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c56b6166624091" /><Relationship Type="http://schemas.openxmlformats.org/officeDocument/2006/relationships/extended-properties" Target="/docProps/app.xml" Id="R5d76b551daec44d5" /><Relationship Type="http://schemas.openxmlformats.org/officeDocument/2006/relationships/officeDocument" Target="/ppt/presentation.xml" Id="R70a6615af7414b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867d3e95884e0e"/>
  </p:sldMasterIdLst>
  <p:notesMasterIdLst>
    <p:notesMasterId xmlns:r="http://schemas.openxmlformats.org/officeDocument/2006/relationships" r:id="Re654f852f2234788"/>
  </p:notesMasterIdLst>
  <p:sldIdLst>
    <p:sldId xmlns:r="http://schemas.openxmlformats.org/officeDocument/2006/relationships" id="256" r:id="R1d0160e0dfc248c2"/>
    <p:sldId xmlns:r="http://schemas.openxmlformats.org/officeDocument/2006/relationships" id="257" r:id="Rf8d6b395998d4c94"/>
    <p:sldId xmlns:r="http://schemas.openxmlformats.org/officeDocument/2006/relationships" id="258" r:id="Ra7693041a588480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d84a4b04324290" /><Relationship Type="http://schemas.openxmlformats.org/officeDocument/2006/relationships/slideMaster" Target="/ppt/slideMasters/slideMaster1.xml" Id="R50867d3e95884e0e" /><Relationship Type="http://schemas.openxmlformats.org/officeDocument/2006/relationships/notesMaster" Target="/ppt/notesMasters/notesMaster1.xml" Id="Re654f852f2234788" /><Relationship Type="http://schemas.openxmlformats.org/officeDocument/2006/relationships/presProps" Target="/ppt/presProps.xml" Id="R8fc503779caf44ad" /><Relationship Type="http://schemas.openxmlformats.org/officeDocument/2006/relationships/tableStyles" Target="/ppt/tableStyles.xml" Id="R25d50dff831f49ec" /><Relationship Type="http://schemas.openxmlformats.org/officeDocument/2006/relationships/slide" Target="/ppt/slides/slide1.xml" Id="R1d0160e0dfc248c2" /><Relationship Type="http://schemas.openxmlformats.org/officeDocument/2006/relationships/slide" Target="/ppt/slides/slide2.xml" Id="Rf8d6b395998d4c94" /><Relationship Type="http://schemas.openxmlformats.org/officeDocument/2006/relationships/slide" Target="/ppt/slides/slide3.xml" Id="Ra7693041a58848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d20a458ab44c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3f4ec3a79740c6" /><Relationship Type="http://schemas.openxmlformats.org/officeDocument/2006/relationships/notesMaster" Target="/ppt/notesMasters/notesMaster1.xml" Id="R02b374bab47540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512082b4764027" /><Relationship Type="http://schemas.openxmlformats.org/officeDocument/2006/relationships/notesMaster" Target="/ppt/notesMasters/notesMaster1.xml" Id="R5439a376f8d94b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cbd75480d44a5c" /><Relationship Type="http://schemas.openxmlformats.org/officeDocument/2006/relationships/notesMaster" Target="/ppt/notesMasters/notesMaster1.xml" Id="R2cc0dd4b3a2042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改善の比較と採用後の確認</a:t>
            </a:r>
          </a:p>
          <a:p xmlns:a="http://schemas.openxmlformats.org/drawingml/2006/main">
            <a:r>
              <a:t>改善案を同じ条件で比べ、導入後も効果を確かめる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https://link.springer.com/article/10.1007/s10618-008-0114-1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改善の比較と採用後の確認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https://link.springer.com/article/10.1007/s10618-008-0114-1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改善の比較と採用後の確認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https://link.springer.com/article/10.1007/s10618-008-0114-1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323175eaaa4c7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4f7d8fc4a146ad" /><Relationship Type="http://schemas.openxmlformats.org/officeDocument/2006/relationships/slideLayout" Target="/ppt/slideLayouts/slideLayout1.xml" Id="Rda1d28df57844b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1d28df57844b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06e6679a3477d" /><Relationship Type="http://schemas.openxmlformats.org/officeDocument/2006/relationships/image" Target="/ppt/media/image.png" Id="R3e5b93e1315149c7" /><Relationship Type="http://schemas.openxmlformats.org/officeDocument/2006/relationships/notesSlide" Target="/ppt/notesSlides/notesSlide1.xml" Id="Re81956eae8fb42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9b97713fc472a" /><Relationship Type="http://schemas.openxmlformats.org/officeDocument/2006/relationships/notesSlide" Target="/ppt/notesSlides/notesSlide2.xml" Id="R57a8818f7bae44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c37e406764a9d" /><Relationship Type="http://schemas.openxmlformats.org/officeDocument/2006/relationships/notesSlide" Target="/ppt/notesSlides/notesSlide3.xml" Id="R83f83d2eb0714b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96F3EF2A-FDA1-4B9F-AFF2-18983548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BA0CE70E-06AC-4319-BF3D-430CF6FF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1DBC8C7-4276-4E95-A38C-C219C4F0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B2CC044E-8B74-4B05-BFDF-9A1219C8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587785B6-06A8-4668-A7D8-11D977F8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42542-5E7B-475E-A392-43F102C5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26BC0DFA-B5B4-4645-8967-280A4AC5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8E68D-EE2F-48C5-9FC7-CCCE9222B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BFA0F087-C39F-4012-94FB-3F8EEDAB9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AAD8895-DD04-408F-BABE-A4C8F219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改善の比較と採用後の確認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49B3202D-0C7A-41AA-9C65-37F4A1EC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改善案を同じ条件で比べ、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導入後も効果を確かめる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16D35D6C-1D76-4E4A-9003-8CC07996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D14C7CC-ED87-4EC9-89AA-D11E2BD1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42B6814D-89EB-434C-8167-52AEE743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b93e1315149c7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6C4D6A-3805-4228-A64B-2FCC58B4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1987102-09AD-48C8-B897-C44D8F8F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ARC-SG-64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FD3E90C7-D51D-4C1F-B5A2-BA2BD969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985568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4B157A1F-9601-4BA8-B19B-DFED4AD8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007803-D10B-41FC-9E3B-D8D9671B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FCD55A7-90A9-4FBE-BDCB-6D95F1B2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0CCAA2B-AE14-43E2-AFEC-B344DB488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1AC64C8-771A-4B35-BD17-90934062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改善の比較と採用後の確認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5EBF403-04F2-4AFC-8B11-3643DD250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会員登録フォームの改善の場合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E0D9B-5600-4785-A150-3AAECBC6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09778B0-C2D3-4519-9D1B-AFBD73DB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D4CE861-5408-4C7E-A7DB-3C925943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ARC-SG-64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77DF8461-C491-40DD-B6DD-E5CFEC00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CBB8219-3445-4BF3-81FF-20B233A51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1538451-26D9-4E66-9773-9AA632FA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基準との差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E6440B02-0419-480C-9CF9-91E07DE6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完了率が想定より低い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D00F0E92-C49B-48D7-9052-8C483003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search">
            <a:extLst xmlns:a="http://schemas.openxmlformats.org/drawingml/2006/main">
              <a:ext uri="{FF2B5EF4-FFF2-40B4-BE49-F238E27FC236}">
                <a16:creationId xmlns:a16="http://schemas.microsoft.com/office/drawing/2014/main" id="{A3769FC2-D654-4E7A-AEC5-997334F9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2FCF156-4816-4CD2-BB7F-23917770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原因の仮説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34085572-AF1E-4E6A-BA35-628480D0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住所入力で離脱している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8CBE638F-4B26-4FC7-A7C4-96D57D26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2E955D3-39E1-4A6E-94BA-BEFDDCD4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A21B804-EFB8-4DCC-815A-2660CE6D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改善案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760AD0AF-5FBD-4237-AFDB-BD6327890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住所を利用時に入力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A83F882F-F455-4B36-BC96-976B40B7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5FF5943-50E1-4E63-9F79-F80E967EE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5568604-DDCB-4D3E-BF24-2631544E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6250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導入後の再計測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4705068A-D404-4825-BB11-0BB94BCAC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86375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完了率と不正登録を確認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F3A03E-27C9-4D94-8F8C-8B687612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2437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AF4CC2FE-E468-434C-9D00-9BCCF88C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148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21481A12-D961-42A9-B38D-DBFD89C4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657725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A030539-23BD-45A2-89ED-35470132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5C29D61-CF1C-4534-8E0F-3D658D38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76250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採用判断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23B3E498-EFDC-4EF1-901D-0EDF82DD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286375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副作用が許容範囲なら採用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2BCB20CC-090E-4FDC-805F-E115A01D2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657725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9BC34A1-0EBE-4597-B741-5D70E219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0A1AB43-CE31-43F1-9CB1-B86FA990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76250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比較試験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D96D75A3-9353-440B-A182-7835D3C5C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286375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同じ条件で新旧を比較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EB3F7FB-C810-4E63-8D9C-AB5F41E7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452437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E6E57EE-E565-4145-97BD-62766C593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45148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4B5D627-CF1A-4A7F-AF74-C95E9C381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516D7AE-B256-4E4C-AE62-987C82AF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6FE92CF-7CBA-4297-B9DD-78328BDA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560070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6C88270-619C-4703-B45C-C699BB97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5547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4A0F33D-519B-4DAD-B587-140352FB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64DD2A6-4AB1-4232-A09F-0368786D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43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AB05A27-498B-4C53-9B48-500CA247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60070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42D0061-0D99-4D1C-8DAC-90BEB63A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547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E3FD898-1E69-448C-A758-0400A3BD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314825"/>
            <a:ext cx="9525" cy="276225"/>
          </a:xfrm>
          <a:custGeom xmlns:a="http://schemas.openxmlformats.org/drawingml/2006/main">
            <a:pathLst>
              <a:path w="9525" h="276225">
                <a:moveTo>
                  <a:pt x="0" y="0"/>
                </a:moveTo>
                <a:lnTo>
                  <a:pt x="0" y="2762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64674E8-E4B0-4AD2-8A13-E3AC21ED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919" y="44896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B8507C2-9344-42EC-90B9-FAC8070F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200025" cy="2286000"/>
          </a:xfrm>
          <a:custGeom xmlns:a="http://schemas.openxmlformats.org/drawingml/2006/main">
            <a:pathLst>
              <a:path w="200025" h="2286000">
                <a:moveTo>
                  <a:pt x="200025" y="2286000"/>
                </a:moveTo>
                <a:lnTo>
                  <a:pt x="0" y="228600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5A4E9D5-D214-4BCE-8B31-21624718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6417FCE-7ECC-4A55-937A-FA47F0B3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1" name="shape">
            <a:extLst xmlns:a="http://schemas.openxmlformats.org/drawingml/2006/main">
              <a:ext uri="{FF2B5EF4-FFF2-40B4-BE49-F238E27FC236}">
                <a16:creationId xmlns:a16="http://schemas.microsoft.com/office/drawing/2014/main" id="{BFD33676-7963-463E-8D00-308189D5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2362200"/>
            <a:ext cx="3105150" cy="419100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5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560F9CF-03DC-4A8E-9A30-0FF4C92C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6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5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B6152F8-F78C-435D-B69F-7D36EB29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466975"/>
            <a:ext cx="2409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緊急対応</a:t>
            </a:r>
          </a:p>
        </p:txBody>
      </p:sp>
      <p:sp>
        <p:nvSpPr>
          <p:cNvPr id="54" name="example">
            <a:extLst xmlns:a="http://schemas.openxmlformats.org/drawingml/2006/main">
              <a:ext uri="{FF2B5EF4-FFF2-40B4-BE49-F238E27FC236}">
                <a16:creationId xmlns:a16="http://schemas.microsoft.com/office/drawing/2014/main" id="{C7042E8E-708D-4ACC-936A-4EAB667B3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2990850"/>
            <a:ext cx="2724150" cy="3438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個人情報の不備があれば停止</a:t>
            </a:r>
          </a:p>
        </p:txBody>
      </p:sp>
      <p:sp>
        <p:nvSpPr>
          <p:cNvPr id="55" name="shape">
            <a:extLst xmlns:a="http://schemas.openxmlformats.org/drawingml/2006/main">
              <a:ext uri="{FF2B5EF4-FFF2-40B4-BE49-F238E27FC236}">
                <a16:creationId xmlns:a16="http://schemas.microsoft.com/office/drawing/2014/main" id="{D4FE9891-FD12-4A3D-99C0-A5BBB958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B2D6CCC-C283-47F5-86EB-29A247E3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C2D3A69-7240-4FCB-B79D-2093F457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CA7707B-468C-4EEB-877D-3185D54F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9" name="annotation">
            <a:extLst xmlns:a="http://schemas.openxmlformats.org/drawingml/2006/main">
              <a:ext uri="{FF2B5EF4-FFF2-40B4-BE49-F238E27FC236}">
                <a16:creationId xmlns:a16="http://schemas.microsoft.com/office/drawing/2014/main" id="{805BD6AB-2AB9-4A3B-9805-EF060F13A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改善前後で対象者や計測条件が変わっていないか確認する</a:t>
            </a:r>
          </a:p>
        </p:txBody>
      </p:sp>
      <p:sp>
        <p:nvSpPr>
          <p:cNvPr id="60" name="shape">
            <a:extLst xmlns:a="http://schemas.openxmlformats.org/drawingml/2006/main">
              <a:ext uri="{FF2B5EF4-FFF2-40B4-BE49-F238E27FC236}">
                <a16:creationId xmlns:a16="http://schemas.microsoft.com/office/drawing/2014/main" id="{13704797-728B-49D8-A6D9-CBFF07EA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8A55011-C882-4132-BB88-32C88C13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7D5069EC-33F1-4458-8441-6BFEB6A7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C0966E9-DCE6-4F14-8CA4-4F280F4FE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4" name="annotation">
            <a:extLst xmlns:a="http://schemas.openxmlformats.org/drawingml/2006/main">
              <a:ext uri="{FF2B5EF4-FFF2-40B4-BE49-F238E27FC236}">
                <a16:creationId xmlns:a16="http://schemas.microsoft.com/office/drawing/2014/main" id="{2E5E15D6-10F4-43C7-B334-987B6598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主指標だけでなく、悪化させたくない指標も決める</a:t>
            </a:r>
          </a:p>
        </p:txBody>
      </p:sp>
    </p:spTree>
    <p:extLst>
      <p:ext uri="{BB962C8B-B14F-4D97-AF65-F5344CB8AC3E}">
        <p14:creationId xmlns:p14="http://schemas.microsoft.com/office/powerpoint/2010/main" val="9080024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80251C6-88AA-4F9C-BB05-93EC60C6C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AF58C55-876B-462C-8796-7B01E8C49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19EF53B-6202-42AF-A68C-E5D81D93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8EDB5C5-B13F-42E5-8D9B-34C09ACC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1307401-BF8C-423A-8FFF-A13A73CE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改善の比較と採用後の確認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817F909-DADC-4AE5-B496-01E29ABB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2033C6-E967-48A2-9892-C430DE38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5D6B1D8-00DE-4BA2-9784-E5309D5C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B04C9CB-6ACB-4913-80A2-974BB2AF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ARC-SG-64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5A2517E-8C82-4455-9B1E-CA1AB62B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14EEC99-6E04-4A93-8629-52A6339E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FE51258-526B-4F2E-884F-269BD63C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基準との差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C78067D7-9F11-4053-89CE-8CDA0F1E5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64A07360-B201-4BDD-8D02-189A6BA1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search">
            <a:extLst xmlns:a="http://schemas.openxmlformats.org/drawingml/2006/main">
              <a:ext uri="{FF2B5EF4-FFF2-40B4-BE49-F238E27FC236}">
                <a16:creationId xmlns:a16="http://schemas.microsoft.com/office/drawing/2014/main" id="{F1E321A0-4A38-4155-A9D6-94069ABE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643548C-348A-4E20-85EF-04DA4099F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原因の仮説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1CBE1AB8-A193-4E9F-8B7B-A8BA869C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E90E77C7-2143-484F-B6A8-CCAFD821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1E46E1F5-D48C-4646-9B69-EBA2335C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C66A64C-683A-4E18-B66B-1E83B4BC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改善案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EB07B87D-57FC-42D7-A07A-8D9D75A3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773EE88F-4593-480C-9C00-96048C1F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5A99966-6FE8-47A3-8280-A42AE31C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D558B0B-B867-42D5-B5BB-08B3742BC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6250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導入後の再計測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69F245C9-66E9-42B6-A86D-4B08BE7BF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86375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BA6AA6F3-CBB4-4B59-81DA-727BB077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657725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8E69DFD-34E1-44EC-A2D2-59132694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0C0FA1E-0147-4287-9977-8FB4495B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76250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採用判断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EA98C2DB-EDFE-481F-9941-3F4A6B0B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286375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C97E273E-2521-478F-B402-593DA07C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657725"/>
            <a:ext cx="32766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07FE5E7-05A4-4D21-87F7-181FD24C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8387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43D9449-DA50-452C-A859-AC755F2E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76250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比較試験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82572542-A86E-4D69-A714-48B845DA3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286375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EBAF5B-3146-4F33-B7F7-C66753F6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CE364E3-009E-4EF3-A606-60DCDF9C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0533818-E7BD-4FED-B051-8C7E2BC2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560070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5BDBB47-7C11-4248-A425-057A63D4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5547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27CE274-5644-4BFC-8C27-745E6A6B2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D391D48-A32A-4337-AC70-45818792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43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C0C8F8E-DBFC-42CE-AD6C-8D4F0390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600700"/>
            <a:ext cx="171450" cy="9525"/>
          </a:xfrm>
          <a:custGeom xmlns:a="http://schemas.openxmlformats.org/drawingml/2006/main">
            <a:pathLst>
              <a:path w="171450" h="9525">
                <a:moveTo>
                  <a:pt x="1714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1DC81D2-BF65-4162-A28B-24C7EF21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547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738C651-D647-4E42-B4C1-168ED6901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314825"/>
            <a:ext cx="9525" cy="276225"/>
          </a:xfrm>
          <a:custGeom xmlns:a="http://schemas.openxmlformats.org/drawingml/2006/main">
            <a:pathLst>
              <a:path w="9525" h="276225">
                <a:moveTo>
                  <a:pt x="0" y="0"/>
                </a:moveTo>
                <a:lnTo>
                  <a:pt x="0" y="2762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0F45FF9-D88F-4608-B1CC-42D613F5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919" y="44896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E467893-D0C0-4B86-BF1D-4E6EE9C1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200025" cy="2286000"/>
          </a:xfrm>
          <a:custGeom xmlns:a="http://schemas.openxmlformats.org/drawingml/2006/main">
            <a:pathLst>
              <a:path w="200025" h="2286000">
                <a:moveTo>
                  <a:pt x="200025" y="2286000"/>
                </a:moveTo>
                <a:lnTo>
                  <a:pt x="0" y="228600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468FA6D-0DF9-41BB-912F-4B36E7E2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52350AD-73F2-48DB-B751-F165697F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7" name="shape">
            <a:extLst xmlns:a="http://schemas.openxmlformats.org/drawingml/2006/main">
              <a:ext uri="{FF2B5EF4-FFF2-40B4-BE49-F238E27FC236}">
                <a16:creationId xmlns:a16="http://schemas.microsoft.com/office/drawing/2014/main" id="{C11C5BA2-81BA-4503-9E4B-145F23E61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2362200"/>
            <a:ext cx="3105150" cy="419100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5E74903-D3A4-433E-A78B-D2C952AF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6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FB49FAC-1303-4535-AC09-A69A032B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466975"/>
            <a:ext cx="2409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緊急対応</a:t>
            </a:r>
          </a:p>
        </p:txBody>
      </p:sp>
      <p:sp>
        <p:nvSpPr>
          <p:cNvPr id="50" name="input">
            <a:extLst xmlns:a="http://schemas.openxmlformats.org/drawingml/2006/main">
              <a:ext uri="{FF2B5EF4-FFF2-40B4-BE49-F238E27FC236}">
                <a16:creationId xmlns:a16="http://schemas.microsoft.com/office/drawing/2014/main" id="{58497446-6398-4F5B-8681-E6498FCA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2990850"/>
            <a:ext cx="2724150" cy="3438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5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46B069E-3DD6-4226-8FA9-AB065E6D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2" name="body">
            <a:extLst xmlns:a="http://schemas.openxmlformats.org/drawingml/2006/main">
              <a:ext uri="{FF2B5EF4-FFF2-40B4-BE49-F238E27FC236}">
                <a16:creationId xmlns:a16="http://schemas.microsoft.com/office/drawing/2014/main" id="{D6C6FC0B-D11D-4FB8-87A0-BC3570B8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0924139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2026-10-06T23:57:41.8270000Z</dcterms:created>
  <dcterms:modified xsi:type="dcterms:W3CDTF">2026-10-06T23:57:41.8270000Z</dcterms:modified>
</coreProperties>
</file>