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8e3623589748a4" /><Relationship Type="http://schemas.openxmlformats.org/officeDocument/2006/relationships/extended-properties" Target="/docProps/app.xml" Id="R366182d177dc4ea0" /><Relationship Type="http://schemas.openxmlformats.org/officeDocument/2006/relationships/officeDocument" Target="/ppt/presentation.xml" Id="R2d702164502545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235de39f4e43f1"/>
  </p:sldMasterIdLst>
  <p:notesMasterIdLst>
    <p:notesMasterId xmlns:r="http://schemas.openxmlformats.org/officeDocument/2006/relationships" r:id="Rddccc59702554c2a"/>
  </p:notesMasterIdLst>
  <p:sldIdLst>
    <p:sldId xmlns:r="http://schemas.openxmlformats.org/officeDocument/2006/relationships" id="256" r:id="R2e2e425b31a6415a"/>
    <p:sldId xmlns:r="http://schemas.openxmlformats.org/officeDocument/2006/relationships" id="257" r:id="R20e675229f5a4e61"/>
    <p:sldId xmlns:r="http://schemas.openxmlformats.org/officeDocument/2006/relationships" id="258" r:id="R6527e26e671c4655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e905b021718416c" /><Relationship Type="http://schemas.openxmlformats.org/officeDocument/2006/relationships/slideMaster" Target="/ppt/slideMasters/slideMaster1.xml" Id="R54235de39f4e43f1" /><Relationship Type="http://schemas.openxmlformats.org/officeDocument/2006/relationships/notesMaster" Target="/ppt/notesMasters/notesMaster1.xml" Id="Rddccc59702554c2a" /><Relationship Type="http://schemas.openxmlformats.org/officeDocument/2006/relationships/presProps" Target="/ppt/presProps.xml" Id="R7cc0095c4e03446f" /><Relationship Type="http://schemas.openxmlformats.org/officeDocument/2006/relationships/tableStyles" Target="/ppt/tableStyles.xml" Id="R264d677d094c4a63" /><Relationship Type="http://schemas.openxmlformats.org/officeDocument/2006/relationships/slide" Target="/ppt/slides/slide1.xml" Id="R2e2e425b31a6415a" /><Relationship Type="http://schemas.openxmlformats.org/officeDocument/2006/relationships/slide" Target="/ppt/slides/slide2.xml" Id="R20e675229f5a4e61" /><Relationship Type="http://schemas.openxmlformats.org/officeDocument/2006/relationships/slide" Target="/ppt/slides/slide3.xml" Id="R6527e26e671c465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80bc0001e443a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3d182495a14f60" /><Relationship Type="http://schemas.openxmlformats.org/officeDocument/2006/relationships/notesMaster" Target="/ppt/notesMasters/notesMaster1.xml" Id="R750818a25c61424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ea362166593467d" /><Relationship Type="http://schemas.openxmlformats.org/officeDocument/2006/relationships/notesMaster" Target="/ppt/notesMasters/notesMaster1.xml" Id="R9cf6cb5248754bb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f79e8fdf25947fa" /><Relationship Type="http://schemas.openxmlformats.org/officeDocument/2006/relationships/notesMaster" Target="/ppt/notesMasters/notesMaster1.xml" Id="R52dcb3525089455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価値の発散とロジックツリー</a:t>
            </a:r>
          </a:p>
          <a:p xmlns:a="http://schemas.openxmlformats.org/drawingml/2006/main">
            <a:r>
              <a:t>具体的な体験から価値を抽出し、異なる実現案を広げる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https://dschool.stanford.edu/tools/design-thinking-bootleg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価値の発散とロジックツリー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https://dschool.stanford.edu/tools/design-thinking-bootleg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価値の発散とロジックツリー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https://dschool.stanford.edu/tools/design-thinking-bootleg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2155ffdfdf4df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0ada233291847ba" /><Relationship Type="http://schemas.openxmlformats.org/officeDocument/2006/relationships/slideLayout" Target="/ppt/slideLayouts/slideLayout1.xml" Id="R4ec2a0f1c0e745f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c2a0f1c0e745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c17c72349543cc" /><Relationship Type="http://schemas.openxmlformats.org/officeDocument/2006/relationships/image" Target="/ppt/media/image.png" Id="Rddee0b02d4da4dfd" /><Relationship Type="http://schemas.openxmlformats.org/officeDocument/2006/relationships/notesSlide" Target="/ppt/notesSlides/notesSlide1.xml" Id="Rb887800d83554c6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1f3a085a8f4c04" /><Relationship Type="http://schemas.openxmlformats.org/officeDocument/2006/relationships/notesSlide" Target="/ppt/notesSlides/notesSlide2.xml" Id="Raae326c46dcf4c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5f1b07602c43b3" /><Relationship Type="http://schemas.openxmlformats.org/officeDocument/2006/relationships/notesSlide" Target="/ppt/notesSlides/notesSlide3.xml" Id="R3740156836cc416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B3C3ED81-2802-43A6-871C-A43278272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10A96C4A-923A-478B-A814-CD2BE6154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AFFAF64-9D6F-45AE-A120-763B7A5C8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84BAADF5-6687-4DA1-84F7-59E2C826C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8BE595E4-7C07-4DAB-97AE-FE374047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0B92F0-216B-4C7F-8261-431ADDE0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95314348-C302-4B47-BB92-2AB37ED00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78A96F-0661-43A2-98F8-1D6A08648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C4CC9325-1514-4BB5-859E-0A8A6B17C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05D1DAE0-4A9B-4854-A3A0-26F2ADFE9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価値の発散と</a:t>
            </a:r>
          </a:p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ロジックツリー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69514377-2DC7-4CE4-A906-D3D33D88B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具体的な体験から価値を抽出し、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異なる実現案を広げる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0D44ED7E-3941-4BAC-A01B-34E87AA77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85C944F5-5FE6-4D78-860B-80CA90156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4FFAA035-CB5B-4767-8796-F4670C7FB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ee0b02d4da4dfd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40B782-901A-4DFC-8F75-C2B57FFC9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AF41ADCB-9532-4D6D-B10F-81CD625B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ARC-SG-62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714A4D3F-3610-46C6-BB93-193C4B518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803090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8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5F2AE841-F1B8-4D69-80FB-89901376B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B93E0AB-C8B5-4DA0-8D1F-D95BD037D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BAEDA118-DFB6-4360-AAD1-EE668949E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4C09F1E-4EE3-40B1-ADE8-93D815D00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C74B42C5-F1D3-4982-A998-D06E68113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価値の発散とロジックツリー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940A8E45-5729-4E30-9C16-84262EC3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病院での待ち時間の改善の場合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4508F7-2E82-4E28-ABF6-0CA0F2083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EE9C59B6-AF1F-414F-8E7A-2080D9CAE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30EA74C4-3ECC-4E46-86B8-31FD6967C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ARC-SG-62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E2E8927F-7A2E-4611-BD8E-33FEF5CA9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048000" cy="1743075"/>
          </a:xfrm>
          <a:prstGeom xmlns:a="http://schemas.openxmlformats.org/drawingml/2006/main" prst="roundRect">
            <a:avLst>
              <a:gd name="adj" fmla="val 87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580BDF9-2F7B-45E7-B7B1-7A6DF3D0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E27DE6C-546D-4388-9343-DCAB31E3F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35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体験A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D066DD6A-76CB-488E-9B5F-28908E18B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667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順番が分からず席を離れられない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3813A4A0-21F7-48C7-99BD-C38CD2045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05325"/>
            <a:ext cx="3048000" cy="1743075"/>
          </a:xfrm>
          <a:prstGeom xmlns:a="http://schemas.openxmlformats.org/drawingml/2006/main" prst="roundRect">
            <a:avLst>
              <a:gd name="adj" fmla="val 8743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9FC7317-C586-4D2D-97A6-429E641F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6863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70FE1A3-30B4-470D-A1BF-57C073BF8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610100"/>
            <a:ext cx="235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体験B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D330CBA7-5584-4213-9581-FDD99EBB5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33975"/>
            <a:ext cx="2667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呼出しを逃すのが不安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07D43644-716A-4B07-B6C8-510D21001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371850"/>
            <a:ext cx="3048000" cy="2076450"/>
          </a:xfrm>
          <a:prstGeom xmlns:a="http://schemas.openxmlformats.org/drawingml/2006/main" prst="roundRect">
            <a:avLst>
              <a:gd name="adj" fmla="val 73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69C5A5B8-95AD-40DB-BAD7-DFFB1979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5528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26F7E97-F68B-457D-955A-F1833393A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3476625"/>
            <a:ext cx="235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共通する価値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A48CB00D-248A-490C-8242-3AFC98A37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4000500"/>
            <a:ext cx="2667000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進み具合が分かる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984753-3C26-4610-B871-D6D93260F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32385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3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EE77FC33-51D4-46F4-B0E9-22FA4F9ED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32289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C8024AA4-21A3-4AE0-B492-DF19CD899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371850"/>
            <a:ext cx="2667000" cy="2076450"/>
          </a:xfrm>
          <a:prstGeom xmlns:a="http://schemas.openxmlformats.org/drawingml/2006/main" prst="roundRect">
            <a:avLst>
              <a:gd name="adj" fmla="val 73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5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3126CCE9-DF41-4F65-A6B0-36ACDE5C3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35528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C475CA5-DA0B-4F1A-9EA8-54F296069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476625"/>
            <a:ext cx="1971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上位の価値</a:t>
            </a:r>
          </a:p>
        </p:txBody>
      </p:sp>
      <p:sp>
        <p:nvSpPr>
          <p:cNvPr id="27" name="example">
            <a:extLst xmlns:a="http://schemas.openxmlformats.org/drawingml/2006/main">
              <a:ext uri="{FF2B5EF4-FFF2-40B4-BE49-F238E27FC236}">
                <a16:creationId xmlns:a16="http://schemas.microsoft.com/office/drawing/2014/main" id="{49E3A3C0-264B-47A2-85CE-79CAE33A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000500"/>
            <a:ext cx="2286000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待つ間も自分で時間を使える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6F4DFE55-F231-43CF-A65D-613F3FA7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3371850"/>
            <a:ext cx="3276600" cy="1400175"/>
          </a:xfrm>
          <a:prstGeom xmlns:a="http://schemas.openxmlformats.org/drawingml/2006/main" prst="roundRect">
            <a:avLst>
              <a:gd name="adj" fmla="val 108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B46A9DAE-B6E7-4915-A320-180C5EC6F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35528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2527162-9EFA-47FD-BD6A-AD2047B39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347662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案A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C9142E5B-51F3-473D-BB5B-146C7C15D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4000500"/>
            <a:ext cx="2895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呼出し通知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17410C3-BA45-4AFA-B278-ABD4BD8A4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32385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3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00C4E3C8-9084-416E-AF97-F48C6E70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32289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05D2A051-F9AA-4A85-A446-E98FF7546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4943475"/>
            <a:ext cx="3276600" cy="1400175"/>
          </a:xfrm>
          <a:prstGeom xmlns:a="http://schemas.openxmlformats.org/drawingml/2006/main" prst="roundRect">
            <a:avLst>
              <a:gd name="adj" fmla="val 10884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5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A60E0676-AEA8-4167-B45C-15467FB42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51244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24F507A-F45C-4FC2-8021-5B15C93F5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5048250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案B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2AF9FFC2-4606-4661-ACBE-7C838D3A0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5572125"/>
            <a:ext cx="2895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待ち時間の予測表示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F1AB08E9-B31B-460D-9816-0AA0B724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362200"/>
            <a:ext cx="6629400" cy="828675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2ED62BE8-0379-4F3F-9EB8-6ABA43023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438400"/>
            <a:ext cx="6248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異業界の仕組み</a:t>
            </a:r>
          </a:p>
        </p:txBody>
      </p:sp>
      <p:sp>
        <p:nvSpPr>
          <p:cNvPr id="40" name="body">
            <a:extLst xmlns:a="http://schemas.openxmlformats.org/drawingml/2006/main">
              <a:ext uri="{FF2B5EF4-FFF2-40B4-BE49-F238E27FC236}">
                <a16:creationId xmlns:a16="http://schemas.microsoft.com/office/drawing/2014/main" id="{FC069414-72F2-4454-85E0-E9843D4C5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828925"/>
            <a:ext cx="6248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飲食店の順番通知</a:t>
            </a:r>
          </a:p>
        </p:txBody>
      </p:sp>
      <p:sp>
        <p:nvSpPr>
          <p:cNvPr id="41" name="shape">
            <a:extLst xmlns:a="http://schemas.openxmlformats.org/drawingml/2006/main">
              <a:ext uri="{FF2B5EF4-FFF2-40B4-BE49-F238E27FC236}">
                <a16:creationId xmlns:a16="http://schemas.microsoft.com/office/drawing/2014/main" id="{11657536-66A1-469C-8A23-CB502C609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5695950"/>
            <a:ext cx="6324600" cy="857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2" name="body">
            <a:extLst xmlns:a="http://schemas.openxmlformats.org/drawingml/2006/main">
              <a:ext uri="{FF2B5EF4-FFF2-40B4-BE49-F238E27FC236}">
                <a16:creationId xmlns:a16="http://schemas.microsoft.com/office/drawing/2014/main" id="{4481BD07-2998-46B8-81B9-B5CB1C51A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5772150"/>
            <a:ext cx="5943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比較する基準</a:t>
            </a:r>
          </a:p>
        </p:txBody>
      </p:sp>
      <p:sp>
        <p:nvSpPr>
          <p:cNvPr id="43" name="body">
            <a:extLst xmlns:a="http://schemas.openxmlformats.org/drawingml/2006/main">
              <a:ext uri="{FF2B5EF4-FFF2-40B4-BE49-F238E27FC236}">
                <a16:creationId xmlns:a16="http://schemas.microsoft.com/office/drawing/2014/main" id="{D3F96B14-58FB-4DF6-8CE3-0A99B8D09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6162675"/>
            <a:ext cx="59436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安心・正確さ・運用負担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F880598-705D-4DF9-B5CD-F086DC268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228975"/>
            <a:ext cx="523875" cy="1181100"/>
          </a:xfrm>
          <a:custGeom xmlns:a="http://schemas.openxmlformats.org/drawingml/2006/main">
            <a:pathLst>
              <a:path w="523875" h="1181100">
                <a:moveTo>
                  <a:pt x="0" y="0"/>
                </a:moveTo>
                <a:lnTo>
                  <a:pt x="314325" y="0"/>
                </a:lnTo>
                <a:lnTo>
                  <a:pt x="314325" y="1181100"/>
                </a:lnTo>
                <a:lnTo>
                  <a:pt x="523875" y="11811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201AC7F-22BF-4DA7-A2D0-8DFD8BE5F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410075"/>
            <a:ext cx="209550" cy="9525"/>
          </a:xfrm>
          <a:custGeom xmlns:a="http://schemas.openxmlformats.org/drawingml/2006/main">
            <a:pathLst>
              <a:path w="209550" h="9525">
                <a:moveTo>
                  <a:pt x="0" y="0"/>
                </a:moveTo>
                <a:lnTo>
                  <a:pt x="2095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882D7BE-7AA4-4E31-B8D3-6E7B4B34E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6291" y="435729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72A525E-FE38-4ACD-B9F7-AB6FBB838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410075"/>
            <a:ext cx="314325" cy="962025"/>
          </a:xfrm>
          <a:custGeom xmlns:a="http://schemas.openxmlformats.org/drawingml/2006/main">
            <a:pathLst>
              <a:path w="314325" h="962025">
                <a:moveTo>
                  <a:pt x="0" y="962025"/>
                </a:moveTo>
                <a:lnTo>
                  <a:pt x="314325" y="962025"/>
                </a:lnTo>
                <a:lnTo>
                  <a:pt x="314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A21C889-6A69-4FF5-B430-615200DB8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410075"/>
            <a:ext cx="9525" cy="962025"/>
          </a:xfrm>
          <a:custGeom xmlns:a="http://schemas.openxmlformats.org/drawingml/2006/main">
            <a:pathLst>
              <a:path w="9525" h="962025">
                <a:moveTo>
                  <a:pt x="0" y="9620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D7CA823-AB0C-4E03-9E9F-57831654C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5344" y="4410075"/>
            <a:ext cx="105563" cy="101384"/>
          </a:xfrm>
          <a:custGeom xmlns:a="http://schemas.openxmlformats.org/drawingml/2006/main">
            <a:pathLst>
              <a:path w="105563" h="101384">
                <a:moveTo>
                  <a:pt x="105563" y="101384"/>
                </a:moveTo>
                <a:lnTo>
                  <a:pt x="52781" y="0"/>
                </a:lnTo>
                <a:lnTo>
                  <a:pt x="0" y="10138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EDCC4D19-263A-4E5A-9627-21E1D1A26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4410075"/>
            <a:ext cx="428625" cy="9525"/>
          </a:xfrm>
          <a:custGeom xmlns:a="http://schemas.openxmlformats.org/drawingml/2006/main">
            <a:pathLst>
              <a:path w="428625" h="9525">
                <a:moveTo>
                  <a:pt x="0" y="0"/>
                </a:moveTo>
                <a:lnTo>
                  <a:pt x="4286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8923BE6-0D93-4463-9A27-1E2FF9C51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4366" y="435729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96B5038A-504F-428B-A66D-D9A2F20FA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3725" y="4076700"/>
            <a:ext cx="504825" cy="333375"/>
          </a:xfrm>
          <a:custGeom xmlns:a="http://schemas.openxmlformats.org/drawingml/2006/main">
            <a:pathLst>
              <a:path w="504825" h="333375">
                <a:moveTo>
                  <a:pt x="0" y="333375"/>
                </a:moveTo>
                <a:lnTo>
                  <a:pt x="276225" y="333375"/>
                </a:lnTo>
                <a:lnTo>
                  <a:pt x="276225" y="0"/>
                </a:lnTo>
                <a:lnTo>
                  <a:pt x="5048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07398DAF-148F-4CD6-B436-AC4736446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4076700"/>
            <a:ext cx="228600" cy="9525"/>
          </a:xfrm>
          <a:custGeom xmlns:a="http://schemas.openxmlformats.org/drawingml/2006/main">
            <a:pathLst>
              <a:path w="228600" h="9525">
                <a:moveTo>
                  <a:pt x="0" y="0"/>
                </a:moveTo>
                <a:lnTo>
                  <a:pt x="228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27C10DB-2CEC-49F5-A36B-87274DE3E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7166" y="4023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C373B1E-FAE3-405B-9A9B-E3D7B8AA2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4410075"/>
            <a:ext cx="228600" cy="1219200"/>
          </a:xfrm>
          <a:custGeom xmlns:a="http://schemas.openxmlformats.org/drawingml/2006/main">
            <a:pathLst>
              <a:path w="228600" h="1219200">
                <a:moveTo>
                  <a:pt x="0" y="0"/>
                </a:moveTo>
                <a:lnTo>
                  <a:pt x="0" y="1219200"/>
                </a:lnTo>
                <a:lnTo>
                  <a:pt x="228600" y="12192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778A37DD-2998-44CD-9C49-EB6CE4BEF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5629275"/>
            <a:ext cx="228600" cy="9525"/>
          </a:xfrm>
          <a:custGeom xmlns:a="http://schemas.openxmlformats.org/drawingml/2006/main">
            <a:pathLst>
              <a:path w="228600" h="9525">
                <a:moveTo>
                  <a:pt x="0" y="0"/>
                </a:moveTo>
                <a:lnTo>
                  <a:pt x="228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050975D8-FA62-42F7-8721-E38E6B329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7166" y="557649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8" name="shape">
            <a:extLst xmlns:a="http://schemas.openxmlformats.org/drawingml/2006/main">
              <a:ext uri="{FF2B5EF4-FFF2-40B4-BE49-F238E27FC236}">
                <a16:creationId xmlns:a16="http://schemas.microsoft.com/office/drawing/2014/main" id="{D94790DA-8FC7-4BD5-AF21-B9532808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6BD62B20-C9F0-449B-94D5-190E22C3B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69F5EF9C-59F9-476E-8EF7-8325F75CC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BC08FEB1-7C63-40BD-848C-70E362566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62" name="annotation">
            <a:extLst xmlns:a="http://schemas.openxmlformats.org/drawingml/2006/main">
              <a:ext uri="{FF2B5EF4-FFF2-40B4-BE49-F238E27FC236}">
                <a16:creationId xmlns:a16="http://schemas.microsoft.com/office/drawing/2014/main" id="{A48EDB18-5535-4482-B8AC-060234352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表面的な機能ではなく、二つの体験に共通する価値を探す</a:t>
            </a:r>
          </a:p>
        </p:txBody>
      </p:sp>
      <p:sp>
        <p:nvSpPr>
          <p:cNvPr id="63" name="shape">
            <a:extLst xmlns:a="http://schemas.openxmlformats.org/drawingml/2006/main">
              <a:ext uri="{FF2B5EF4-FFF2-40B4-BE49-F238E27FC236}">
                <a16:creationId xmlns:a16="http://schemas.microsoft.com/office/drawing/2014/main" id="{04824C83-20C1-4F21-B971-ABD023F99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C6A0796D-0B47-4BFB-AF36-0BC6AF332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6D675349-7400-4C40-AFBD-97C4212D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6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9E5B09FE-052D-43AE-9719-37FCAFF5A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67" name="annotation">
            <a:extLst xmlns:a="http://schemas.openxmlformats.org/drawingml/2006/main">
              <a:ext uri="{FF2B5EF4-FFF2-40B4-BE49-F238E27FC236}">
                <a16:creationId xmlns:a16="http://schemas.microsoft.com/office/drawing/2014/main" id="{84C1AE0F-DFEA-4898-BF74-864A57214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異業界の仕組みは、そのまま移せるか条件を確かめる</a:t>
            </a:r>
          </a:p>
        </p:txBody>
      </p:sp>
    </p:spTree>
    <p:extLst>
      <p:ext uri="{BB962C8B-B14F-4D97-AF65-F5344CB8AC3E}">
        <p14:creationId xmlns:p14="http://schemas.microsoft.com/office/powerpoint/2010/main" val="12153121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E4F9B7F3-D4D6-46CE-AE5F-5BCEB6BFF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F5CEEF4-FEDD-4F2B-975F-46A6BB340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0FC3C68D-6795-4201-98E9-3C0793509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79A0C3B-A3EE-490D-8C23-A65ABB588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6C631903-88BB-47E8-B872-F9CEA266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価値の発散とロジックツリー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9928314F-6E14-47C0-B082-D79D5203A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E554CA-3818-42A7-868D-214DEBA1C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75B7F8F1-07E2-4903-82CF-57861C31E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35998614-D57D-4A7E-92CD-70AA3C9FF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ARC-SG-62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FFD1C796-C4EA-46B1-AF7B-FF3B5465A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048000" cy="1743075"/>
          </a:xfrm>
          <a:prstGeom xmlns:a="http://schemas.openxmlformats.org/drawingml/2006/main" prst="roundRect">
            <a:avLst>
              <a:gd name="adj" fmla="val 874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C3A4E823-3EE7-488D-9B27-34F594B42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01CBC24-28C2-4B2D-8148-9A444D0F5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35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体験A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FDB06C32-33B5-47F8-A9F1-7ACA422A2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667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8F4FBCD5-5A8E-4BDA-84B0-555CF469E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05325"/>
            <a:ext cx="3048000" cy="1743075"/>
          </a:xfrm>
          <a:prstGeom xmlns:a="http://schemas.openxmlformats.org/drawingml/2006/main" prst="roundRect">
            <a:avLst>
              <a:gd name="adj" fmla="val 874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0125E78-D4C8-4A76-9327-F50F430B6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6863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C3D17EE-1E60-4B5B-A945-70B90D146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610100"/>
            <a:ext cx="235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体験B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532FD11E-AC63-42EA-A301-B93CB93AC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33975"/>
            <a:ext cx="2667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C8C58D31-0CBD-4EBD-84FA-9722CB3CC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3371850"/>
            <a:ext cx="3048000" cy="2076450"/>
          </a:xfrm>
          <a:prstGeom xmlns:a="http://schemas.openxmlformats.org/drawingml/2006/main" prst="roundRect">
            <a:avLst>
              <a:gd name="adj" fmla="val 733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D4795119-1DC5-4C40-8B63-1AADAD166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5528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3764A3D-58D3-4355-BDA2-730E6576F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3476625"/>
            <a:ext cx="235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共通する価値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4BBB9592-FEC9-49F0-BAF5-1CD190991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4000500"/>
            <a:ext cx="2667000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DC88F7CE-5029-4D1F-B0D9-1029CD826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371850"/>
            <a:ext cx="2667000" cy="2076450"/>
          </a:xfrm>
          <a:prstGeom xmlns:a="http://schemas.openxmlformats.org/drawingml/2006/main" prst="roundRect">
            <a:avLst>
              <a:gd name="adj" fmla="val 73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8E535A5C-3F35-41BE-A5D0-0DF335E71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35528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A6A10B7-E2A9-4CD9-9254-FBABB20E0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476625"/>
            <a:ext cx="1971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上位の価値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D6EB4CAF-ACEE-4599-A25F-E2A8941A6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000500"/>
            <a:ext cx="2286000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3095B29D-0392-40A8-B478-9024FCFD5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3371850"/>
            <a:ext cx="3276600" cy="1400175"/>
          </a:xfrm>
          <a:prstGeom xmlns:a="http://schemas.openxmlformats.org/drawingml/2006/main" prst="roundRect">
            <a:avLst>
              <a:gd name="adj" fmla="val 10884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7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D64BBC15-098D-4C86-8574-C899D28E8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35528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011DA1D-7F26-4CD5-A611-6234CDE24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347662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案A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7AF28700-C3E3-4D40-9F68-44E84BE9D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4000500"/>
            <a:ext cx="2895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E5B3C672-1DA1-449C-94DF-B2501C669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4943475"/>
            <a:ext cx="3276600" cy="1400175"/>
          </a:xfrm>
          <a:prstGeom xmlns:a="http://schemas.openxmlformats.org/drawingml/2006/main" prst="roundRect">
            <a:avLst>
              <a:gd name="adj" fmla="val 108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1F2A1AAF-CB0C-4E2B-A9B7-B5FCC1D2B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51244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DEDBF7D-C7D6-4C0E-BFA0-499C0360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5048250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案B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DB4B4663-00CB-492E-BED4-052188525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5572125"/>
            <a:ext cx="2895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A13260F4-7333-49FC-95F1-21BC68DA7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362200"/>
            <a:ext cx="6629400" cy="828675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69E42673-EB7B-4CA0-8FA8-B7A49D22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438400"/>
            <a:ext cx="6248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異業界の仕組み</a:t>
            </a:r>
          </a:p>
        </p:txBody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AC13E62F-A8F2-4374-A53C-941FE9D6E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828925"/>
            <a:ext cx="6248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7" name="shape">
            <a:extLst xmlns:a="http://schemas.openxmlformats.org/drawingml/2006/main">
              <a:ext uri="{FF2B5EF4-FFF2-40B4-BE49-F238E27FC236}">
                <a16:creationId xmlns:a16="http://schemas.microsoft.com/office/drawing/2014/main" id="{EA165B40-167B-4B7C-8169-C199B5461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5695950"/>
            <a:ext cx="6324600" cy="857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5A64FB91-B04C-46E1-B38C-7BEB0E41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5772150"/>
            <a:ext cx="5943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比較する基準</a:t>
            </a:r>
          </a:p>
        </p:txBody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F2130376-4627-42EE-9D14-3F200BA89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6162675"/>
            <a:ext cx="59436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4A17950-29CE-4C90-93AB-A0BCF9FEB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228975"/>
            <a:ext cx="523875" cy="1181100"/>
          </a:xfrm>
          <a:custGeom xmlns:a="http://schemas.openxmlformats.org/drawingml/2006/main">
            <a:pathLst>
              <a:path w="523875" h="1181100">
                <a:moveTo>
                  <a:pt x="0" y="0"/>
                </a:moveTo>
                <a:lnTo>
                  <a:pt x="314325" y="0"/>
                </a:lnTo>
                <a:lnTo>
                  <a:pt x="314325" y="1181100"/>
                </a:lnTo>
                <a:lnTo>
                  <a:pt x="523875" y="11811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3F8C119-FB1C-4F09-A1C2-13C6FFFB3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410075"/>
            <a:ext cx="209550" cy="9525"/>
          </a:xfrm>
          <a:custGeom xmlns:a="http://schemas.openxmlformats.org/drawingml/2006/main">
            <a:pathLst>
              <a:path w="209550" h="9525">
                <a:moveTo>
                  <a:pt x="0" y="0"/>
                </a:moveTo>
                <a:lnTo>
                  <a:pt x="2095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D7E4326-A7A8-4508-890A-332967126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6291" y="435729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EE11E3C-6640-44AC-B001-3B577BE47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410075"/>
            <a:ext cx="314325" cy="962025"/>
          </a:xfrm>
          <a:custGeom xmlns:a="http://schemas.openxmlformats.org/drawingml/2006/main">
            <a:pathLst>
              <a:path w="314325" h="962025">
                <a:moveTo>
                  <a:pt x="0" y="962025"/>
                </a:moveTo>
                <a:lnTo>
                  <a:pt x="314325" y="962025"/>
                </a:lnTo>
                <a:lnTo>
                  <a:pt x="314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6BB3D4F-483A-419C-AF13-5A355A087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410075"/>
            <a:ext cx="9525" cy="962025"/>
          </a:xfrm>
          <a:custGeom xmlns:a="http://schemas.openxmlformats.org/drawingml/2006/main">
            <a:pathLst>
              <a:path w="9525" h="962025">
                <a:moveTo>
                  <a:pt x="0" y="9620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1A36F4F-F89D-4280-A227-2ED09DACE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5344" y="4410075"/>
            <a:ext cx="105563" cy="101384"/>
          </a:xfrm>
          <a:custGeom xmlns:a="http://schemas.openxmlformats.org/drawingml/2006/main">
            <a:pathLst>
              <a:path w="105563" h="101384">
                <a:moveTo>
                  <a:pt x="105563" y="101384"/>
                </a:moveTo>
                <a:lnTo>
                  <a:pt x="52781" y="0"/>
                </a:lnTo>
                <a:lnTo>
                  <a:pt x="0" y="101384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9619B8F-8FBE-4B10-A777-DCCD199D1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4410075"/>
            <a:ext cx="428625" cy="9525"/>
          </a:xfrm>
          <a:custGeom xmlns:a="http://schemas.openxmlformats.org/drawingml/2006/main">
            <a:pathLst>
              <a:path w="428625" h="9525">
                <a:moveTo>
                  <a:pt x="0" y="0"/>
                </a:moveTo>
                <a:lnTo>
                  <a:pt x="4286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930E272-32FD-494C-BA8E-69F443C03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4366" y="435729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F323F91-0E46-4C4C-870E-3EA71E5B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53725" y="4076700"/>
            <a:ext cx="504825" cy="333375"/>
          </a:xfrm>
          <a:custGeom xmlns:a="http://schemas.openxmlformats.org/drawingml/2006/main">
            <a:pathLst>
              <a:path w="504825" h="333375">
                <a:moveTo>
                  <a:pt x="0" y="333375"/>
                </a:moveTo>
                <a:lnTo>
                  <a:pt x="276225" y="333375"/>
                </a:lnTo>
                <a:lnTo>
                  <a:pt x="276225" y="0"/>
                </a:lnTo>
                <a:lnTo>
                  <a:pt x="5048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2603E2A-79ED-4405-A107-05E0C7B49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4076700"/>
            <a:ext cx="228600" cy="9525"/>
          </a:xfrm>
          <a:custGeom xmlns:a="http://schemas.openxmlformats.org/drawingml/2006/main">
            <a:pathLst>
              <a:path w="228600" h="9525">
                <a:moveTo>
                  <a:pt x="0" y="0"/>
                </a:moveTo>
                <a:lnTo>
                  <a:pt x="228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43A1A8C-D530-4743-9931-B463715AC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7166" y="4023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1AC6218-F336-449D-B115-76F091767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4410075"/>
            <a:ext cx="228600" cy="1219200"/>
          </a:xfrm>
          <a:custGeom xmlns:a="http://schemas.openxmlformats.org/drawingml/2006/main">
            <a:pathLst>
              <a:path w="228600" h="1219200">
                <a:moveTo>
                  <a:pt x="0" y="0"/>
                </a:moveTo>
                <a:lnTo>
                  <a:pt x="0" y="1219200"/>
                </a:lnTo>
                <a:lnTo>
                  <a:pt x="228600" y="12192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6228DA97-B617-4EB9-A3C1-C050D7227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5629275"/>
            <a:ext cx="228600" cy="9525"/>
          </a:xfrm>
          <a:custGeom xmlns:a="http://schemas.openxmlformats.org/drawingml/2006/main">
            <a:pathLst>
              <a:path w="228600" h="9525">
                <a:moveTo>
                  <a:pt x="0" y="0"/>
                </a:moveTo>
                <a:lnTo>
                  <a:pt x="228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319BBC75-4485-49C1-9D26-AEED4A69B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7166" y="5576494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4" name="icon:pencil">
            <a:extLst xmlns:a="http://schemas.openxmlformats.org/drawingml/2006/main">
              <a:ext uri="{FF2B5EF4-FFF2-40B4-BE49-F238E27FC236}">
                <a16:creationId xmlns:a16="http://schemas.microsoft.com/office/drawing/2014/main" id="{DBD6584C-299F-409A-8B7A-4E3BD9650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55" name="body">
            <a:extLst xmlns:a="http://schemas.openxmlformats.org/drawingml/2006/main">
              <a:ext uri="{FF2B5EF4-FFF2-40B4-BE49-F238E27FC236}">
                <a16:creationId xmlns:a16="http://schemas.microsoft.com/office/drawing/2014/main" id="{9323B2A8-007C-4C71-B48C-9D76CD2EB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8831752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2026-10-06T23:57:41.0590000Z</dcterms:created>
  <dcterms:modified xsi:type="dcterms:W3CDTF">2026-10-06T23:57:41.0590000Z</dcterms:modified>
</coreProperties>
</file>