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1cc755ecb94300" /><Relationship Type="http://schemas.openxmlformats.org/officeDocument/2006/relationships/extended-properties" Target="/docProps/app.xml" Id="R306733fe30fa4f43" /><Relationship Type="http://schemas.openxmlformats.org/officeDocument/2006/relationships/officeDocument" Target="/ppt/presentation.xml" Id="R42da2866a3684c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b7e41f84a44a1d"/>
  </p:sldMasterIdLst>
  <p:notesMasterIdLst>
    <p:notesMasterId xmlns:r="http://schemas.openxmlformats.org/officeDocument/2006/relationships" r:id="R4236828e13c64026"/>
  </p:notesMasterIdLst>
  <p:sldIdLst>
    <p:sldId xmlns:r="http://schemas.openxmlformats.org/officeDocument/2006/relationships" id="256" r:id="Rdd94c155fed546cc"/>
    <p:sldId xmlns:r="http://schemas.openxmlformats.org/officeDocument/2006/relationships" id="257" r:id="Rf17d470efa0149f9"/>
    <p:sldId xmlns:r="http://schemas.openxmlformats.org/officeDocument/2006/relationships" id="258" r:id="R81c2734399a4453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e6d6d1e51043b5" /><Relationship Type="http://schemas.openxmlformats.org/officeDocument/2006/relationships/slideMaster" Target="/ppt/slideMasters/slideMaster1.xml" Id="Rd0b7e41f84a44a1d" /><Relationship Type="http://schemas.openxmlformats.org/officeDocument/2006/relationships/notesMaster" Target="/ppt/notesMasters/notesMaster1.xml" Id="R4236828e13c64026" /><Relationship Type="http://schemas.openxmlformats.org/officeDocument/2006/relationships/presProps" Target="/ppt/presProps.xml" Id="R44304b1ec0984610" /><Relationship Type="http://schemas.openxmlformats.org/officeDocument/2006/relationships/tableStyles" Target="/ppt/tableStyles.xml" Id="R01e0708c3807444f" /><Relationship Type="http://schemas.openxmlformats.org/officeDocument/2006/relationships/slide" Target="/ppt/slides/slide1.xml" Id="Rdd94c155fed546cc" /><Relationship Type="http://schemas.openxmlformats.org/officeDocument/2006/relationships/slide" Target="/ppt/slides/slide2.xml" Id="Rf17d470efa0149f9" /><Relationship Type="http://schemas.openxmlformats.org/officeDocument/2006/relationships/slide" Target="/ppt/slides/slide3.xml" Id="R81c2734399a445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7fe27446ab44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67e8763ae04e63" /><Relationship Type="http://schemas.openxmlformats.org/officeDocument/2006/relationships/notesMaster" Target="/ppt/notesMasters/notesMaster1.xml" Id="Raa707555d83745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0d50524a344e9f" /><Relationship Type="http://schemas.openxmlformats.org/officeDocument/2006/relationships/notesMaster" Target="/ppt/notesMasters/notesMaster1.xml" Id="R5cc0c38f597a45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51df84692f4018" /><Relationship Type="http://schemas.openxmlformats.org/officeDocument/2006/relationships/notesMaster" Target="/ppt/notesMasters/notesMaster1.xml" Id="R41342521a7264d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行動ログと流入経路</a:t>
            </a:r>
          </a:p>
          <a:p xmlns:a="http://schemas.openxmlformats.org/drawingml/2006/main">
            <a:r>
              <a:t>経路ごとの到達率を比較し、次に確かめる理由を選ぶ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https://www.gov.uk/service-manual/measuring-success/measuring-the-success-of-your-service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行動ログと流入経路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https://www.gov.uk/service-manual/measuring-success/measuring-the-success-of-your-service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行動ログと流入経路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https://www.gov.uk/service-manual/measuring-success/measuring-the-success-of-your-service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41501cea2f46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e91ed0a88f462f" /><Relationship Type="http://schemas.openxmlformats.org/officeDocument/2006/relationships/slideLayout" Target="/ppt/slideLayouts/slideLayout1.xml" Id="R998b6d58cff64e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8b6d58cff64e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dcd3647e034760" /><Relationship Type="http://schemas.openxmlformats.org/officeDocument/2006/relationships/image" Target="/ppt/media/image.png" Id="Re65ecf3a5e504c22" /><Relationship Type="http://schemas.openxmlformats.org/officeDocument/2006/relationships/notesSlide" Target="/ppt/notesSlides/notesSlide1.xml" Id="Rcdf0822bc93b4f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64ea8b96124165" /><Relationship Type="http://schemas.openxmlformats.org/officeDocument/2006/relationships/chart" Target="/ppt/slides/charts/chart1.xml" Id="R454d8f9ae71d4300" /><Relationship Type="http://schemas.openxmlformats.org/officeDocument/2006/relationships/notesSlide" Target="/ppt/notesSlides/notesSlide2.xml" Id="Rfd6659921d2b4d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cec9e76aeb4c27" /><Relationship Type="http://schemas.openxmlformats.org/officeDocument/2006/relationships/notesSlide" Target="/ppt/notesSlides/notesSlide3.xml" Id="R06fb280d05f74dc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申込み率（%）</c:v>
          </c:tx>
          <c:spPr>
            <a:solidFill xmlns:a="http://schemas.openxmlformats.org/drawingml/2006/main">
              <a:srgbClr val="70B5AA"/>
            </a:solidFill>
            <a:ln xmlns:a="http://schemas.openxmlformats.org/drawingml/2006/main" w="28575">
              <a:solidFill>
                <a:srgbClr val="70B5AA"/>
              </a:solidFill>
            </a:ln>
          </c:spPr>
          <c:cat>
            <c:strRef>
              <c:f>'Chart Data'!$A$2:$A$4</c:f>
              <c:strCache>
                <c:ptCount val="3"/>
                <c:pt idx="0">
                  <c:v>検索</c:v>
                </c:pt>
                <c:pt idx="1">
                  <c:v>紹介</c:v>
                </c:pt>
                <c:pt idx="2">
                  <c:v>広告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20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202A44"/>
                  </a:solidFill>
                  <a:latin typeface="Noto Sans CJK JP"/>
                  <a:ea typeface="Noto Sans CJK JP"/>
                  <a:cs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Noto Sans CJK JP"/>
                    <a:ea typeface="Noto Sans CJK JP"/>
                    <a:cs typeface="Noto Sans CJK JP"/>
                  </a:rPr>
                  <a:t>%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Noto Sans CJK JP"/>
                  <a:ea typeface="Noto Sans CJK JP"/>
                  <a:cs typeface="Noto Sans CJK JP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BCE83E16-1C9F-49CD-AFD0-D2AC9E5C1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FFB22A2-0746-48F1-88F7-36B0DBBA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3A48664-7395-4C72-B39D-0D6440D7C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C1DC3BC9-982A-47FE-BAE1-D2F63E9E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0B14F43-828B-4918-A909-431FD3E66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84361-8F51-485C-A464-642A9F0D9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90C39FD4-FD27-468D-AA4B-6E5AB816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A73CC5-8421-42ED-8583-E373F52F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hart-no-axes-combined">
            <a:extLst xmlns:a="http://schemas.openxmlformats.org/drawingml/2006/main">
              <a:ext uri="{FF2B5EF4-FFF2-40B4-BE49-F238E27FC236}">
                <a16:creationId xmlns:a16="http://schemas.microsoft.com/office/drawing/2014/main" id="{13A01F17-EF4D-4957-B26E-4400C0E4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14300" y="152400"/>
                </a:moveTo>
                <a:lnTo>
                  <a:pt x="114300" y="200025"/>
                </a:lnTo>
              </a:path>
              <a:path w="228600" h="228600">
                <a:moveTo>
                  <a:pt x="152400" y="133350"/>
                </a:moveTo>
                <a:lnTo>
                  <a:pt x="152400" y="200025"/>
                </a:lnTo>
              </a:path>
              <a:path w="228600" h="228600">
                <a:moveTo>
                  <a:pt x="190500" y="95250"/>
                </a:moveTo>
                <a:lnTo>
                  <a:pt x="190500" y="200025"/>
                </a:lnTo>
              </a:path>
              <a:path w="228600" h="228600">
                <a:moveTo>
                  <a:pt x="209550" y="28575"/>
                </a:moveTo>
                <a:lnTo>
                  <a:pt x="127197" y="110928"/>
                </a:lnTo>
                <a:lnTo>
                  <a:pt x="126907" y="111196"/>
                </a:lnTo>
                <a:lnTo>
                  <a:pt x="126596" y="111438"/>
                </a:lnTo>
                <a:lnTo>
                  <a:pt x="126266" y="111654"/>
                </a:lnTo>
                <a:lnTo>
                  <a:pt x="125920" y="111842"/>
                </a:lnTo>
                <a:lnTo>
                  <a:pt x="125559" y="112000"/>
                </a:lnTo>
                <a:lnTo>
                  <a:pt x="125186" y="112129"/>
                </a:lnTo>
                <a:lnTo>
                  <a:pt x="124804" y="112226"/>
                </a:lnTo>
                <a:lnTo>
                  <a:pt x="124415" y="112291"/>
                </a:lnTo>
                <a:lnTo>
                  <a:pt x="124022" y="112323"/>
                </a:lnTo>
                <a:lnTo>
                  <a:pt x="123628" y="112323"/>
                </a:lnTo>
                <a:lnTo>
                  <a:pt x="123235" y="112291"/>
                </a:lnTo>
                <a:lnTo>
                  <a:pt x="122846" y="112226"/>
                </a:lnTo>
                <a:lnTo>
                  <a:pt x="122464" y="112129"/>
                </a:lnTo>
                <a:lnTo>
                  <a:pt x="122091" y="112000"/>
                </a:lnTo>
                <a:lnTo>
                  <a:pt x="121730" y="111842"/>
                </a:lnTo>
                <a:lnTo>
                  <a:pt x="121384" y="111654"/>
                </a:lnTo>
                <a:lnTo>
                  <a:pt x="121054" y="111438"/>
                </a:lnTo>
                <a:lnTo>
                  <a:pt x="120743" y="111196"/>
                </a:lnTo>
                <a:lnTo>
                  <a:pt x="120453" y="110928"/>
                </a:lnTo>
                <a:lnTo>
                  <a:pt x="89097" y="79572"/>
                </a:lnTo>
                <a:lnTo>
                  <a:pt x="88807" y="79305"/>
                </a:lnTo>
                <a:lnTo>
                  <a:pt x="88497" y="79064"/>
                </a:lnTo>
                <a:lnTo>
                  <a:pt x="88167" y="78848"/>
                </a:lnTo>
                <a:lnTo>
                  <a:pt x="87821" y="78661"/>
                </a:lnTo>
                <a:lnTo>
                  <a:pt x="87461" y="78503"/>
                </a:lnTo>
                <a:lnTo>
                  <a:pt x="87088" y="78375"/>
                </a:lnTo>
                <a:lnTo>
                  <a:pt x="86707" y="78279"/>
                </a:lnTo>
                <a:lnTo>
                  <a:pt x="86319" y="78214"/>
                </a:lnTo>
                <a:lnTo>
                  <a:pt x="85927" y="78182"/>
                </a:lnTo>
                <a:lnTo>
                  <a:pt x="85533" y="78182"/>
                </a:lnTo>
                <a:lnTo>
                  <a:pt x="85141" y="78214"/>
                </a:lnTo>
                <a:lnTo>
                  <a:pt x="84753" y="78279"/>
                </a:lnTo>
                <a:lnTo>
                  <a:pt x="84371" y="78375"/>
                </a:lnTo>
                <a:lnTo>
                  <a:pt x="83999" y="78503"/>
                </a:lnTo>
                <a:lnTo>
                  <a:pt x="83638" y="78661"/>
                </a:lnTo>
                <a:lnTo>
                  <a:pt x="83292" y="78848"/>
                </a:lnTo>
                <a:lnTo>
                  <a:pt x="82963" y="79064"/>
                </a:lnTo>
                <a:lnTo>
                  <a:pt x="82652" y="79305"/>
                </a:lnTo>
                <a:lnTo>
                  <a:pt x="82363" y="79572"/>
                </a:lnTo>
                <a:lnTo>
                  <a:pt x="19050" y="142875"/>
                </a:lnTo>
              </a:path>
              <a:path w="228600" h="228600">
                <a:moveTo>
                  <a:pt x="38100" y="171450"/>
                </a:moveTo>
                <a:lnTo>
                  <a:pt x="38100" y="200025"/>
                </a:lnTo>
              </a:path>
              <a:path w="228600" h="228600">
                <a:moveTo>
                  <a:pt x="76200" y="133350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F5EB533-54FF-44B2-8078-AF5CDF1F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行動ログと流入経路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2A071D0F-5672-432F-A20D-38427C3F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経路ごとの到達率を比較し、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次に確かめる理由を選ぶ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EFCB516-3BEA-446F-80F8-190DC773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394E9C4-17EE-4831-8BDC-B8A2DC97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5951C2A-F9A5-4382-88F2-23A99456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5ecf3a5e504c22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B7F6DD-3842-4E07-BF4F-80B64774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FD60E96-BE0D-42E1-B6FD-4E4C2406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ARC-SG-58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3E25695C-BFCE-42C6-B829-C453DB00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463278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18C8F0D-7947-4C63-8C00-24720BDE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C21257F-8008-4FE7-B620-79B4EC64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BBDD5FE-6DDE-44ED-8BDD-0D8418CE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BBF03B9-1CDB-49D1-BCC4-B54CCDC5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E6A4811-B22A-4988-880F-ECD30E5F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行動ログと流入経路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8805F20-1D9E-4AE3-8F3C-502135907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オンライン講座の申込みの場合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B2783F-1940-4B83-A7A5-D811697A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BF11AC8-94A4-442E-B538-94985B7A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D6367FB5-9431-4C24-B478-A6DA7B3DA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ARC-SG-58   /   02</a:t>
            </a:r>
          </a:p>
        </p:txBody>
      </p:sp>
      <p:graphicFrame>
        <p:nvGraphicFramePr>
          <p:cNvPr id="42" name="Chart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800100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54d8f9ae71d4300"/>
          </a:graphicData>
        </a:graphic>
      </p:graphicFrame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D2553242-9C23-4302-9F5D-C8C70209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57400"/>
            <a:ext cx="1402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申込み率（%）  検索40/200人・紹介35/100人・広告30/300人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674B5C84-0B01-47DB-9F99-E94B9798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80010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F04F210B-D893-42D8-9200-52DADE98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762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計測条件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38B5FDCC-BC0E-4991-BA04-CD4198F42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95975"/>
            <a:ext cx="7620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同じ2週間・重複利用者を除外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BFBBE78B-D5DF-4929-A4EC-D7DD541C5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362200"/>
            <a:ext cx="5505450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6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E91E164-8E2B-4169-9A25-997F12C7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07B1AA1-1295-4DC5-9F8E-3A1177583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466975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理由の候補</a:t>
            </a:r>
          </a:p>
        </p:txBody>
      </p:sp>
      <p:sp>
        <p:nvSpPr>
          <p:cNvPr id="18" name="example">
            <a:extLst xmlns:a="http://schemas.openxmlformats.org/drawingml/2006/main">
              <a:ext uri="{FF2B5EF4-FFF2-40B4-BE49-F238E27FC236}">
                <a16:creationId xmlns:a16="http://schemas.microsoft.com/office/drawing/2014/main" id="{2F264F00-7999-4EDD-9ADE-F0EF6DA5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90850"/>
            <a:ext cx="51244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広告の内容と講座が合っていない可能性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34E7F7B5-1E44-4052-A0E6-A8E455471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29150"/>
            <a:ext cx="5505450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0" name="icon:search">
            <a:extLst xmlns:a="http://schemas.openxmlformats.org/drawingml/2006/main">
              <a:ext uri="{FF2B5EF4-FFF2-40B4-BE49-F238E27FC236}">
                <a16:creationId xmlns:a16="http://schemas.microsoft.com/office/drawing/2014/main" id="{12827EEE-CC33-43C7-BCA1-172886EA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0896062-0974-436E-ADAB-157EE05FD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4733925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追加確認</a:t>
            </a:r>
          </a:p>
        </p:txBody>
      </p:sp>
      <p:sp>
        <p:nvSpPr>
          <p:cNvPr id="22" name="example">
            <a:extLst xmlns:a="http://schemas.openxmlformats.org/drawingml/2006/main">
              <a:ext uri="{FF2B5EF4-FFF2-40B4-BE49-F238E27FC236}">
                <a16:creationId xmlns:a16="http://schemas.microsoft.com/office/drawing/2014/main" id="{8543A481-D768-4898-9312-D41A043C3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257800"/>
            <a:ext cx="51244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広告文別の到達と離脱を確認</a:t>
            </a:r>
          </a:p>
        </p:txBody>
      </p:sp>
      <p:sp>
        <p:nvSpPr>
          <p:cNvPr id="23" name="shape">
            <a:extLst xmlns:a="http://schemas.openxmlformats.org/drawingml/2006/main">
              <a:ext uri="{FF2B5EF4-FFF2-40B4-BE49-F238E27FC236}">
                <a16:creationId xmlns:a16="http://schemas.microsoft.com/office/drawing/2014/main" id="{92A42EFB-4E93-4A5F-8289-BD5148F3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269270-C97C-4962-B073-8BDE72A40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576B54-94C2-4360-939A-FBA8FB84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EDACADA-708E-4098-926B-42137542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7" name="annotation">
            <a:extLst xmlns:a="http://schemas.openxmlformats.org/drawingml/2006/main">
              <a:ext uri="{FF2B5EF4-FFF2-40B4-BE49-F238E27FC236}">
                <a16:creationId xmlns:a16="http://schemas.microsoft.com/office/drawing/2014/main" id="{AB01BC1E-DAF4-4449-AABD-EE609026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分子と分母・期間・重複の扱いを揃える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20B0E22B-823B-4B34-8F8D-6B036A2D4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973F91E-74E8-49E6-97F7-D90C33514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E3404B2-9EED-405A-8D10-344B86B0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4CCC490-0912-4D5F-8043-5E100733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2" name="annotation">
            <a:extLst xmlns:a="http://schemas.openxmlformats.org/drawingml/2006/main">
              <a:ext uri="{FF2B5EF4-FFF2-40B4-BE49-F238E27FC236}">
                <a16:creationId xmlns:a16="http://schemas.microsoft.com/office/drawing/2014/main" id="{B156FB09-9668-413C-8D72-10F4BB61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ログは行動の事実。理由は追加の観察や聞き取りで確かめる</a:t>
            </a:r>
          </a:p>
        </p:txBody>
      </p:sp>
    </p:spTree>
    <p:extLst>
      <p:ext uri="{BB962C8B-B14F-4D97-AF65-F5344CB8AC3E}">
        <p14:creationId xmlns:p14="http://schemas.microsoft.com/office/powerpoint/2010/main" val="1701061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5A78170-9AB7-4A09-90E1-16F2CFCC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41131AD-2A4E-4DE1-B36A-C62FC224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79100DC-5B19-4019-8E86-BBCE45A8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677144D-287C-4FB1-9762-4496C625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3054F73-C6D2-46BD-8BD6-4383B1D73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行動ログと流入経路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9C31A57-39F4-4C41-9E18-6D2D719C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377E6-6F6C-4837-BC45-F8184184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F0C1E7B-938E-4B5B-A117-3220FAE8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FB106014-9080-429D-9BE7-A954CDE3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ARC-SG-58   /   03</a:t>
            </a:r>
          </a:p>
        </p:txBody>
      </p:sp>
      <p:graphicFrame>
        <p:nvGraphicFramePr>
          <p:cNvPr id="34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80010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971675"/>
                <a:gridCol w="1971675"/>
                <a:gridCol w="1962150"/>
              </a:tblGrid>
              <a:tr h="714375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経路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到達人数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対象人数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到達率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714375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経路1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714375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経路2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経路3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D86CC967-49EA-45F4-A0E0-8DF74701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57400"/>
            <a:ext cx="1402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申込み率（%）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247A4B6-3465-42D8-902E-A7FA5B03E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80010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538E280E-9083-4DD1-9852-75F4DBFC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762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計測条件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3508470-EDE1-47B1-8E1F-A37AA1FB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95975"/>
            <a:ext cx="7620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8F9CD7B8-713D-49EC-896B-195B9548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362200"/>
            <a:ext cx="5505450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6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43830D7D-9921-437C-B0F0-01BFAAD2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4D7D83C-36AC-467D-B422-36697AC3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466975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理由の候補</a:t>
            </a:r>
          </a:p>
        </p:txBody>
      </p:sp>
      <p:sp>
        <p:nvSpPr>
          <p:cNvPr id="18" name="input">
            <a:extLst xmlns:a="http://schemas.openxmlformats.org/drawingml/2006/main">
              <a:ext uri="{FF2B5EF4-FFF2-40B4-BE49-F238E27FC236}">
                <a16:creationId xmlns:a16="http://schemas.microsoft.com/office/drawing/2014/main" id="{E58351B0-8CAD-4FEC-BB06-401DE6DF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90850"/>
            <a:ext cx="51244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3E8ABCB0-9446-47FF-858A-A5C4A986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29150"/>
            <a:ext cx="5505450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0" name="icon:search">
            <a:extLst xmlns:a="http://schemas.openxmlformats.org/drawingml/2006/main">
              <a:ext uri="{FF2B5EF4-FFF2-40B4-BE49-F238E27FC236}">
                <a16:creationId xmlns:a16="http://schemas.microsoft.com/office/drawing/2014/main" id="{86735AA6-F5ED-48E1-BD88-4BD5BB1C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F825A9D-A2EC-4DC1-8B25-5CA2AEDB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4733925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追加確認</a:t>
            </a:r>
          </a:p>
        </p:txBody>
      </p:sp>
      <p:sp>
        <p:nvSpPr>
          <p:cNvPr id="22" name="input">
            <a:extLst xmlns:a="http://schemas.openxmlformats.org/drawingml/2006/main">
              <a:ext uri="{FF2B5EF4-FFF2-40B4-BE49-F238E27FC236}">
                <a16:creationId xmlns:a16="http://schemas.microsoft.com/office/drawing/2014/main" id="{90FB7AAB-8F4D-45BC-85CC-C52FAC94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257800"/>
            <a:ext cx="51244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6F9D2CC-472C-482F-963E-3239610A7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616C7971-3BAD-44E1-8FEA-CBE96818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925941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2026-10-06T23:57:39.5830000Z</dcterms:created>
  <dcterms:modified xsi:type="dcterms:W3CDTF">2026-10-06T23:57:39.5830000Z</dcterms:modified>
</coreProperties>
</file>