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326899ede684c05" /><Relationship Type="http://schemas.openxmlformats.org/officeDocument/2006/relationships/extended-properties" Target="/docProps/app.xml" Id="R7cb52965c1ea47b3" /><Relationship Type="http://schemas.openxmlformats.org/officeDocument/2006/relationships/officeDocument" Target="/ppt/presentation.xml" Id="Re6a93622690746f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04fc3ad5a1845ed"/>
  </p:sldMasterIdLst>
  <p:notesMasterIdLst>
    <p:notesMasterId xmlns:r="http://schemas.openxmlformats.org/officeDocument/2006/relationships" r:id="R01614ba45207473a"/>
  </p:notesMasterIdLst>
  <p:sldIdLst>
    <p:sldId xmlns:r="http://schemas.openxmlformats.org/officeDocument/2006/relationships" id="256" r:id="Re4dcadd76b0d46bb"/>
    <p:sldId xmlns:r="http://schemas.openxmlformats.org/officeDocument/2006/relationships" id="257" r:id="R7888429c0e11451f"/>
    <p:sldId xmlns:r="http://schemas.openxmlformats.org/officeDocument/2006/relationships" id="258" r:id="R787be47b38614a89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0512de02b5643de" /><Relationship Type="http://schemas.openxmlformats.org/officeDocument/2006/relationships/slideMaster" Target="/ppt/slideMasters/slideMaster1.xml" Id="Rd04fc3ad5a1845ed" /><Relationship Type="http://schemas.openxmlformats.org/officeDocument/2006/relationships/notesMaster" Target="/ppt/notesMasters/notesMaster1.xml" Id="R01614ba45207473a" /><Relationship Type="http://schemas.openxmlformats.org/officeDocument/2006/relationships/presProps" Target="/ppt/presProps.xml" Id="Rd0f36ebede424a87" /><Relationship Type="http://schemas.openxmlformats.org/officeDocument/2006/relationships/tableStyles" Target="/ppt/tableStyles.xml" Id="R1d20300e5a454a69" /><Relationship Type="http://schemas.openxmlformats.org/officeDocument/2006/relationships/slide" Target="/ppt/slides/slide1.xml" Id="Re4dcadd76b0d46bb" /><Relationship Type="http://schemas.openxmlformats.org/officeDocument/2006/relationships/slide" Target="/ppt/slides/slide2.xml" Id="R7888429c0e11451f" /><Relationship Type="http://schemas.openxmlformats.org/officeDocument/2006/relationships/slide" Target="/ppt/slides/slide3.xml" Id="R787be47b38614a8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cd3112d0c40418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192a4c80d4d4f2f" /><Relationship Type="http://schemas.openxmlformats.org/officeDocument/2006/relationships/notesMaster" Target="/ppt/notesMasters/notesMaster1.xml" Id="Rfd296085b3a0464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875a0f456754fee" /><Relationship Type="http://schemas.openxmlformats.org/officeDocument/2006/relationships/notesMaster" Target="/ppt/notesMasters/notesMaster1.xml" Id="Rbcb863fa7b0940e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d63dc932a55464c" /><Relationship Type="http://schemas.openxmlformats.org/officeDocument/2006/relationships/notesMaster" Target="/ppt/notesMasters/notesMaster1.xml" Id="R5a99d4e90ae3439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サービス計画と主要シナリオ</a:t>
            </a:r>
          </a:p>
          <a:p xmlns:a="http://schemas.openxmlformats.org/drawingml/2006/main">
            <a:r>
              <a:t>利用者の流れと、その裏側で必要な対応を一緒に設計する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表紙イラスト：本資料用に生成したオリジナル。</a:t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サービス計画と主要シナリオ</a:t>
            </a:r>
          </a:p>
          <a:p xmlns:a="http://schemas.openxmlformats.org/drawingml/2006/main">
            <a:r>
              <a:t>架空の記入例と書き方のポイント。数値・人物・観測結果は例示であり、実績ではありません。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サービス計画と主要シナリオ</a:t>
            </a:r>
          </a:p>
          <a:p xmlns:a="http://schemas.openxmlformats.org/drawingml/2006/main">
            <a:r>
              <a:t>自分の事業の記入用。文字・図形・表は編集可能です。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54963e0c28a4bd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d6dcb656088462a" /><Relationship Type="http://schemas.openxmlformats.org/officeDocument/2006/relationships/slideLayout" Target="/ppt/slideLayouts/slideLayout1.xml" Id="Rde39a322785342a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e39a322785342a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856e28bb2344d0f" /><Relationship Type="http://schemas.openxmlformats.org/officeDocument/2006/relationships/image" Target="/ppt/media/image.png" Id="R4d7316bb6ff94f0d" /><Relationship Type="http://schemas.openxmlformats.org/officeDocument/2006/relationships/notesSlide" Target="/ppt/notesSlides/notesSlide1.xml" Id="R7d140b5074f945f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647d42ce0874c7b" /><Relationship Type="http://schemas.openxmlformats.org/officeDocument/2006/relationships/notesSlide" Target="/ppt/notesSlides/notesSlide2.xml" Id="R304777f2a77f420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61696eaa1174327" /><Relationship Type="http://schemas.openxmlformats.org/officeDocument/2006/relationships/notesSlide" Target="/ppt/notesSlides/notesSlide3.xml" Id="R66273f0463b2419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body">
            <a:extLst xmlns:a="http://schemas.openxmlformats.org/drawingml/2006/main">
              <a:ext uri="{FF2B5EF4-FFF2-40B4-BE49-F238E27FC236}">
                <a16:creationId xmlns:a16="http://schemas.microsoft.com/office/drawing/2014/main" id="{DC602AD5-495D-41A0-BB29-0CEB1FF40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619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ARCHECO</a:t>
            </a:r>
          </a:p>
        </p:txBody>
      </p:sp>
      <p:sp>
        <p:nvSpPr>
          <p:cNvPr id="2" name="eyebrow">
            <a:extLst xmlns:a="http://schemas.openxmlformats.org/drawingml/2006/main">
              <a:ext uri="{FF2B5EF4-FFF2-40B4-BE49-F238E27FC236}">
                <a16:creationId xmlns:a16="http://schemas.microsoft.com/office/drawing/2014/main" id="{A4CE35C3-56A8-432E-82A2-E13AB4B11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457200"/>
            <a:ext cx="5191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BUSINESS DESIGN WORKBOOK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E451817B-9658-4569-9F42-9D48362FC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4" name="shape">
            <a:extLst xmlns:a="http://schemas.openxmlformats.org/drawingml/2006/main">
              <a:ext uri="{FF2B5EF4-FFF2-40B4-BE49-F238E27FC236}">
                <a16:creationId xmlns:a16="http://schemas.microsoft.com/office/drawing/2014/main" id="{AEFAE1D0-6E76-49AB-A1C8-A440FCCC2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5" name="shape">
            <a:extLst xmlns:a="http://schemas.openxmlformats.org/drawingml/2006/main">
              <a:ext uri="{FF2B5EF4-FFF2-40B4-BE49-F238E27FC236}">
                <a16:creationId xmlns:a16="http://schemas.microsoft.com/office/drawing/2014/main" id="{28D54FB3-55A7-436D-8196-039A08CCB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DF52325-92AA-4DF6-8E0A-941AD2ACA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9" y="1800225"/>
            <a:ext cx="428625" cy="4286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7" name="shape">
            <a:extLst xmlns:a="http://schemas.openxmlformats.org/drawingml/2006/main">
              <a:ext uri="{FF2B5EF4-FFF2-40B4-BE49-F238E27FC236}">
                <a16:creationId xmlns:a16="http://schemas.microsoft.com/office/drawing/2014/main" id="{3979597E-E477-4F31-82A9-D94F0DD0F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14538"/>
            <a:ext cx="321469" cy="300038"/>
          </a:xfrm>
          <a:prstGeom xmlns:a="http://schemas.openxmlformats.org/drawingml/2006/main" prst="roundRect">
            <a:avLst>
              <a:gd name="adj" fmla="val 25397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66DB98B-DA3F-47A6-8BBB-E63A9E966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" y="2157413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9" name="icon:route">
            <a:extLst xmlns:a="http://schemas.openxmlformats.org/drawingml/2006/main">
              <a:ext uri="{FF2B5EF4-FFF2-40B4-BE49-F238E27FC236}">
                <a16:creationId xmlns:a16="http://schemas.microsoft.com/office/drawing/2014/main" id="{773C5398-48A3-4425-8136-34022EE7C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14500"/>
            <a:ext cx="714375" cy="714375"/>
          </a:xfrm>
          <a:custGeom xmlns:a="http://schemas.openxmlformats.org/drawingml/2006/main">
            <a:pathLst>
              <a:path w="228600" h="228600">
                <a:moveTo>
                  <a:pt x="28575" y="28575"/>
                </a:moveTo>
                <a:lnTo>
                  <a:pt x="104775" y="28575"/>
                </a:lnTo>
                <a:lnTo>
                  <a:pt x="104775" y="104775"/>
                </a:lnTo>
                <a:lnTo>
                  <a:pt x="28575" y="104775"/>
                </a:lnTo>
                <a:close/>
              </a:path>
              <a:path w="228600" h="228600">
                <a:moveTo>
                  <a:pt x="66675" y="104775"/>
                </a:moveTo>
                <a:lnTo>
                  <a:pt x="66675" y="142875"/>
                </a:lnTo>
                <a:lnTo>
                  <a:pt x="66740" y="144448"/>
                </a:lnTo>
                <a:lnTo>
                  <a:pt x="66935" y="146011"/>
                </a:lnTo>
                <a:lnTo>
                  <a:pt x="67258" y="147551"/>
                </a:lnTo>
                <a:lnTo>
                  <a:pt x="67707" y="149061"/>
                </a:lnTo>
                <a:lnTo>
                  <a:pt x="68280" y="150527"/>
                </a:lnTo>
                <a:lnTo>
                  <a:pt x="68971" y="151942"/>
                </a:lnTo>
                <a:lnTo>
                  <a:pt x="69777" y="153294"/>
                </a:lnTo>
                <a:lnTo>
                  <a:pt x="70692" y="154576"/>
                </a:lnTo>
                <a:lnTo>
                  <a:pt x="71709" y="155777"/>
                </a:lnTo>
                <a:lnTo>
                  <a:pt x="72823" y="156891"/>
                </a:lnTo>
                <a:lnTo>
                  <a:pt x="74024" y="157908"/>
                </a:lnTo>
                <a:lnTo>
                  <a:pt x="75306" y="158823"/>
                </a:lnTo>
                <a:lnTo>
                  <a:pt x="76658" y="159629"/>
                </a:lnTo>
                <a:lnTo>
                  <a:pt x="78073" y="160320"/>
                </a:lnTo>
                <a:lnTo>
                  <a:pt x="79539" y="160893"/>
                </a:lnTo>
                <a:lnTo>
                  <a:pt x="81049" y="161342"/>
                </a:lnTo>
                <a:lnTo>
                  <a:pt x="82589" y="161665"/>
                </a:lnTo>
                <a:lnTo>
                  <a:pt x="84152" y="161860"/>
                </a:lnTo>
                <a:lnTo>
                  <a:pt x="85725" y="161925"/>
                </a:lnTo>
                <a:lnTo>
                  <a:pt x="123825" y="161925"/>
                </a:lnTo>
              </a:path>
              <a:path w="228600" h="228600">
                <a:moveTo>
                  <a:pt x="123825" y="123825"/>
                </a:moveTo>
                <a:lnTo>
                  <a:pt x="200025" y="123825"/>
                </a:lnTo>
                <a:lnTo>
                  <a:pt x="200025" y="200025"/>
                </a:lnTo>
                <a:lnTo>
                  <a:pt x="123825" y="200025"/>
                </a:lnTo>
                <a:close/>
              </a:path>
            </a:pathLst>
          </a:custGeom>
          <a:noFill xmlns:a="http://schemas.openxmlformats.org/drawingml/2006/main"/>
          <a:ln xmlns:a="http://schemas.openxmlformats.org/drawingml/2006/main" w="20003">
            <a:solidFill>
              <a:srgbClr val="202A44"/>
            </a:solidFill>
          </a:ln>
        </p:spPr>
      </p:sp>
      <p:sp>
        <p:nvSpPr>
          <p:cNvPr id="10" name="cover-title">
            <a:extLst xmlns:a="http://schemas.openxmlformats.org/drawingml/2006/main">
              <a:ext uri="{FF2B5EF4-FFF2-40B4-BE49-F238E27FC236}">
                <a16:creationId xmlns:a16="http://schemas.microsoft.com/office/drawing/2014/main" id="{4B3F3320-D10A-4B22-BC4F-2C0664D67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90825"/>
            <a:ext cx="6953250" cy="2028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4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サービス計画と</a:t>
            </a:r>
          </a:p>
          <a:p xmlns:a="http://schemas.openxmlformats.org/drawingml/2006/main">
            <a:pPr algn="l">
              <a:defRPr sz="4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4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主要シナリオ</a:t>
            </a:r>
          </a:p>
        </p:txBody>
      </p:sp>
      <p:sp>
        <p:nvSpPr>
          <p:cNvPr id="11" name="cover-description">
            <a:extLst xmlns:a="http://schemas.openxmlformats.org/drawingml/2006/main">
              <a:ext uri="{FF2B5EF4-FFF2-40B4-BE49-F238E27FC236}">
                <a16:creationId xmlns:a16="http://schemas.microsoft.com/office/drawing/2014/main" id="{1152EE07-95D6-48D0-9D5C-66BE84411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14925"/>
            <a:ext cx="6191250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利用者の流れと、その裏側で</a:t>
            </a:r>
          </a:p>
          <a:p xmlns:a="http://schemas.openxmlformats.org/drawingml/2006/main">
            <a:pPr algn="l">
              <a:def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必要な対応を一緒に設計する</a:t>
            </a:r>
          </a:p>
        </p:txBody>
      </p:sp>
      <p:sp>
        <p:nvSpPr>
          <p:cNvPr id="12" name="shape">
            <a:extLst xmlns:a="http://schemas.openxmlformats.org/drawingml/2006/main">
              <a:ext uri="{FF2B5EF4-FFF2-40B4-BE49-F238E27FC236}">
                <a16:creationId xmlns:a16="http://schemas.microsoft.com/office/drawing/2014/main" id="{F760BA71-2F64-4297-8E87-24D24A93B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772275"/>
            <a:ext cx="6000750" cy="723900"/>
          </a:xfrm>
          <a:prstGeom xmlns:a="http://schemas.openxmlformats.org/drawingml/2006/main" prst="roundRect">
            <a:avLst>
              <a:gd name="adj" fmla="val 2368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3" name="icon:pencil">
            <a:extLst xmlns:a="http://schemas.openxmlformats.org/drawingml/2006/main">
              <a:ext uri="{FF2B5EF4-FFF2-40B4-BE49-F238E27FC236}">
                <a16:creationId xmlns:a16="http://schemas.microsoft.com/office/drawing/2014/main" id="{C066B779-E20B-4144-A592-3C3EDE00B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7000875"/>
            <a:ext cx="276225" cy="2762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4" name="body">
            <a:extLst xmlns:a="http://schemas.openxmlformats.org/drawingml/2006/main">
              <a:ext uri="{FF2B5EF4-FFF2-40B4-BE49-F238E27FC236}">
                <a16:creationId xmlns:a16="http://schemas.microsoft.com/office/drawing/2014/main" id="{628D59E5-9361-45FF-B94E-60644BA6C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6877050"/>
            <a:ext cx="504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記入例で確認し、自分の事業に書き込む</a:t>
            </a:r>
          </a:p>
        </p:txBody>
      </p:sp>
      <p:pic>
        <p:nvPicPr>
          <p:cNvPr id="3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d7316bb6ff94f0d"/>
          <a:stretch xmlns:a="http://schemas.openxmlformats.org/drawingml/2006/main"/>
        </p:blipFill>
        <p:spPr>
          <a:xfrm xmlns:a="http://schemas.openxmlformats.org/drawingml/2006/main">
            <a:off x="7429500" y="1881188"/>
            <a:ext cx="7572375" cy="504825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4C24018-9A27-4611-AAFC-BB730F847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17" name="body">
            <a:extLst xmlns:a="http://schemas.openxmlformats.org/drawingml/2006/main">
              <a:ext uri="{FF2B5EF4-FFF2-40B4-BE49-F238E27FC236}">
                <a16:creationId xmlns:a16="http://schemas.microsoft.com/office/drawing/2014/main" id="{13D3F54B-84A7-4626-AC33-EAF8C5944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ARC-SG-55   /   EDITABLE POWERPOINT</a:t>
            </a:r>
          </a:p>
        </p:txBody>
      </p:sp>
      <p:sp>
        <p:nvSpPr>
          <p:cNvPr id="18" name="page">
            <a:extLst xmlns:a="http://schemas.openxmlformats.org/drawingml/2006/main">
              <a:ext uri="{FF2B5EF4-FFF2-40B4-BE49-F238E27FC236}">
                <a16:creationId xmlns:a16="http://schemas.microsoft.com/office/drawing/2014/main" id="{62BEE4E0-F1AF-47CF-B60A-4BD33446F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0" y="8162925"/>
            <a:ext cx="819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214170304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52256FDE-B599-4503-A489-5E6CF983B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32F88F4F-705E-49D9-AEC8-A5B0476B9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具体例で書き方を見る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388A9B08-1929-4E20-B8A8-9F44055AE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58800" y="390525"/>
            <a:ext cx="1371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7929CDBA-A4DF-4108-BB1E-031A6B0AC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82625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架空の記入例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7E5AE308-31FA-49E7-9195-443F0C0CE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サービス計画と主要シナリオ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9AA638BC-9FC4-4663-9843-8B19266C5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家事代行の初回予約の場合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7F68C43-8288-4D05-BA84-32AB1D96F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95D36CAC-6A61-4817-86FC-F2A7F0F2E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210214B3-56EB-4BB2-B9B5-61008529F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ARC-SG-55   /   02</a:t>
            </a:r>
          </a:p>
        </p:txBody>
      </p:sp>
      <p:graphicFrame>
        <p:nvGraphicFramePr>
          <p:cNvPr id="30" name=""/>
          <p:cNvGraphicFramePr/>
          <p:nvPr/>
        </p:nvGraphicFramePr>
        <p:xfrm>
          <a:off xmlns:a="http://schemas.openxmlformats.org/drawingml/2006/main" x="609600" y="2362200"/>
          <a:ext xmlns:a="http://schemas.openxmlformats.org/drawingml/2006/main" cx="14020800" cy="4191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343150"/>
                <a:gridCol w="2919413"/>
                <a:gridCol w="2919413"/>
                <a:gridCol w="2919413"/>
                <a:gridCol w="2919413"/>
              </a:tblGrid>
              <a:tr h="698500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/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07D72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相談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70B5A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予約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07D72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訪問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70B5A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完了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07D72"/>
                    </a:solidFill>
                  </a:tcPr>
                </a:tc>
              </a:tr>
              <a:tr h="698500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利用者</a:t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0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要望を伝える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日時を選ぶ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家に迎える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結果を確認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</a:tr>
              <a:tr h="698500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見える対応</a:t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0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内容を聞く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候補を提示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手順を説明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完了を報告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98500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裏側の処理</a:t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0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対応範囲を確認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担当者を割当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安全確認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料金を確定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</a:tr>
              <a:tr h="698500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外部の支援</a:t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0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問い合わせ窓口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担当者ネットワーク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備品の調達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決済サービス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98500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成立する条件</a:t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0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依頼範囲に合意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担当者の確保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立会いの確認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追加料金に合意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</a:tr>
            </a:tbl>
          </a:graphicData>
        </a:graphic>
      </p:graphicFrame>
      <p:sp>
        <p:nvSpPr>
          <p:cNvPr id="11" name="shape">
            <a:extLst xmlns:a="http://schemas.openxmlformats.org/drawingml/2006/main">
              <a:ext uri="{FF2B5EF4-FFF2-40B4-BE49-F238E27FC236}">
                <a16:creationId xmlns:a16="http://schemas.microsoft.com/office/drawing/2014/main" id="{12D5F3B6-F103-4207-81AA-3C71F3AE9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D59B904-25D2-4F30-8C2B-525EAAD15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3DC2D43-25B0-43A9-898F-E739348BD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14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B5FA27BF-E29C-44FD-816C-14CAD6C5C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15" name="annotation">
            <a:extLst xmlns:a="http://schemas.openxmlformats.org/drawingml/2006/main">
              <a:ext uri="{FF2B5EF4-FFF2-40B4-BE49-F238E27FC236}">
                <a16:creationId xmlns:a16="http://schemas.microsoft.com/office/drawing/2014/main" id="{791964B6-7072-4AB1-BB22-C929C34AF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主要なシナリオを一つ選び、前後の仕事をつなぐ</a:t>
            </a:r>
          </a:p>
        </p:txBody>
      </p:sp>
      <p:sp>
        <p:nvSpPr>
          <p:cNvPr id="16" name="shape">
            <a:extLst xmlns:a="http://schemas.openxmlformats.org/drawingml/2006/main">
              <a:ext uri="{FF2B5EF4-FFF2-40B4-BE49-F238E27FC236}">
                <a16:creationId xmlns:a16="http://schemas.microsoft.com/office/drawing/2014/main" id="{F69D4540-AB5B-47EB-8A60-FA2DD6299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B35D24E-139C-4BE8-84BC-3595EF68C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BEA46DA-9107-4EC0-B3A4-4588DC06D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19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85214338-D707-4B91-9FC7-92510CDC7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20" name="annotation">
            <a:extLst xmlns:a="http://schemas.openxmlformats.org/drawingml/2006/main">
              <a:ext uri="{FF2B5EF4-FFF2-40B4-BE49-F238E27FC236}">
                <a16:creationId xmlns:a16="http://schemas.microsoft.com/office/drawing/2014/main" id="{25000282-03C2-4900-9458-BB621F845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キャンセルなどの例外で、誰が何を戻すかも決める</a:t>
            </a:r>
          </a:p>
        </p:txBody>
      </p:sp>
    </p:spTree>
    <p:extLst>
      <p:ext uri="{BB962C8B-B14F-4D97-AF65-F5344CB8AC3E}">
        <p14:creationId xmlns:p14="http://schemas.microsoft.com/office/powerpoint/2010/main" val="120094036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icon:pencil">
            <a:extLst xmlns:a="http://schemas.openxmlformats.org/drawingml/2006/main">
              <a:ext uri="{FF2B5EF4-FFF2-40B4-BE49-F238E27FC236}">
                <a16:creationId xmlns:a16="http://schemas.microsoft.com/office/drawing/2014/main" id="{C2144D80-02FE-44ED-85CF-EB924D1D1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20AFA44E-EAED-4CE2-BE18-28BFCE26A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自分の事業で記入する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C3199911-172C-45EC-9F9B-4460B764A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390525"/>
            <a:ext cx="1009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C2147618-39EE-4C9A-8FF6-9A4A52ED7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35050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記入用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EBD20D98-116B-4F84-815F-06064CEA6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サービス計画と主要シナリオ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3C760CEE-BE9D-40E7-8709-03E30002B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事業名：　　　　　　　　　　　　　　作成者：　　　　　　　　　更新日：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BED5CA3-F302-4D0D-A416-CFCB2E5B3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90980FC8-2CA3-4F81-BCA8-4F406D3E1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7B4B6D30-56D0-41C1-A26D-71392A0EC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ARC-SG-55   /   03</a:t>
            </a:r>
          </a:p>
        </p:txBody>
      </p:sp>
      <p:graphicFrame>
        <p:nvGraphicFramePr>
          <p:cNvPr id="22" name=""/>
          <p:cNvGraphicFramePr/>
          <p:nvPr/>
        </p:nvGraphicFramePr>
        <p:xfrm>
          <a:off xmlns:a="http://schemas.openxmlformats.org/drawingml/2006/main" x="609600" y="2362200"/>
          <a:ext xmlns:a="http://schemas.openxmlformats.org/drawingml/2006/main" cx="14020800" cy="4191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343150"/>
                <a:gridCol w="2919413"/>
                <a:gridCol w="2919413"/>
                <a:gridCol w="2919413"/>
                <a:gridCol w="2919413"/>
              </a:tblGrid>
              <a:tr h="698500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/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07D72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段階1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70B5A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段階2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07D72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段階3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70B5A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段階4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07D72"/>
                    </a:solidFill>
                  </a:tcPr>
                </a:tc>
              </a:tr>
              <a:tr h="698500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利用者</a:t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0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</a:tr>
              <a:tr h="698500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見える対応</a:t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0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98500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裏側の処理</a:t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0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</a:tr>
              <a:tr h="698500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外部の支援</a:t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0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98500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成立する条件</a:t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0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</a:tr>
            </a:tbl>
          </a:graphicData>
        </a:graphic>
      </p:graphicFrame>
      <p:sp>
        <p:nvSpPr>
          <p:cNvPr id="11" name="icon:pencil">
            <a:extLst xmlns:a="http://schemas.openxmlformats.org/drawingml/2006/main">
              <a:ext uri="{FF2B5EF4-FFF2-40B4-BE49-F238E27FC236}">
                <a16:creationId xmlns:a16="http://schemas.microsoft.com/office/drawing/2014/main" id="{EEA9B125-DFE7-4E26-9B3F-91A65C53C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267575"/>
            <a:ext cx="247650" cy="247650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70B5AA"/>
            </a:solidFill>
          </a:ln>
        </p:spPr>
      </p:sp>
      <p:sp>
        <p:nvSpPr>
          <p:cNvPr id="12" name="body">
            <a:extLst xmlns:a="http://schemas.openxmlformats.org/drawingml/2006/main">
              <a:ext uri="{FF2B5EF4-FFF2-40B4-BE49-F238E27FC236}">
                <a16:creationId xmlns:a16="http://schemas.microsoft.com/office/drawing/2014/main" id="{5989FA8D-1D0B-4376-9A27-39ADAA360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7153275"/>
            <a:ext cx="1347787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色の付いた欄の「ここに記入」を置き換えてください。必要に応じて図形・項目も編集できます。</a:t>
            </a:r>
          </a:p>
        </p:txBody>
      </p:sp>
    </p:spTree>
    <p:extLst>
      <p:ext uri="{BB962C8B-B14F-4D97-AF65-F5344CB8AC3E}">
        <p14:creationId xmlns:p14="http://schemas.microsoft.com/office/powerpoint/2010/main" val="146183292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2026-10-06T23:57:38.5020000Z</dcterms:created>
  <dcterms:modified xsi:type="dcterms:W3CDTF">2026-10-06T23:57:38.5020000Z</dcterms:modified>
</coreProperties>
</file>