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42b4fe1db264083" /><Relationship Type="http://schemas.openxmlformats.org/officeDocument/2006/relationships/extended-properties" Target="/docProps/app.xml" Id="Rfe7baf9fa6fb477c" /><Relationship Type="http://schemas.openxmlformats.org/officeDocument/2006/relationships/officeDocument" Target="/ppt/presentation.xml" Id="Re4e8a9dcae3f4d9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cb734c18ede4397"/>
  </p:sldMasterIdLst>
  <p:notesMasterIdLst>
    <p:notesMasterId xmlns:r="http://schemas.openxmlformats.org/officeDocument/2006/relationships" r:id="R945067260f83471c"/>
  </p:notesMasterIdLst>
  <p:sldIdLst>
    <p:sldId xmlns:r="http://schemas.openxmlformats.org/officeDocument/2006/relationships" id="256" r:id="R17006116d3964443"/>
    <p:sldId xmlns:r="http://schemas.openxmlformats.org/officeDocument/2006/relationships" id="257" r:id="R424ad5a1b3dd4782"/>
    <p:sldId xmlns:r="http://schemas.openxmlformats.org/officeDocument/2006/relationships" id="258" r:id="R2673ec075e1a47ae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fac2e5732b149bd" /><Relationship Type="http://schemas.openxmlformats.org/officeDocument/2006/relationships/slideMaster" Target="/ppt/slideMasters/slideMaster1.xml" Id="R8cb734c18ede4397" /><Relationship Type="http://schemas.openxmlformats.org/officeDocument/2006/relationships/notesMaster" Target="/ppt/notesMasters/notesMaster1.xml" Id="R945067260f83471c" /><Relationship Type="http://schemas.openxmlformats.org/officeDocument/2006/relationships/presProps" Target="/ppt/presProps.xml" Id="Redbe9aafaa5f4604" /><Relationship Type="http://schemas.openxmlformats.org/officeDocument/2006/relationships/tableStyles" Target="/ppt/tableStyles.xml" Id="Rfc68d48e43744de0" /><Relationship Type="http://schemas.openxmlformats.org/officeDocument/2006/relationships/slide" Target="/ppt/slides/slide1.xml" Id="R17006116d3964443" /><Relationship Type="http://schemas.openxmlformats.org/officeDocument/2006/relationships/slide" Target="/ppt/slides/slide2.xml" Id="R424ad5a1b3dd4782" /><Relationship Type="http://schemas.openxmlformats.org/officeDocument/2006/relationships/slide" Target="/ppt/slides/slide3.xml" Id="R2673ec075e1a47a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97479aa68064ad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24ef6023e5c4c61" /><Relationship Type="http://schemas.openxmlformats.org/officeDocument/2006/relationships/notesMaster" Target="/ppt/notesMasters/notesMaster1.xml" Id="R6e1842fdc43e449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0b3e368206c47cc" /><Relationship Type="http://schemas.openxmlformats.org/officeDocument/2006/relationships/notesMaster" Target="/ppt/notesMasters/notesMaster1.xml" Id="Rfb39cd74c419444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cc99fa88ec64b42" /><Relationship Type="http://schemas.openxmlformats.org/officeDocument/2006/relationships/notesMaster" Target="/ppt/notesMasters/notesMaster1.xml" Id="R3fd4d25bb275465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バリューシナリオ</a:t>
            </a:r>
          </a:p>
          <a:p xmlns:a="http://schemas.openxmlformats.org/drawingml/2006/main">
            <a:r>
              <a:t>誰が、なぜ選び、どんな価値を得るのかを短く説明する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https://www.strategyzer.com/library/the-value-proposition-canvas</a:t>
            </a:r>
          </a:p>
          <a:p xmlns:a="http://schemas.openxmlformats.org/drawingml/2006/main">
            <a:r>
              <a:t>https://www.gov.uk/service-manual/user-research/using-in-depth-interviews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バリューシナリオ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https://www.strategyzer.com/library/the-value-proposition-canvas</a:t>
            </a:r>
          </a:p>
          <a:p xmlns:a="http://schemas.openxmlformats.org/drawingml/2006/main">
            <a:r>
              <a:t>https://www.gov.uk/service-manual/user-research/using-in-depth-interviews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バリューシナリオ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https://www.strategyzer.com/library/the-value-proposition-canvas</a:t>
            </a:r>
          </a:p>
          <a:p xmlns:a="http://schemas.openxmlformats.org/drawingml/2006/main">
            <a:r>
              <a:t>https://www.gov.uk/service-manual/user-research/using-in-depth-interviews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fabbfcb8bf44f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0b48e705af84e77" /><Relationship Type="http://schemas.openxmlformats.org/officeDocument/2006/relationships/slideLayout" Target="/ppt/slideLayouts/slideLayout1.xml" Id="R26a592e77a9a4fc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6a592e77a9a4fc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8c951277634971" /><Relationship Type="http://schemas.openxmlformats.org/officeDocument/2006/relationships/image" Target="/ppt/media/image.png" Id="Ra6fe75b94c0b45f5" /><Relationship Type="http://schemas.openxmlformats.org/officeDocument/2006/relationships/notesSlide" Target="/ppt/notesSlides/notesSlide1.xml" Id="R3e765ff3d9a7455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32d70972e04d65" /><Relationship Type="http://schemas.openxmlformats.org/officeDocument/2006/relationships/notesSlide" Target="/ppt/notesSlides/notesSlide2.xml" Id="R47935fe615d44d8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191957cfc7468c" /><Relationship Type="http://schemas.openxmlformats.org/officeDocument/2006/relationships/notesSlide" Target="/ppt/notesSlides/notesSlide3.xml" Id="Rbc68febc9296452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32C8A164-C1E8-40A2-84EE-FD628D1B2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D40D5554-8885-4164-9139-4894E4A9A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ADA13A5A-1897-431C-A042-DD2A09120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3669DD6A-26ED-452C-BD92-5FC360AE1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A672913E-9E54-4C4E-8F32-130A66972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EA4BF3-8183-43C7-A339-4EA8CF15E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A1169036-B5CA-4664-A519-EA2783390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AC5F59-87BC-46AC-9DB7-F62370D1A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search">
            <a:extLst xmlns:a="http://schemas.openxmlformats.org/drawingml/2006/main">
              <a:ext uri="{FF2B5EF4-FFF2-40B4-BE49-F238E27FC236}">
                <a16:creationId xmlns:a16="http://schemas.microsoft.com/office/drawing/2014/main" id="{20E37CEE-1B56-4D59-A7B2-9AC5C76CA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AF554994-DCEE-44A7-9629-F4E06A148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バリューシナリオ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DED836B9-0F14-47A4-8834-4C62F4213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誰が、なぜ選び、どんな価値を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得るのかを短く説明する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AACC6A33-0046-417D-9A6D-84C1F5D11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6F19F7BA-CEB1-427D-8B3F-558D8ACC2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6158E12A-96C3-4B68-B590-E56D7F847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fe75b94c0b45f5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FEDFCC-259B-4434-97D1-893D52A5B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A3CE2EF8-1CB4-4A3A-AB65-0C94734B9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ARC-SG-51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57807E4E-2FC0-4C8E-9820-9EE2D14FF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02896698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2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3A550A61-A392-4E33-91B4-62F5B9201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51D0848-0D82-4AA2-A06C-E975DA39C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556247C5-112A-40CD-B7BE-A02A157BF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E5FA9C93-6865-4B92-B7DB-5B9B31C3D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087D9EFE-A576-4F08-B4B0-98C0A1A6C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バリューシナリオ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15EE3A92-8010-4583-AEC4-733D94997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高齢の親との見守り連絡の場合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8948A8-433B-4B06-A435-39EA4C1DE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D18803BB-E4AD-4484-8F57-77052F8E1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B1650DFA-AEFE-4449-8FD9-8A3A0D4B1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ARC-SG-51   /   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1B09D6-E327-41F4-8AE4-231E5CF91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7065" y="4457700"/>
            <a:ext cx="238125" cy="9525"/>
          </a:xfrm>
          <a:custGeom xmlns:a="http://schemas.openxmlformats.org/drawingml/2006/main">
            <a:pathLst>
              <a:path w="238125" h="9525">
                <a:moveTo>
                  <a:pt x="0" y="0"/>
                </a:moveTo>
                <a:lnTo>
                  <a:pt x="2381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247D3F-573F-447F-9222-00979E510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3806" y="4404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C9C338-CF28-400F-B6FA-1DBA30AE1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9805" y="4457700"/>
            <a:ext cx="238125" cy="9525"/>
          </a:xfrm>
          <a:custGeom xmlns:a="http://schemas.openxmlformats.org/drawingml/2006/main">
            <a:pathLst>
              <a:path w="238125" h="9525">
                <a:moveTo>
                  <a:pt x="0" y="0"/>
                </a:moveTo>
                <a:lnTo>
                  <a:pt x="2381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37DF08-3BAE-4B6B-9544-690E0CAC0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6546" y="4404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314BA3-4239-4CA7-92AA-419D1EE1D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2545" y="4457700"/>
            <a:ext cx="238125" cy="9525"/>
          </a:xfrm>
          <a:custGeom xmlns:a="http://schemas.openxmlformats.org/drawingml/2006/main">
            <a:pathLst>
              <a:path w="238125" h="9525">
                <a:moveTo>
                  <a:pt x="0" y="0"/>
                </a:moveTo>
                <a:lnTo>
                  <a:pt x="2381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1A6D01-05F2-4314-9E75-D869F5E5E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9286" y="4404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700423-5E65-47E1-89FE-09794510E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05285" y="4457700"/>
            <a:ext cx="238125" cy="9525"/>
          </a:xfrm>
          <a:custGeom xmlns:a="http://schemas.openxmlformats.org/drawingml/2006/main">
            <a:pathLst>
              <a:path w="238125" h="9525">
                <a:moveTo>
                  <a:pt x="0" y="0"/>
                </a:moveTo>
                <a:lnTo>
                  <a:pt x="2381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30CAE8-CF6A-4735-AEF8-B12BE5A58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42026" y="4404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5C041CBA-1BFF-4EF9-83C9-5C087F1D2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5575"/>
            <a:ext cx="2529840" cy="3524250"/>
          </a:xfrm>
          <a:prstGeom xmlns:a="http://schemas.openxmlformats.org/drawingml/2006/main" prst="roundRect">
            <a:avLst>
              <a:gd name="adj" fmla="val 6024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9" name="icon:user">
            <a:extLst xmlns:a="http://schemas.openxmlformats.org/drawingml/2006/main">
              <a:ext uri="{FF2B5EF4-FFF2-40B4-BE49-F238E27FC236}">
                <a16:creationId xmlns:a16="http://schemas.microsoft.com/office/drawing/2014/main" id="{65D0BB88-D1DA-45C5-99F3-DD4D8C87E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8765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54C9AF0-01BB-48B6-9FB6-BE65ED1ED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800350"/>
            <a:ext cx="183451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対象と状況</a:t>
            </a:r>
          </a:p>
        </p:txBody>
      </p:sp>
      <p:sp>
        <p:nvSpPr>
          <p:cNvPr id="21" name="example">
            <a:extLst xmlns:a="http://schemas.openxmlformats.org/drawingml/2006/main">
              <a:ext uri="{FF2B5EF4-FFF2-40B4-BE49-F238E27FC236}">
                <a16:creationId xmlns:a16="http://schemas.microsoft.com/office/drawing/2014/main" id="{EA77F6F4-AF1C-4794-986E-5D60B952B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324225"/>
            <a:ext cx="2148840" cy="2771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離れて暮らす親子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269FA00A-F723-472F-A371-E33955A46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2340" y="2695575"/>
            <a:ext cx="2529840" cy="3524250"/>
          </a:xfrm>
          <a:prstGeom xmlns:a="http://schemas.openxmlformats.org/drawingml/2006/main" prst="roundRect">
            <a:avLst>
              <a:gd name="adj" fmla="val 602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2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BF1F4B1E-74A6-4B23-B47E-7F7889420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3315" y="28765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49DAD01-3A31-4006-AC0B-9CB518771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6215" y="2800350"/>
            <a:ext cx="183451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未解決の課題</a:t>
            </a:r>
          </a:p>
        </p:txBody>
      </p:sp>
      <p:sp>
        <p:nvSpPr>
          <p:cNvPr id="25" name="example">
            <a:extLst xmlns:a="http://schemas.openxmlformats.org/drawingml/2006/main">
              <a:ext uri="{FF2B5EF4-FFF2-40B4-BE49-F238E27FC236}">
                <a16:creationId xmlns:a16="http://schemas.microsoft.com/office/drawing/2014/main" id="{FC0D32A8-99E9-4813-BFF5-61FC0BE3E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2840" y="3324225"/>
            <a:ext cx="2148840" cy="2771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毎日の電話が互いの負担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958E822-4E7B-4385-BDAB-DD33CFF84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0730" y="2562225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27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3CAD5633-1462-4057-BD6B-2759777BF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0730" y="2552700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8" name="shape">
            <a:extLst xmlns:a="http://schemas.openxmlformats.org/drawingml/2006/main">
              <a:ext uri="{FF2B5EF4-FFF2-40B4-BE49-F238E27FC236}">
                <a16:creationId xmlns:a16="http://schemas.microsoft.com/office/drawing/2014/main" id="{3FC5FF29-F1CD-4A72-A083-87C15826D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080" y="2695575"/>
            <a:ext cx="2529840" cy="3524250"/>
          </a:xfrm>
          <a:prstGeom xmlns:a="http://schemas.openxmlformats.org/drawingml/2006/main" prst="roundRect">
            <a:avLst>
              <a:gd name="adj" fmla="val 6024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47C7D03B-FF7D-42E6-A8DE-C9E342BD2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6055" y="28765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3862D34-DB63-4A59-AB6F-6022FB74E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8955" y="2800350"/>
            <a:ext cx="183451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選ぶ理由</a:t>
            </a:r>
          </a:p>
        </p:txBody>
      </p:sp>
      <p:sp>
        <p:nvSpPr>
          <p:cNvPr id="31" name="example">
            <a:extLst xmlns:a="http://schemas.openxmlformats.org/drawingml/2006/main">
              <a:ext uri="{FF2B5EF4-FFF2-40B4-BE49-F238E27FC236}">
                <a16:creationId xmlns:a16="http://schemas.microsoft.com/office/drawing/2014/main" id="{50B22590-DFD4-4908-877F-A12964795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5580" y="3324225"/>
            <a:ext cx="2148840" cy="2771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短い反応だけで様子を知らせられる</a:t>
            </a:r>
          </a:p>
        </p:txBody>
      </p:sp>
      <p:sp>
        <p:nvSpPr>
          <p:cNvPr id="32" name="shape">
            <a:extLst xmlns:a="http://schemas.openxmlformats.org/drawingml/2006/main">
              <a:ext uri="{FF2B5EF4-FFF2-40B4-BE49-F238E27FC236}">
                <a16:creationId xmlns:a16="http://schemas.microsoft.com/office/drawing/2014/main" id="{4CAE8AE3-808D-4B46-9F6C-DDFA69AC7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7820" y="2695575"/>
            <a:ext cx="2529840" cy="3524250"/>
          </a:xfrm>
          <a:prstGeom xmlns:a="http://schemas.openxmlformats.org/drawingml/2006/main" prst="roundRect">
            <a:avLst>
              <a:gd name="adj" fmla="val 602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33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6C43C248-8A8C-4743-9114-5C9D74827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8795" y="28765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787C207-0193-46B6-A295-FD3A4C03F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1695" y="2800350"/>
            <a:ext cx="183451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得られる価値</a:t>
            </a:r>
          </a:p>
        </p:txBody>
      </p:sp>
      <p:sp>
        <p:nvSpPr>
          <p:cNvPr id="35" name="example">
            <a:extLst xmlns:a="http://schemas.openxmlformats.org/drawingml/2006/main">
              <a:ext uri="{FF2B5EF4-FFF2-40B4-BE49-F238E27FC236}">
                <a16:creationId xmlns:a16="http://schemas.microsoft.com/office/drawing/2014/main" id="{5B004375-DCF1-453C-8B04-BDCE6E4A0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8320" y="3324225"/>
            <a:ext cx="2148840" cy="2771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気にかけつつ生活を邪魔しない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71BB433-C2F4-4E75-B7E7-83539B6C0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86210" y="2562225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7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E29CD9C2-CA6C-4DEE-BFB9-40EC8E6E5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86210" y="2552700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8" name="shape">
            <a:extLst xmlns:a="http://schemas.openxmlformats.org/drawingml/2006/main">
              <a:ext uri="{FF2B5EF4-FFF2-40B4-BE49-F238E27FC236}">
                <a16:creationId xmlns:a16="http://schemas.microsoft.com/office/drawing/2014/main" id="{7F1E1178-73E8-4D7F-A775-EBDF4EBE7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00560" y="2695575"/>
            <a:ext cx="2529840" cy="3524250"/>
          </a:xfrm>
          <a:prstGeom xmlns:a="http://schemas.openxmlformats.org/drawingml/2006/main" prst="roundRect">
            <a:avLst>
              <a:gd name="adj" fmla="val 6024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9" name="icon:shield">
            <a:extLst xmlns:a="http://schemas.openxmlformats.org/drawingml/2006/main">
              <a:ext uri="{FF2B5EF4-FFF2-40B4-BE49-F238E27FC236}">
                <a16:creationId xmlns:a16="http://schemas.microsoft.com/office/drawing/2014/main" id="{5CB526EB-37F1-4C7A-BE90-6CA154730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1535" y="28765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FF537E9-0036-4B29-AC3B-B45B1CA6B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24435" y="2800350"/>
            <a:ext cx="183451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使える条件</a:t>
            </a:r>
          </a:p>
        </p:txBody>
      </p:sp>
      <p:sp>
        <p:nvSpPr>
          <p:cNvPr id="41" name="example">
            <a:extLst xmlns:a="http://schemas.openxmlformats.org/drawingml/2006/main">
              <a:ext uri="{FF2B5EF4-FFF2-40B4-BE49-F238E27FC236}">
                <a16:creationId xmlns:a16="http://schemas.microsoft.com/office/drawing/2014/main" id="{87BBFE1D-D789-41CA-A72F-E1465E703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91060" y="3324225"/>
            <a:ext cx="2148840" cy="2771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本人が使う意思を持ち、操作できる</a:t>
            </a:r>
          </a:p>
        </p:txBody>
      </p:sp>
      <p:sp>
        <p:nvSpPr>
          <p:cNvPr id="42" name="shape">
            <a:extLst xmlns:a="http://schemas.openxmlformats.org/drawingml/2006/main">
              <a:ext uri="{FF2B5EF4-FFF2-40B4-BE49-F238E27FC236}">
                <a16:creationId xmlns:a16="http://schemas.microsoft.com/office/drawing/2014/main" id="{F2872A5F-5565-4B44-80B5-498037D92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A4AB39D8-36F3-4A1C-9ED7-FDCB24D3F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4EA458A-1620-492F-8876-5613987CB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5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81F1E051-47CA-4CA0-B790-4537562CD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6" name="annotation">
            <a:extLst xmlns:a="http://schemas.openxmlformats.org/drawingml/2006/main">
              <a:ext uri="{FF2B5EF4-FFF2-40B4-BE49-F238E27FC236}">
                <a16:creationId xmlns:a16="http://schemas.microsoft.com/office/drawing/2014/main" id="{6CB94768-9679-4697-9D29-389D38A0F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機能の紹介ではなく、利用する理由と結果を書く</a:t>
            </a:r>
          </a:p>
        </p:txBody>
      </p:sp>
      <p:sp>
        <p:nvSpPr>
          <p:cNvPr id="47" name="shape">
            <a:extLst xmlns:a="http://schemas.openxmlformats.org/drawingml/2006/main">
              <a:ext uri="{FF2B5EF4-FFF2-40B4-BE49-F238E27FC236}">
                <a16:creationId xmlns:a16="http://schemas.microsoft.com/office/drawing/2014/main" id="{FCF85E96-3978-49F3-9831-5A7E8FA97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236DBCB0-49C1-46D1-B852-96BAAD653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C2EE8CF-577A-432D-9C4B-1FD0E799E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0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8B93D576-CE32-4FC0-8DBB-ACAF69291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51" name="annotation">
            <a:extLst xmlns:a="http://schemas.openxmlformats.org/drawingml/2006/main">
              <a:ext uri="{FF2B5EF4-FFF2-40B4-BE49-F238E27FC236}">
                <a16:creationId xmlns:a16="http://schemas.microsoft.com/office/drawing/2014/main" id="{4C9D3C21-6644-41EE-9130-BF184B78C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本人の同意や利用環境など、成立に必要な条件も書く</a:t>
            </a:r>
          </a:p>
        </p:txBody>
      </p:sp>
    </p:spTree>
    <p:extLst>
      <p:ext uri="{BB962C8B-B14F-4D97-AF65-F5344CB8AC3E}">
        <p14:creationId xmlns:p14="http://schemas.microsoft.com/office/powerpoint/2010/main" val="10264409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icon:pencil">
            <a:extLst xmlns:a="http://schemas.openxmlformats.org/drawingml/2006/main">
              <a:ext uri="{FF2B5EF4-FFF2-40B4-BE49-F238E27FC236}">
                <a16:creationId xmlns:a16="http://schemas.microsoft.com/office/drawing/2014/main" id="{8AEBA135-B09C-4107-9328-4E985E502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E61178A-B834-40EE-B4B3-14DD5FCD1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D0C36F09-B034-42EC-ACEE-36ED4B2D4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1696F22-CF7E-4BF9-B6D4-576D49A99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C3510A5D-F032-41B5-97B6-2C807B0E2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バリューシナリオ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16F2993C-C343-41C2-B063-5EB0B10FD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B1BE45-9979-4630-86A5-E188907B4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351D7CD6-E4CB-4F89-971C-FBC24326C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DF70E269-7DD4-4B34-A2EE-D5DDC3F52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ARC-SG-51   /   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E56066-FE59-4908-AF11-1D1C5903F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7065" y="4457700"/>
            <a:ext cx="238125" cy="9525"/>
          </a:xfrm>
          <a:custGeom xmlns:a="http://schemas.openxmlformats.org/drawingml/2006/main">
            <a:pathLst>
              <a:path w="238125" h="9525">
                <a:moveTo>
                  <a:pt x="0" y="0"/>
                </a:moveTo>
                <a:lnTo>
                  <a:pt x="2381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843B3D-5AC9-4C8F-8B3A-B65EE29E1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3806" y="4404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8D358C-5341-41F6-A0E8-6492A502E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9805" y="4457700"/>
            <a:ext cx="238125" cy="9525"/>
          </a:xfrm>
          <a:custGeom xmlns:a="http://schemas.openxmlformats.org/drawingml/2006/main">
            <a:pathLst>
              <a:path w="238125" h="9525">
                <a:moveTo>
                  <a:pt x="0" y="0"/>
                </a:moveTo>
                <a:lnTo>
                  <a:pt x="2381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0A85BA-439F-4593-9ED5-5240234D2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6546" y="4404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81A0E1-4247-461E-9676-8F046F22F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2545" y="4457700"/>
            <a:ext cx="238125" cy="9525"/>
          </a:xfrm>
          <a:custGeom xmlns:a="http://schemas.openxmlformats.org/drawingml/2006/main">
            <a:pathLst>
              <a:path w="238125" h="9525">
                <a:moveTo>
                  <a:pt x="0" y="0"/>
                </a:moveTo>
                <a:lnTo>
                  <a:pt x="2381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3EDC0A-9B5C-4C76-8558-0F241C5F3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9286" y="4404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20F99F-F42E-4E97-BF6C-E02DCBF72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05285" y="4457700"/>
            <a:ext cx="238125" cy="9525"/>
          </a:xfrm>
          <a:custGeom xmlns:a="http://schemas.openxmlformats.org/drawingml/2006/main">
            <a:pathLst>
              <a:path w="238125" h="9525">
                <a:moveTo>
                  <a:pt x="0" y="0"/>
                </a:moveTo>
                <a:lnTo>
                  <a:pt x="2381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5D3753-50FE-4A57-90E5-6AA4F7F28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42026" y="4404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43655BD2-3EC4-4B49-856B-96FE754A0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5575"/>
            <a:ext cx="2529840" cy="3524250"/>
          </a:xfrm>
          <a:prstGeom xmlns:a="http://schemas.openxmlformats.org/drawingml/2006/main" prst="roundRect">
            <a:avLst>
              <a:gd name="adj" fmla="val 602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9" name="icon:user">
            <a:extLst xmlns:a="http://schemas.openxmlformats.org/drawingml/2006/main">
              <a:ext uri="{FF2B5EF4-FFF2-40B4-BE49-F238E27FC236}">
                <a16:creationId xmlns:a16="http://schemas.microsoft.com/office/drawing/2014/main" id="{6D130B90-9CE9-47AA-A355-5219FC19E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8765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90D0203-9132-463B-B7DD-8D0E27309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800350"/>
            <a:ext cx="183451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対象と状況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F01ECE13-F186-4974-94F8-688D4BDDC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324225"/>
            <a:ext cx="2148840" cy="2771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5D6024D2-A746-478E-91E4-7E288071A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2340" y="2695575"/>
            <a:ext cx="2529840" cy="3524250"/>
          </a:xfrm>
          <a:prstGeom xmlns:a="http://schemas.openxmlformats.org/drawingml/2006/main" prst="roundRect">
            <a:avLst>
              <a:gd name="adj" fmla="val 602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B084D98A-E45D-4C7F-8525-5CC04842E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3315" y="28765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CB87C26-EB20-49BD-9BCF-B5D40318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6215" y="2800350"/>
            <a:ext cx="183451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未解決の課題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4E2ED56E-2EF6-4138-B14C-FEC923AF2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2840" y="3324225"/>
            <a:ext cx="2148840" cy="2771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DE3FB582-11F0-4D9F-A07A-BC9EFFA3A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080" y="2695575"/>
            <a:ext cx="2529840" cy="3524250"/>
          </a:xfrm>
          <a:prstGeom xmlns:a="http://schemas.openxmlformats.org/drawingml/2006/main" prst="roundRect">
            <a:avLst>
              <a:gd name="adj" fmla="val 6024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27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743801A0-2B73-42C3-B1D4-ABCDDACA6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6055" y="28765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9209166-5A1C-4257-8C26-7FB5E4993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8955" y="2800350"/>
            <a:ext cx="183451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選ぶ理由</a:t>
            </a:r>
          </a:p>
        </p:txBody>
      </p:sp>
      <p:sp>
        <p:nvSpPr>
          <p:cNvPr id="29" name="input">
            <a:extLst xmlns:a="http://schemas.openxmlformats.org/drawingml/2006/main">
              <a:ext uri="{FF2B5EF4-FFF2-40B4-BE49-F238E27FC236}">
                <a16:creationId xmlns:a16="http://schemas.microsoft.com/office/drawing/2014/main" id="{962C7CF9-63D3-4FAD-9700-2EF044F07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5580" y="3324225"/>
            <a:ext cx="2148840" cy="2771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963C1B7E-FC8F-41E4-9DA5-291C679CF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7820" y="2695575"/>
            <a:ext cx="2529840" cy="3524250"/>
          </a:xfrm>
          <a:prstGeom xmlns:a="http://schemas.openxmlformats.org/drawingml/2006/main" prst="roundRect">
            <a:avLst>
              <a:gd name="adj" fmla="val 602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1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8CC6F771-6944-4956-9286-6ED3CEF6A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8795" y="28765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03157B3-33D9-4B5E-99CF-B49B8388C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1695" y="2800350"/>
            <a:ext cx="183451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得られる価値</a:t>
            </a:r>
          </a:p>
        </p:txBody>
      </p:sp>
      <p:sp>
        <p:nvSpPr>
          <p:cNvPr id="33" name="input">
            <a:extLst xmlns:a="http://schemas.openxmlformats.org/drawingml/2006/main">
              <a:ext uri="{FF2B5EF4-FFF2-40B4-BE49-F238E27FC236}">
                <a16:creationId xmlns:a16="http://schemas.microsoft.com/office/drawing/2014/main" id="{BE65E946-077E-4B34-AABD-A631F6F81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8320" y="3324225"/>
            <a:ext cx="2148840" cy="2771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3B765DC8-B5B9-44F0-91CE-8475B34E9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00560" y="2695575"/>
            <a:ext cx="2529840" cy="3524250"/>
          </a:xfrm>
          <a:prstGeom xmlns:a="http://schemas.openxmlformats.org/drawingml/2006/main" prst="roundRect">
            <a:avLst>
              <a:gd name="adj" fmla="val 602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5" name="icon:shield">
            <a:extLst xmlns:a="http://schemas.openxmlformats.org/drawingml/2006/main">
              <a:ext uri="{FF2B5EF4-FFF2-40B4-BE49-F238E27FC236}">
                <a16:creationId xmlns:a16="http://schemas.microsoft.com/office/drawing/2014/main" id="{A9F767AF-B340-4531-8A38-BA48AE5BA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1535" y="28765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02D5E1C-5950-43B5-961C-AF9863322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24435" y="2800350"/>
            <a:ext cx="183451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使える条件</a:t>
            </a:r>
          </a:p>
        </p:txBody>
      </p:sp>
      <p:sp>
        <p:nvSpPr>
          <p:cNvPr id="37" name="input">
            <a:extLst xmlns:a="http://schemas.openxmlformats.org/drawingml/2006/main">
              <a:ext uri="{FF2B5EF4-FFF2-40B4-BE49-F238E27FC236}">
                <a16:creationId xmlns:a16="http://schemas.microsoft.com/office/drawing/2014/main" id="{610845B5-676D-4EB2-B42D-FD06BE421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91060" y="3324225"/>
            <a:ext cx="2148840" cy="2771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8" name="icon:pencil">
            <a:extLst xmlns:a="http://schemas.openxmlformats.org/drawingml/2006/main">
              <a:ext uri="{FF2B5EF4-FFF2-40B4-BE49-F238E27FC236}">
                <a16:creationId xmlns:a16="http://schemas.microsoft.com/office/drawing/2014/main" id="{B143CFFE-14F6-4357-950D-00B127816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39" name="body">
            <a:extLst xmlns:a="http://schemas.openxmlformats.org/drawingml/2006/main">
              <a:ext uri="{FF2B5EF4-FFF2-40B4-BE49-F238E27FC236}">
                <a16:creationId xmlns:a16="http://schemas.microsoft.com/office/drawing/2014/main" id="{9F8BDF4F-389F-4508-84EE-718E6DCA6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5090156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2026-10-06T23:57:36.9670000Z</dcterms:created>
  <dcterms:modified xsi:type="dcterms:W3CDTF">2026-10-06T23:57:36.9670000Z</dcterms:modified>
</coreProperties>
</file>