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224d15d46194339" /><Relationship Type="http://schemas.openxmlformats.org/officeDocument/2006/relationships/extended-properties" Target="/docProps/app.xml" Id="Rbc0cb34fbca04b1c" /><Relationship Type="http://schemas.openxmlformats.org/officeDocument/2006/relationships/officeDocument" Target="/ppt/presentation.xml" Id="Ra9b0fc29925b48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b01b84febc4f4b"/>
  </p:sldMasterIdLst>
  <p:notesMasterIdLst>
    <p:notesMasterId xmlns:r="http://schemas.openxmlformats.org/officeDocument/2006/relationships" r:id="R3ab6b5c0ef3c4f6f"/>
  </p:notesMasterIdLst>
  <p:sldIdLst>
    <p:sldId xmlns:r="http://schemas.openxmlformats.org/officeDocument/2006/relationships" id="256" r:id="R7fb28a341f3543e4"/>
    <p:sldId xmlns:r="http://schemas.openxmlformats.org/officeDocument/2006/relationships" id="257" r:id="Rb0e37e04f5e84275"/>
    <p:sldId xmlns:r="http://schemas.openxmlformats.org/officeDocument/2006/relationships" id="258" r:id="Rb3861129e8a3415f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cbc0cfcacc417f" /><Relationship Type="http://schemas.openxmlformats.org/officeDocument/2006/relationships/slideMaster" Target="/ppt/slideMasters/slideMaster1.xml" Id="Rdcb01b84febc4f4b" /><Relationship Type="http://schemas.openxmlformats.org/officeDocument/2006/relationships/notesMaster" Target="/ppt/notesMasters/notesMaster1.xml" Id="R3ab6b5c0ef3c4f6f" /><Relationship Type="http://schemas.openxmlformats.org/officeDocument/2006/relationships/presProps" Target="/ppt/presProps.xml" Id="Rca8d480c038d43b3" /><Relationship Type="http://schemas.openxmlformats.org/officeDocument/2006/relationships/tableStyles" Target="/ppt/tableStyles.xml" Id="Rbfca09b633e14044" /><Relationship Type="http://schemas.openxmlformats.org/officeDocument/2006/relationships/slide" Target="/ppt/slides/slide1.xml" Id="R7fb28a341f3543e4" /><Relationship Type="http://schemas.openxmlformats.org/officeDocument/2006/relationships/slide" Target="/ppt/slides/slide2.xml" Id="Rb0e37e04f5e84275" /><Relationship Type="http://schemas.openxmlformats.org/officeDocument/2006/relationships/slide" Target="/ppt/slides/slide3.xml" Id="Rb3861129e8a341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721416287646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66b201be404ff0" /><Relationship Type="http://schemas.openxmlformats.org/officeDocument/2006/relationships/notesMaster" Target="/ppt/notesMasters/notesMaster1.xml" Id="R7c8b5bcd921e4d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6ce17d21bb449d" /><Relationship Type="http://schemas.openxmlformats.org/officeDocument/2006/relationships/notesMaster" Target="/ppt/notesMasters/notesMaster1.xml" Id="Rc1ec28e51e9d4f4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0b64d7576e4740" /><Relationship Type="http://schemas.openxmlformats.org/officeDocument/2006/relationships/notesMaster" Target="/ppt/notesMasters/notesMaster1.xml" Id="Re11acb415289481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ソリューションの価値と利用場面</a:t>
            </a:r>
          </a:p>
          <a:p xmlns:a="http://schemas.openxmlformats.org/drawingml/2006/main">
            <a:r>
              <a:t>利用者の入力から結果まで、支援の仕組みを具体化する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ソリューションの価値と利用場面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ソリューションの価値と利用場面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28b7790d9a414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2557d5087e4562" /><Relationship Type="http://schemas.openxmlformats.org/officeDocument/2006/relationships/slideLayout" Target="/ppt/slideLayouts/slideLayout1.xml" Id="Rb07b858b2ab34f4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07b858b2ab34f4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3b4404d4744503" /><Relationship Type="http://schemas.openxmlformats.org/officeDocument/2006/relationships/image" Target="/ppt/media/image.png" Id="R9509a505813b4b26" /><Relationship Type="http://schemas.openxmlformats.org/officeDocument/2006/relationships/notesSlide" Target="/ppt/notesSlides/notesSlide1.xml" Id="Rb7877201306a4c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5acd4bc16041b2" /><Relationship Type="http://schemas.openxmlformats.org/officeDocument/2006/relationships/notesSlide" Target="/ppt/notesSlides/notesSlide2.xml" Id="Rc101317728584dc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5d8c43f6fd4356" /><Relationship Type="http://schemas.openxmlformats.org/officeDocument/2006/relationships/notesSlide" Target="/ppt/notesSlides/notesSlide3.xml" Id="R3ff2ce9ccc1c4d3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3E017392-1696-4910-BF60-DB0664BED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793D4440-1F43-48C2-B08C-749B1174A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AEF7799-469C-4E08-8E22-60929FCEE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8BF04233-75CA-490D-A910-7B33E91FC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A54F7A09-B2F4-4752-81C4-AEEBBE2D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F71381-2EA6-4368-BE64-BE09A300E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68E79557-4C6D-4106-A54D-3A9962A7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CA96C5-03FE-4FBA-8AA2-F3DE4A31B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monitor">
            <a:extLst xmlns:a="http://schemas.openxmlformats.org/drawingml/2006/main">
              <a:ext uri="{FF2B5EF4-FFF2-40B4-BE49-F238E27FC236}">
                <a16:creationId xmlns:a16="http://schemas.microsoft.com/office/drawing/2014/main" id="{75444184-FE24-4E4F-99FB-71C796D74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28575"/>
                </a:moveTo>
                <a:lnTo>
                  <a:pt x="209550" y="28575"/>
                </a:lnTo>
                <a:lnTo>
                  <a:pt x="209550" y="161925"/>
                </a:lnTo>
                <a:lnTo>
                  <a:pt x="19050" y="161925"/>
                </a:lnTo>
                <a:close/>
              </a:path>
              <a:path w="228600" h="228600">
                <a:moveTo>
                  <a:pt x="76200" y="200025"/>
                </a:moveTo>
                <a:lnTo>
                  <a:pt x="152400" y="200025"/>
                </a:lnTo>
              </a:path>
              <a:path w="228600" h="228600">
                <a:moveTo>
                  <a:pt x="114300" y="161925"/>
                </a:moveTo>
                <a:lnTo>
                  <a:pt x="1143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19D2D495-C7EB-41E5-A432-3D28AF4B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ソリューションの</a:t>
            </a:r>
          </a:p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価値と利用場面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AD81897A-22BD-4671-8F7C-78E5958ED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利用者の入力から結果まで、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支援の仕組みを具体化する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93AD4FA-46A4-4E62-B3CB-F94321913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DFB4FA6-6D69-4F6B-B160-C5EA67325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57B6625F-FDBE-442B-BC40-55DCEAD7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09a505813b4b26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021B4C-CA69-404C-827A-A0BCDE48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7E483929-BF85-431E-88D5-AFF3E4733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ARC-SG-50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8E532D4B-B475-40C9-82CC-8523DEA5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488012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A7A767B8-63EC-4B5F-984E-A4AE96DF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F2C3633-3681-4743-92B3-2D87F8DCB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20F9C8A-0FD9-45C0-BD89-03BBFDC9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4BEAC25-D8EA-49F4-B47C-1602B7D0D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061CD27-B06D-4F4A-A143-2DABFE5AE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ソリューションの価値と利用場面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67F8DD94-844A-4B43-963B-F52247D2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飲食店の発注支援の場合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542207-FC08-4BE4-B0EA-1A1F8DC67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77F98F3-F5A2-4967-A782-A685DF564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EBDE7BD2-3D90-4625-8991-4CAD4691C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ARC-SG-50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365A5CB4-979C-49A1-ADA0-FB29C4A3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705600" cy="14478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4AE2F2E-222E-4B54-B813-D949152B6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43045D0-8759-49E8-9C59-9640715EF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6010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現在の対処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7F9851FC-4811-47D5-8329-FF064AF77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63246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在庫を数えて勘で発注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DCECDFC9-0FEF-49EF-8B01-4BC7ACA3A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362200"/>
            <a:ext cx="6705600" cy="14478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5A4AA860-7F62-408A-A0D8-CAFA393F4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9E7B6C6-2FF5-47D8-BB7A-4A89382C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466975"/>
            <a:ext cx="6010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提案する支援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C2A9F861-BEA8-4A04-9A43-B0A887A89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990850"/>
            <a:ext cx="63246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不足しそうな食材を提案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D565B9-CFB6-44E8-A712-9605CB4B9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105150"/>
            <a:ext cx="381000" cy="9525"/>
          </a:xfrm>
          <a:custGeom xmlns:a="http://schemas.openxmlformats.org/drawingml/2006/main">
            <a:pathLst>
              <a:path w="381000" h="9525">
                <a:moveTo>
                  <a:pt x="0" y="0"/>
                </a:moveTo>
                <a:lnTo>
                  <a:pt x="381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D9CB45-DDCD-40FA-BD8F-4703A03F2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9116" y="30523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283A552E-89F8-4BBF-84B1-115B1FCE9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05275"/>
            <a:ext cx="44767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1" name="icon:user">
            <a:extLst xmlns:a="http://schemas.openxmlformats.org/drawingml/2006/main">
              <a:ext uri="{FF2B5EF4-FFF2-40B4-BE49-F238E27FC236}">
                <a16:creationId xmlns:a16="http://schemas.microsoft.com/office/drawing/2014/main" id="{8056E2AB-00F6-4878-BC85-5216AB510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2862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E4ABB66-39F7-434F-A893-9C7827CE6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210050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利用者の入力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CABE2F68-60DE-4C7C-A233-F1CD7C4BE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33925"/>
            <a:ext cx="4095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在庫数と予約件数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FFBFFD-BB4B-4513-A15E-120B2F7A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9719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B0F39FB-E118-4762-91E3-A928FB658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96240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76E925E-F789-4D17-A84E-9FB9B59E5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810125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CC48C17-8C95-400B-95C7-FA4EB652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3566" y="47573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F9754EF9-656B-4200-B0C6-AC7DBB285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4105275"/>
            <a:ext cx="44767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9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5CD98F7D-2395-4726-9235-D1EE0399D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42862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4D8B008-8205-4006-AF1E-511BCF473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210050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提供する処理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DFC20AAC-72F7-492C-B59D-46506775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733925"/>
            <a:ext cx="4095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消費見込みから必要量を計算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D9ABE7E-DE7B-482A-AA86-D2F341A5E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5525" y="4810125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FF96C11-514D-4510-BBBA-34345D087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5591" y="47573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64D638AC-DC7C-4D2B-B0C4-FF7B7FC70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4105275"/>
            <a:ext cx="44767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5" name="icon:user">
            <a:extLst xmlns:a="http://schemas.openxmlformats.org/drawingml/2006/main">
              <a:ext uri="{FF2B5EF4-FFF2-40B4-BE49-F238E27FC236}">
                <a16:creationId xmlns:a16="http://schemas.microsoft.com/office/drawing/2014/main" id="{11CAAB58-68D0-4E74-A83F-C1152FD3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42862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B896486-8DFC-4A24-A036-3155151DB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7525" y="4210050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利用者の次の行動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0CB7E10E-D9B8-4AF1-8330-66944B47D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733925"/>
            <a:ext cx="4095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提案を調整して発注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9E060D3-25B7-4A0C-A0E3-D169EFAAC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39719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01BEDDD-DD86-40AC-AD54-7014182A3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396240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99A98D75-6BEE-4F63-BF86-31A11199C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05475"/>
            <a:ext cx="6896100" cy="847725"/>
          </a:xfrm>
          <a:prstGeom xmlns:a="http://schemas.openxmlformats.org/drawingml/2006/main" prst="roundRect">
            <a:avLst>
              <a:gd name="adj" fmla="val 1348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A53A4E5F-58A0-47A2-AD79-A4CDEF028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81675"/>
            <a:ext cx="6515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残る制約</a:t>
            </a:r>
          </a:p>
        </p:txBody>
      </p:sp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618996C7-9097-48EA-95C4-75755F0E5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72200"/>
            <a:ext cx="6515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急な団体客には対応しにくい</a:t>
            </a:r>
          </a:p>
        </p:txBody>
      </p:sp>
      <p:sp>
        <p:nvSpPr>
          <p:cNvPr id="43" name="shape">
            <a:extLst xmlns:a="http://schemas.openxmlformats.org/drawingml/2006/main">
              <a:ext uri="{FF2B5EF4-FFF2-40B4-BE49-F238E27FC236}">
                <a16:creationId xmlns:a16="http://schemas.microsoft.com/office/drawing/2014/main" id="{4678D8A9-B7C4-4FCB-9033-EC83371EC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705475"/>
            <a:ext cx="6896100" cy="847725"/>
          </a:xfrm>
          <a:prstGeom xmlns:a="http://schemas.openxmlformats.org/drawingml/2006/main" prst="roundRect">
            <a:avLst>
              <a:gd name="adj" fmla="val 1348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772CDF16-C538-4042-84F2-0C0D5DD46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781675"/>
            <a:ext cx="6515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最小の検証</a:t>
            </a:r>
          </a:p>
        </p:txBody>
      </p:sp>
      <p:sp>
        <p:nvSpPr>
          <p:cNvPr id="45" name="body">
            <a:extLst xmlns:a="http://schemas.openxmlformats.org/drawingml/2006/main">
              <a:ext uri="{FF2B5EF4-FFF2-40B4-BE49-F238E27FC236}">
                <a16:creationId xmlns:a16="http://schemas.microsoft.com/office/drawing/2014/main" id="{EEF99A06-3B7C-499B-B481-DF78CF188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6172200"/>
            <a:ext cx="6515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表計算の提案を1店舗で試す</a:t>
            </a:r>
          </a:p>
        </p:txBody>
      </p:sp>
      <p:sp>
        <p:nvSpPr>
          <p:cNvPr id="46" name="shape">
            <a:extLst xmlns:a="http://schemas.openxmlformats.org/drawingml/2006/main">
              <a:ext uri="{FF2B5EF4-FFF2-40B4-BE49-F238E27FC236}">
                <a16:creationId xmlns:a16="http://schemas.microsoft.com/office/drawing/2014/main" id="{D7F2E3A9-0A39-483A-8B26-05ADBC0B4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4F8CC5E-9597-4306-BA6B-034CDEF50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4258765-BF83-4403-BAFF-FCC3C6936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9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67863421-C604-4112-8DB5-279287FF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50" name="annotation">
            <a:extLst xmlns:a="http://schemas.openxmlformats.org/drawingml/2006/main">
              <a:ext uri="{FF2B5EF4-FFF2-40B4-BE49-F238E27FC236}">
                <a16:creationId xmlns:a16="http://schemas.microsoft.com/office/drawing/2014/main" id="{24BAAD0B-DA7D-4E6C-9D3B-7030AC210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何でも自動化と書かず、入力・処理・出力を具体化する</a:t>
            </a:r>
          </a:p>
        </p:txBody>
      </p:sp>
      <p:sp>
        <p:nvSpPr>
          <p:cNvPr id="51" name="shape">
            <a:extLst xmlns:a="http://schemas.openxmlformats.org/drawingml/2006/main">
              <a:ext uri="{FF2B5EF4-FFF2-40B4-BE49-F238E27FC236}">
                <a16:creationId xmlns:a16="http://schemas.microsoft.com/office/drawing/2014/main" id="{3D79F963-7229-468F-8195-FE2E82BC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D52D25B-A458-4867-9E55-D8E28B7C3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0218F4B-CB30-4202-A25D-B5B797D18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4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4190C91F-2950-4DE7-BEC9-7D0F54097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5" name="annotation">
            <a:extLst xmlns:a="http://schemas.openxmlformats.org/drawingml/2006/main">
              <a:ext uri="{FF2B5EF4-FFF2-40B4-BE49-F238E27FC236}">
                <a16:creationId xmlns:a16="http://schemas.microsoft.com/office/drawing/2014/main" id="{5A577C86-82B5-4811-8E6C-050AB031E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提案を受け取った後に、利用者が何をするかまで書く</a:t>
            </a:r>
          </a:p>
        </p:txBody>
      </p:sp>
    </p:spTree>
    <p:extLst>
      <p:ext uri="{BB962C8B-B14F-4D97-AF65-F5344CB8AC3E}">
        <p14:creationId xmlns:p14="http://schemas.microsoft.com/office/powerpoint/2010/main" val="1763841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98762F3-68C9-4310-A9D6-81ED397D6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D0C9162-038A-4067-AD18-56277ECE8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7B2977D-D9E2-448B-92BA-4FF1BE406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E4CA950-4A23-466A-A709-C4972344E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00FE2D50-FE35-40E7-BE47-C56470834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ソリューションの価値と利用場面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BA1365CF-82A6-4D12-8AFE-B5E5B6037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066F53-910C-4BDE-A401-C22DBCC6F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9F42D6C7-447D-44A7-8D9F-953ED8453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FFA33DED-8B46-475E-A523-341077E64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ARC-SG-50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A089EC9D-2EC3-4398-AB92-C0C6B3B71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705600" cy="14478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64C1378-30AE-4216-BD99-2A8C2557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EDA519F-7706-4A24-AE36-59E8A3E3C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6010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現在の対処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5810B6B0-69B4-4AD2-A834-4BF8FF162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63246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B18926DE-7B63-4EE2-AF4E-6E4021BFF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362200"/>
            <a:ext cx="6705600" cy="14478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2FC6D80B-69F8-4B78-9496-38C5EB316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4133CCE-AA64-46E7-A7F8-348685833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466975"/>
            <a:ext cx="6010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提案する支援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DFE4F237-C4C0-4F89-886C-25B5B2AB9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990850"/>
            <a:ext cx="63246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FDD9C3-C6F1-4F21-B576-217F893F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105150"/>
            <a:ext cx="381000" cy="9525"/>
          </a:xfrm>
          <a:custGeom xmlns:a="http://schemas.openxmlformats.org/drawingml/2006/main">
            <a:pathLst>
              <a:path w="381000" h="9525">
                <a:moveTo>
                  <a:pt x="0" y="0"/>
                </a:moveTo>
                <a:lnTo>
                  <a:pt x="381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612C71-D41B-417A-BC6C-156959B2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9116" y="30523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7EC302AC-F02A-43F3-8F5B-51DE04F1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05275"/>
            <a:ext cx="44767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1" name="icon:user">
            <a:extLst xmlns:a="http://schemas.openxmlformats.org/drawingml/2006/main">
              <a:ext uri="{FF2B5EF4-FFF2-40B4-BE49-F238E27FC236}">
                <a16:creationId xmlns:a16="http://schemas.microsoft.com/office/drawing/2014/main" id="{DF38619D-D393-4FF1-9B0A-576D57A4E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2862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B309BF5-3AFF-4379-88AB-8119C5BB9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210050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利用者の入力</a:t>
            </a:r>
          </a:p>
        </p:txBody>
      </p:sp>
      <p:sp>
        <p:nvSpPr>
          <p:cNvPr id="23" name="input">
            <a:extLst xmlns:a="http://schemas.openxmlformats.org/drawingml/2006/main">
              <a:ext uri="{FF2B5EF4-FFF2-40B4-BE49-F238E27FC236}">
                <a16:creationId xmlns:a16="http://schemas.microsoft.com/office/drawing/2014/main" id="{F0412AB1-40AE-4619-A579-E9CEC58EA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33925"/>
            <a:ext cx="4095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0E358E-44CB-4552-BCFF-ADAD49B9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810125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608F5E-C44B-46B7-9947-B7D419762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3566" y="47573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C69FEDC7-9410-4BA5-989E-7F20608D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4105275"/>
            <a:ext cx="44767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7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8EE0DFEC-A8E9-4385-8C33-3B46DC793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42862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BEF6792-1E1E-4B36-996F-DBAA0BE26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210050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提供する処理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E4868517-622E-4FE5-A4F9-6B9BBD5C1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733925"/>
            <a:ext cx="4095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5902577-B7E5-42A1-93DA-6B94785D7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5525" y="4810125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D35CAC7-03C2-4968-99DD-816A06DF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5591" y="47573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8519F1EB-627D-4BF5-AF3C-D5EDF30EB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4105275"/>
            <a:ext cx="44767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3" name="icon:user">
            <a:extLst xmlns:a="http://schemas.openxmlformats.org/drawingml/2006/main">
              <a:ext uri="{FF2B5EF4-FFF2-40B4-BE49-F238E27FC236}">
                <a16:creationId xmlns:a16="http://schemas.microsoft.com/office/drawing/2014/main" id="{94C43237-6407-4532-8461-8BFAFD9DF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42862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298189C-8B01-490F-A661-F5721E474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7525" y="4210050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利用者の次の行動</a:t>
            </a:r>
          </a:p>
        </p:txBody>
      </p:sp>
      <p:sp>
        <p:nvSpPr>
          <p:cNvPr id="35" name="input">
            <a:extLst xmlns:a="http://schemas.openxmlformats.org/drawingml/2006/main">
              <a:ext uri="{FF2B5EF4-FFF2-40B4-BE49-F238E27FC236}">
                <a16:creationId xmlns:a16="http://schemas.microsoft.com/office/drawing/2014/main" id="{4FA4A363-805D-42CE-BB2E-319312723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733925"/>
            <a:ext cx="4095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3FB91559-26D6-45C4-A989-E184BC945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05475"/>
            <a:ext cx="6896100" cy="847725"/>
          </a:xfrm>
          <a:prstGeom xmlns:a="http://schemas.openxmlformats.org/drawingml/2006/main" prst="roundRect">
            <a:avLst>
              <a:gd name="adj" fmla="val 1348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7" name="body">
            <a:extLst xmlns:a="http://schemas.openxmlformats.org/drawingml/2006/main">
              <a:ext uri="{FF2B5EF4-FFF2-40B4-BE49-F238E27FC236}">
                <a16:creationId xmlns:a16="http://schemas.microsoft.com/office/drawing/2014/main" id="{7CEDAE26-3B02-4C0A-9F5A-B8C848604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81675"/>
            <a:ext cx="6515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残る制約</a:t>
            </a:r>
          </a:p>
        </p:txBody>
      </p:sp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1D307E26-EEF0-46AC-9A8A-8471D158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72200"/>
            <a:ext cx="6515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9" name="shape">
            <a:extLst xmlns:a="http://schemas.openxmlformats.org/drawingml/2006/main">
              <a:ext uri="{FF2B5EF4-FFF2-40B4-BE49-F238E27FC236}">
                <a16:creationId xmlns:a16="http://schemas.microsoft.com/office/drawing/2014/main" id="{06177F90-3190-4FAF-887D-3AA858D2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705475"/>
            <a:ext cx="6896100" cy="847725"/>
          </a:xfrm>
          <a:prstGeom xmlns:a="http://schemas.openxmlformats.org/drawingml/2006/main" prst="roundRect">
            <a:avLst>
              <a:gd name="adj" fmla="val 1348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E4F5ECA3-B102-4871-BDCC-6C039D8E3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781675"/>
            <a:ext cx="6515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最小の検証</a:t>
            </a:r>
          </a:p>
        </p:txBody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956FE0D7-72F2-4404-BD1E-71F8BF885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6172200"/>
            <a:ext cx="6515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9A3DCBC-5DC7-4719-948C-9D2E2C1EF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0B732AD7-2BF6-42BD-9518-150D49A4C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4127251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2026-10-06T23:57:36.5620000Z</dcterms:created>
  <dcterms:modified xsi:type="dcterms:W3CDTF">2026-10-06T23:57:36.5620000Z</dcterms:modified>
</coreProperties>
</file>