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f8bde53ae845a4" /><Relationship Type="http://schemas.openxmlformats.org/officeDocument/2006/relationships/extended-properties" Target="/docProps/app.xml" Id="R89f8155ccfcb4976" /><Relationship Type="http://schemas.openxmlformats.org/officeDocument/2006/relationships/officeDocument" Target="/ppt/presentation.xml" Id="R76c2994905bc422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46e49bf2eb4eab"/>
  </p:sldMasterIdLst>
  <p:notesMasterIdLst>
    <p:notesMasterId xmlns:r="http://schemas.openxmlformats.org/officeDocument/2006/relationships" r:id="Rd2e0dbc4a803451d"/>
  </p:notesMasterIdLst>
  <p:sldIdLst>
    <p:sldId xmlns:r="http://schemas.openxmlformats.org/officeDocument/2006/relationships" id="256" r:id="R3846043a2995466b"/>
    <p:sldId xmlns:r="http://schemas.openxmlformats.org/officeDocument/2006/relationships" id="257" r:id="R6ea52d4a1a73467a"/>
    <p:sldId xmlns:r="http://schemas.openxmlformats.org/officeDocument/2006/relationships" id="258" r:id="R70bbb39d022f40f9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ba81588316f4775" /><Relationship Type="http://schemas.openxmlformats.org/officeDocument/2006/relationships/slideMaster" Target="/ppt/slideMasters/slideMaster1.xml" Id="R2046e49bf2eb4eab" /><Relationship Type="http://schemas.openxmlformats.org/officeDocument/2006/relationships/notesMaster" Target="/ppt/notesMasters/notesMaster1.xml" Id="Rd2e0dbc4a803451d" /><Relationship Type="http://schemas.openxmlformats.org/officeDocument/2006/relationships/presProps" Target="/ppt/presProps.xml" Id="R5c3a6d3197554370" /><Relationship Type="http://schemas.openxmlformats.org/officeDocument/2006/relationships/tableStyles" Target="/ppt/tableStyles.xml" Id="Rc1e6b250786049ef" /><Relationship Type="http://schemas.openxmlformats.org/officeDocument/2006/relationships/slide" Target="/ppt/slides/slide1.xml" Id="R3846043a2995466b" /><Relationship Type="http://schemas.openxmlformats.org/officeDocument/2006/relationships/slide" Target="/ppt/slides/slide2.xml" Id="R6ea52d4a1a73467a" /><Relationship Type="http://schemas.openxmlformats.org/officeDocument/2006/relationships/slide" Target="/ppt/slides/slide3.xml" Id="R70bbb39d022f40f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7d83f2a85549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871b9391e1462d" /><Relationship Type="http://schemas.openxmlformats.org/officeDocument/2006/relationships/notesMaster" Target="/ppt/notesMasters/notesMaster1.xml" Id="R8cab80d5b9584b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92200b5ce974d6c" /><Relationship Type="http://schemas.openxmlformats.org/officeDocument/2006/relationships/notesMaster" Target="/ppt/notesMasters/notesMaster1.xml" Id="Rbd30987c6df148e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522e83a375e4e12" /><Relationship Type="http://schemas.openxmlformats.org/officeDocument/2006/relationships/notesMaster" Target="/ppt/notesMasters/notesMaster1.xml" Id="R802bf0388a644a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ビジョンを実現する条件</a:t>
            </a:r>
          </a:p>
          <a:p xmlns:a="http://schemas.openxmlformats.org/drawingml/2006/main">
            <a:r>
              <a:t>動機・資産・課題が重なる理由と、目指す状態を言葉にする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https://www.strategyzer.com/library/the-value-proposition-canvas</a:t>
            </a:r>
          </a:p>
          <a:p xmlns:a="http://schemas.openxmlformats.org/drawingml/2006/main">
            <a:r>
              <a:t>https://www.nasa.gov/reference/appendix-d-requirements-verification-matrix/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ビジョンを実現する条件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https://www.strategyzer.com/library/the-value-proposition-canvas</a:t>
            </a:r>
          </a:p>
          <a:p xmlns:a="http://schemas.openxmlformats.org/drawingml/2006/main">
            <a:r>
              <a:t>https://www.nasa.gov/reference/appendix-d-requirements-verification-matrix/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ビジョンを実現する条件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https://www.strategyzer.com/library/the-value-proposition-canvas</a:t>
            </a:r>
          </a:p>
          <a:p xmlns:a="http://schemas.openxmlformats.org/drawingml/2006/main">
            <a:r>
              <a:t>https://www.nasa.gov/reference/appendix-d-requirements-verification-matrix/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9d2642316b40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4507ddadc2a4e9a" /><Relationship Type="http://schemas.openxmlformats.org/officeDocument/2006/relationships/slideLayout" Target="/ppt/slideLayouts/slideLayout1.xml" Id="R4b4bb9caf52248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4bb9caf52248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52938b42c5446f" /><Relationship Type="http://schemas.openxmlformats.org/officeDocument/2006/relationships/image" Target="/ppt/media/image.png" Id="R3c27bdb5d071457e" /><Relationship Type="http://schemas.openxmlformats.org/officeDocument/2006/relationships/notesSlide" Target="/ppt/notesSlides/notesSlide1.xml" Id="R1d847b22b52145b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788e842f2b48e1" /><Relationship Type="http://schemas.openxmlformats.org/officeDocument/2006/relationships/notesSlide" Target="/ppt/notesSlides/notesSlide2.xml" Id="Rb024c792a7a14c0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44028d39ed4ce6" /><Relationship Type="http://schemas.openxmlformats.org/officeDocument/2006/relationships/notesSlide" Target="/ppt/notesSlides/notesSlide3.xml" Id="Rd0a96bd652dd4f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092CEE42-EC90-4912-B937-6D0E76011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0011D0A4-3BF0-4DE5-8AC4-E8EDB5B7A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C2B3C6F6-50E7-49F4-8F19-F1C25D12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5D3E40A5-44E6-4D49-B753-9F0F7A8BA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E7B2540E-1E8C-4CB0-B35A-621C7C9C0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B5FFB9-1692-4B56-A676-78D547D6D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579E593B-6A2D-4B11-A211-E7A27042B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FD3D28-5EEF-4267-BD00-635C9132B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51F85A5F-5D6E-4EE9-87FC-9721B8C47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79EC8F6-47A8-483C-B4BE-686AB07E3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ビジョンを</a:t>
            </a:r>
          </a:p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実現する条件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9636AC04-A158-46BE-BC50-D875E9102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動機・資産・課題が重なる理由と、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目指す状態を言葉にする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3E82DBEE-AC50-4E06-9E3D-E006D0CA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13E1163-9356-4FCD-93AA-6438FD77C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B396A10F-A024-4B5F-A877-B2B12723C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27bdb5d071457e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B8F9A2-4A43-488B-B924-066489FFD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6B54F818-B913-4F63-AF8E-A3CC1F73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ARC-SG-49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14D22EFD-6436-4B31-8147-C51AE0E49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723015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30565333-531D-476F-9AD0-6184F0C12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B2EAE46-0066-4E5A-8479-AFF58A310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3434774-380A-4633-BD6D-F96EF0437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A29D301-E8AD-4E67-A9DA-85246F5D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CAF93DA5-8FF9-44BC-8E5D-805CF43F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ビジョンを実現する条件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D70B02EA-2F0A-4FAA-8332-EA1C639A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子育て中の学び直し支援の場合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463049-5852-4AC5-B3E3-C659877F0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0021A054-4282-405D-8BBB-160F0CE5B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AEC67049-E3E4-48AF-987F-7B23DC28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ARC-SG-49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A08C99-8881-41BF-9F11-F732300D9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3622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DEBE7"/>
          </a:solidFill>
          <a:ln xmlns:a="http://schemas.openxmlformats.org/drawingml/2006/main" w="38100">
            <a:solidFill>
              <a:srgbClr val="FFFF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3DF084-85D1-42E5-887B-393CEA18B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622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0"/>
          </a:solidFill>
          <a:ln xmlns:a="http://schemas.openxmlformats.org/drawingml/2006/main" w="38100">
            <a:solidFill>
              <a:srgbClr val="FFFFFF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C161C1-C678-4006-89B7-4DC087CFD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38862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F3D9"/>
          </a:solidFill>
          <a:ln xmlns:a="http://schemas.openxmlformats.org/drawingml/2006/main" w="38100">
            <a:solidFill>
              <a:srgbClr val="FFFFFF"/>
            </a:solidFill>
          </a:ln>
        </p:spPr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5407BC83-48FE-41F7-9E53-8C9A476FE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76225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取り組む動機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CBF54682-90FD-4A97-A8A3-7435F572F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257550"/>
            <a:ext cx="2047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育児中も学びを続けたい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C8EA7608-F464-4310-90CD-1CD505B9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76225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使える資産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C78E4483-9C7B-4161-A7D4-C98675A78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257550"/>
            <a:ext cx="2047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短時間教材と講師のつながり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EE460AD3-DD61-4E37-8DB8-4A8A024E2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428625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解決したい課題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839412E-4DE7-4D40-AF7A-287816245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4781550"/>
            <a:ext cx="2047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まとまった受講時間が取れない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23036591-EB00-48A4-906F-AE5709FCB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876550"/>
            <a:ext cx="46291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F2AB7A6F-3D32-401A-8B12-6E78C320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952750"/>
            <a:ext cx="4248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重なる理由</a:t>
            </a:r>
          </a:p>
        </p:txBody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BE44B149-9988-4433-9F7C-6B92AEB28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343275"/>
            <a:ext cx="42481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短時間の学習支援を提供できる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48F28115-5DEF-4510-9CFF-552070935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848225"/>
            <a:ext cx="46291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D09D1C08-2345-493C-AF73-683343E3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4924425"/>
            <a:ext cx="4248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目指す状態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B28B43E2-A6A6-4F32-AA7B-BB41DF767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5314950"/>
            <a:ext cx="42481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生活に合わせて学び直せる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A2AFF7-86AF-4998-9801-6E4B0BE7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362450"/>
            <a:ext cx="619125" cy="9525"/>
          </a:xfrm>
          <a:custGeom xmlns:a="http://schemas.openxmlformats.org/drawingml/2006/main">
            <a:pathLst>
              <a:path w="619125" h="9525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A6F284-B9D5-4E0A-A195-2E3E326B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6991" y="43096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DAE13361-82FF-4B0C-89E4-C416405C2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33675"/>
            <a:ext cx="228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三つの条件を照らし合わせる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2DC3E531-F029-4DC0-B2AF-D209DFC11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B651E20-C49B-43B6-97A4-63499DC37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CE62C32-9B7A-4632-9FB3-EBD8F2194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174191F4-E7CF-4BE6-B5E2-FF0CA9A23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2" name="annotation">
            <a:extLst xmlns:a="http://schemas.openxmlformats.org/drawingml/2006/main">
              <a:ext uri="{FF2B5EF4-FFF2-40B4-BE49-F238E27FC236}">
                <a16:creationId xmlns:a16="http://schemas.microsoft.com/office/drawing/2014/main" id="{7AF20462-0727-4D95-A623-1CC6A85DD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目指す世界だけで終わらず、実現に使える資産を書く</a:t>
            </a:r>
          </a:p>
        </p:txBody>
      </p:sp>
      <p:sp>
        <p:nvSpPr>
          <p:cNvPr id="33" name="shape">
            <a:extLst xmlns:a="http://schemas.openxmlformats.org/drawingml/2006/main">
              <a:ext uri="{FF2B5EF4-FFF2-40B4-BE49-F238E27FC236}">
                <a16:creationId xmlns:a16="http://schemas.microsoft.com/office/drawing/2014/main" id="{5CAAB6AB-2A6E-4079-BF5D-1C0E89175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BD71F56-450D-419F-B280-EBEB2B111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AE1293E-2D63-457A-975E-96A69B84C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24E352C4-5039-4B23-B2D8-292E6BDF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7" name="annotation">
            <a:extLst xmlns:a="http://schemas.openxmlformats.org/drawingml/2006/main">
              <a:ext uri="{FF2B5EF4-FFF2-40B4-BE49-F238E27FC236}">
                <a16:creationId xmlns:a16="http://schemas.microsoft.com/office/drawing/2014/main" id="{42C584B1-9177-4212-BDEC-AB0F2C3D5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自分の動機と、顧客が抱える課題を別々に確認する</a:t>
            </a:r>
          </a:p>
        </p:txBody>
      </p:sp>
    </p:spTree>
    <p:extLst>
      <p:ext uri="{BB962C8B-B14F-4D97-AF65-F5344CB8AC3E}">
        <p14:creationId xmlns:p14="http://schemas.microsoft.com/office/powerpoint/2010/main" val="13800544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996DD049-E821-4D1C-818E-F965FC2CE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BBDCBBB-141E-4248-BC07-8CE6DA61C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E158ADB-7068-41B0-8375-B4B6E032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05C568C-88A2-4D4D-91E6-B95A56ECA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09AC633D-F5C3-49E0-942F-5D54354F2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ビジョンを実現する条件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D2886131-452A-4895-B8C3-318B9D8C6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0DC087-F098-4618-BE56-D187B289E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7D821A4B-B63B-42EA-B182-56BA24ED4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6687D0EB-2F3A-45E9-B201-3FFF72054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ARC-SG-49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F5F349-343A-4BD3-858E-13E6D6AA3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3622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DEBE7"/>
          </a:solidFill>
          <a:ln xmlns:a="http://schemas.openxmlformats.org/drawingml/2006/main" w="38100">
            <a:solidFill>
              <a:srgbClr val="FFFF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84E798-59A4-41C7-AFF3-9549D3E86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622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0"/>
          </a:solidFill>
          <a:ln xmlns:a="http://schemas.openxmlformats.org/drawingml/2006/main" w="38100">
            <a:solidFill>
              <a:srgbClr val="FFFFFF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7A2485-8026-44E4-8A36-39E58FA1E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38862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F3D9"/>
          </a:solidFill>
          <a:ln xmlns:a="http://schemas.openxmlformats.org/drawingml/2006/main" w="38100">
            <a:solidFill>
              <a:srgbClr val="FFFFFF"/>
            </a:solidFill>
          </a:ln>
        </p:spPr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99BE720A-23A5-4BAD-8C99-9D6CD5465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76225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取り組む動機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D168D02F-ABFF-4458-BECD-8AFE802A1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257550"/>
            <a:ext cx="2047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4CDEDD32-CEB0-4BBC-872E-49468C072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76225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使える資産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D344EBE6-C411-4A69-BE07-51C38AB7D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257550"/>
            <a:ext cx="2047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AF62BFAA-F299-4823-AA34-CBA607842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428625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解決したい課題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08F4FD8-6D58-4C67-A808-602ADF435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4781550"/>
            <a:ext cx="2047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5DE33A9D-657A-4134-8AB6-9AAE7DF70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876550"/>
            <a:ext cx="46291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6AF4A24F-BDAF-4B5D-8971-DEE0C41FC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952750"/>
            <a:ext cx="4248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重なる理由</a:t>
            </a:r>
          </a:p>
        </p:txBody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3481AF1F-F7E0-492C-B9FC-F0C6745B5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343275"/>
            <a:ext cx="42481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FD92A3EA-3C66-482A-9F60-70804CA2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848225"/>
            <a:ext cx="4629150" cy="1666875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A1CCB76C-75E0-464E-A7F7-4AD4E8529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4924425"/>
            <a:ext cx="4248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目指す状態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0694BA7A-22AF-466E-B539-B4D8655A2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5314950"/>
            <a:ext cx="42481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735C7F-5098-4261-8187-7AB80BD3B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362450"/>
            <a:ext cx="619125" cy="9525"/>
          </a:xfrm>
          <a:custGeom xmlns:a="http://schemas.openxmlformats.org/drawingml/2006/main">
            <a:pathLst>
              <a:path w="619125" h="9525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36550A-DE47-4D82-BD90-A35B0A0E0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6991" y="43096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156C87E9-C087-48D8-9D00-4B7F706A8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33675"/>
            <a:ext cx="228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三つの条件を照らし合わせる</a:t>
            </a:r>
          </a:p>
        </p:txBody>
      </p:sp>
      <p:sp>
        <p:nvSpPr>
          <p:cNvPr id="2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0A71BDDD-E49B-4D2C-8701-91615B8F8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29" name="body">
            <a:extLst xmlns:a="http://schemas.openxmlformats.org/drawingml/2006/main">
              <a:ext uri="{FF2B5EF4-FFF2-40B4-BE49-F238E27FC236}">
                <a16:creationId xmlns:a16="http://schemas.microsoft.com/office/drawing/2014/main" id="{84DCC74E-94EB-412E-9A02-6057FD51F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6333728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2026-10-06T23:57:36.2230000Z</dcterms:created>
  <dcterms:modified xsi:type="dcterms:W3CDTF">2026-10-06T23:57:36.2230000Z</dcterms:modified>
</coreProperties>
</file>