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ef4ed2086774560" /><Relationship Type="http://schemas.openxmlformats.org/officeDocument/2006/relationships/extended-properties" Target="/docProps/app.xml" Id="R485811697f974941" /><Relationship Type="http://schemas.openxmlformats.org/officeDocument/2006/relationships/officeDocument" Target="/ppt/presentation.xml" Id="Raf1fbdad3f4145c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8ca98b1f334dfa"/>
  </p:sldMasterIdLst>
  <p:notesMasterIdLst>
    <p:notesMasterId xmlns:r="http://schemas.openxmlformats.org/officeDocument/2006/relationships" r:id="R4f75361c01f847e5"/>
  </p:notesMasterIdLst>
  <p:sldIdLst>
    <p:sldId xmlns:r="http://schemas.openxmlformats.org/officeDocument/2006/relationships" id="256" r:id="R247dd01f023847a8"/>
    <p:sldId xmlns:r="http://schemas.openxmlformats.org/officeDocument/2006/relationships" id="257" r:id="Rbc270bdbeca94b7b"/>
    <p:sldId xmlns:r="http://schemas.openxmlformats.org/officeDocument/2006/relationships" id="258" r:id="R219dee4e324747f6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7883a575e14eaf" /><Relationship Type="http://schemas.openxmlformats.org/officeDocument/2006/relationships/slideMaster" Target="/ppt/slideMasters/slideMaster1.xml" Id="Rd98ca98b1f334dfa" /><Relationship Type="http://schemas.openxmlformats.org/officeDocument/2006/relationships/notesMaster" Target="/ppt/notesMasters/notesMaster1.xml" Id="R4f75361c01f847e5" /><Relationship Type="http://schemas.openxmlformats.org/officeDocument/2006/relationships/presProps" Target="/ppt/presProps.xml" Id="Raa7feeb54de6476c" /><Relationship Type="http://schemas.openxmlformats.org/officeDocument/2006/relationships/tableStyles" Target="/ppt/tableStyles.xml" Id="Ra80fabcb218d4fab" /><Relationship Type="http://schemas.openxmlformats.org/officeDocument/2006/relationships/slide" Target="/ppt/slides/slide1.xml" Id="R247dd01f023847a8" /><Relationship Type="http://schemas.openxmlformats.org/officeDocument/2006/relationships/slide" Target="/ppt/slides/slide2.xml" Id="Rbc270bdbeca94b7b" /><Relationship Type="http://schemas.openxmlformats.org/officeDocument/2006/relationships/slide" Target="/ppt/slides/slide3.xml" Id="R219dee4e324747f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575f5e6e4a54ed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8c26fb75efc491f" /><Relationship Type="http://schemas.openxmlformats.org/officeDocument/2006/relationships/notesMaster" Target="/ppt/notesMasters/notesMaster1.xml" Id="R9a452059cd45416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f66381282104c6e" /><Relationship Type="http://schemas.openxmlformats.org/officeDocument/2006/relationships/notesMaster" Target="/ppt/notesMasters/notesMaster1.xml" Id="Rc803d8c2b36c42e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164946e79404a7a" /><Relationship Type="http://schemas.openxmlformats.org/officeDocument/2006/relationships/notesMaster" Target="/ppt/notesMasters/notesMaster1.xml" Id="Rfd28e78db62249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Pugh比較と統合案</a:t>
            </a:r>
          </a:p>
          <a:p xmlns:a="http://schemas.openxmlformats.org/drawingml/2006/main">
            <a:r>
              <a:t>基準案との違いから、候補の強みを組み合わせる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Pugh比較と統合案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Pugh比較と統合案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c2708c91494d2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7965b08599e41f1" /><Relationship Type="http://schemas.openxmlformats.org/officeDocument/2006/relationships/slideLayout" Target="/ppt/slideLayouts/slideLayout1.xml" Id="Racd5a05169464c8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cd5a05169464c8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2ded91a63645a2" /><Relationship Type="http://schemas.openxmlformats.org/officeDocument/2006/relationships/image" Target="/ppt/media/image.png" Id="R86c27d7f330f4538" /><Relationship Type="http://schemas.openxmlformats.org/officeDocument/2006/relationships/notesSlide" Target="/ppt/notesSlides/notesSlide1.xml" Id="R57ebc7c05856481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bff0a0f64349f6" /><Relationship Type="http://schemas.openxmlformats.org/officeDocument/2006/relationships/notesSlide" Target="/ppt/notesSlides/notesSlide2.xml" Id="Rb690c71619914fc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dddba2b8304564" /><Relationship Type="http://schemas.openxmlformats.org/officeDocument/2006/relationships/notesSlide" Target="/ppt/notesSlides/notesSlide3.xml" Id="R707addc72d4543d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C6D824FA-A76C-4396-855D-6D9378C27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59E99318-50C4-46AE-8EC3-59003DEC3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97083567-F9A1-47DB-AEA8-489B57900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1FD7776C-B86D-4B6D-B480-2ABF210B1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7F37FDF6-8DB6-4A25-84F6-E65F0856E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7562F8-446D-431E-AFAA-299F89D61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4A30B433-F64E-46A5-B1FF-9ECDBA4EA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CFC75D-7D97-4290-932A-6E9E93DD7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843BE267-27FB-431D-88DF-AAD4064CE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1EE8D543-E1D4-4FA2-A423-2935D1C96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Pugh比較と統合案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91DC2F0C-90D0-42D7-8583-2BC6E1FD2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基準案との違いから、候補の強みを組み合わせる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6D6C1A6C-0571-42D6-800F-0FBD5A0CA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CF86180D-C3D6-47AA-9BF7-01A95ADFB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9E4418F8-E445-4ED7-925F-4B8CC38F1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c27d7f330f4538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69DB74-B854-447F-B117-7A30D96AA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EBB8F54E-069D-451A-940F-8F7B519BD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ARC-SG-47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641D3A96-FB9E-4A82-AFFB-6444FB782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095709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9863220E-FA58-4A2C-8FEA-97223C66D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D367FF8-66D9-49AB-B5C4-87D697257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23F57CC4-C56A-47D4-BF49-83F3D137A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0B037DE-C11D-46E5-868E-8EDC366C8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2648597C-FD4F-4F5C-AA31-B4F057AAB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Pugh比較と統合案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C0B0EDCD-BF87-46D5-95BF-E38BF4D7E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社内研修の提供方法の場合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E4906B-83AB-4AD2-AD2A-3765ECC17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8098E9A8-8F96-4474-B577-165C628B9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51C42315-2D12-4FFF-A0A5-2A0100C4C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ARC-SG-47   /   02</a:t>
            </a:r>
          </a:p>
        </p:txBody>
      </p:sp>
      <p:graphicFrame>
        <p:nvGraphicFramePr>
          <p:cNvPr id="36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2647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3371850"/>
                <a:gridCol w="3371850"/>
                <a:gridCol w="3371850"/>
              </a:tblGrid>
              <a:tr h="661988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評価基準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基準：ライブ配信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動画研修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対面研修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</a:tr>
              <a:tr h="661988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時間の柔軟性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基準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＋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−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661988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質問のしやすさ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基準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−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＋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1988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運営の負担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基準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＋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−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9DDF6BE7-AF53-42B8-B36C-BD7E1ECE2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9048750" cy="1304925"/>
          </a:xfrm>
          <a:prstGeom xmlns:a="http://schemas.openxmlformats.org/drawingml/2006/main" prst="roundRect">
            <a:avLst>
              <a:gd name="adj" fmla="val 875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D02712AC-3E1F-4974-B68E-5941D732D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24475"/>
            <a:ext cx="866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統合する案</a:t>
            </a:r>
          </a:p>
        </p:txBody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39FCC972-0EC2-4D9B-B414-28F3CA751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15000"/>
            <a:ext cx="8667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動画＋短い質問会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DBF3C5EC-9BDA-4F29-9FCF-33D8E0B9F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5248275"/>
            <a:ext cx="4724400" cy="1304925"/>
          </a:xfrm>
          <a:prstGeom xmlns:a="http://schemas.openxmlformats.org/drawingml/2006/main" prst="roundRect">
            <a:avLst>
              <a:gd name="adj" fmla="val 875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6F881EB3-7EB9-445B-ABFC-22AD8B406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5324475"/>
            <a:ext cx="4343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評価の意味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06BE4B33-27F0-46F8-A201-37BD80B6D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5715000"/>
            <a:ext cx="4343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＋：良い　同等：差なし　−：劣る</a:t>
            </a:r>
          </a:p>
        </p:txBody>
      </p:sp>
      <p:sp>
        <p:nvSpPr>
          <p:cNvPr id="17" name="shape">
            <a:extLst xmlns:a="http://schemas.openxmlformats.org/drawingml/2006/main">
              <a:ext uri="{FF2B5EF4-FFF2-40B4-BE49-F238E27FC236}">
                <a16:creationId xmlns:a16="http://schemas.microsoft.com/office/drawing/2014/main" id="{4B5FA3F2-5721-4B3E-8131-FE9C15E1F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8333BF-9307-4F50-B80D-BBFCC262F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0B42F5-6E4D-4BCB-90B2-F9A93EF3F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0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E63C14D7-B8C3-4157-9721-B365A57E5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1" name="annotation">
            <a:extLst xmlns:a="http://schemas.openxmlformats.org/drawingml/2006/main">
              <a:ext uri="{FF2B5EF4-FFF2-40B4-BE49-F238E27FC236}">
                <a16:creationId xmlns:a16="http://schemas.microsoft.com/office/drawing/2014/main" id="{680ED63D-A819-4967-9C16-891F9A82A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＋・同等・−は、基準案と比べた評価として使う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24FD9F2C-A0DA-4830-B54B-9D9A35773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41A307-1477-4ED6-9CA9-EB63B4388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EF575C6-5F7E-4EDD-A556-6FB71486F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5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B9468E48-6566-49D6-A9C7-645AD191F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6" name="annotation">
            <a:extLst xmlns:a="http://schemas.openxmlformats.org/drawingml/2006/main">
              <a:ext uri="{FF2B5EF4-FFF2-40B4-BE49-F238E27FC236}">
                <a16:creationId xmlns:a16="http://schemas.microsoft.com/office/drawing/2014/main" id="{9BB4ED4E-4777-464B-AA35-5153E7828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記号の数だけで決めず、必須条件と組み合わせの矛盾を確認する</a:t>
            </a:r>
          </a:p>
        </p:txBody>
      </p:sp>
    </p:spTree>
    <p:extLst>
      <p:ext uri="{BB962C8B-B14F-4D97-AF65-F5344CB8AC3E}">
        <p14:creationId xmlns:p14="http://schemas.microsoft.com/office/powerpoint/2010/main" val="20411478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B6617A3-2983-485D-9D75-4A9BC98A1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1D732EB-A4C0-43C3-9F89-9B7FD96D3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3A171FA5-A369-4476-A2BE-9AFE8BD42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54AF588-0FB8-43BE-843C-98594D191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A6CED57E-129D-4E02-AE04-5FD523861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Pugh比較と統合案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76F4F281-0249-4A4E-8669-51F875B3B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F56233-A3F0-4949-9156-2E5BFDC32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3F5E94A4-E73B-4B86-A497-BCDE0EFC0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0171D1C0-B3DE-4EC6-849B-59F0A6BEE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ARC-SG-47   /   03</a:t>
            </a:r>
          </a:p>
        </p:txBody>
      </p:sp>
      <p:graphicFrame>
        <p:nvGraphicFramePr>
          <p:cNvPr id="28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2647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3371850"/>
                <a:gridCol w="3371850"/>
                <a:gridCol w="3371850"/>
              </a:tblGrid>
              <a:tr h="661988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評価基準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基準案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候補案A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候補案B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</a:tr>
              <a:tr h="661988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時間の柔軟性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661988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質問のしやすさ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1988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運営の負担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E87FE282-D2B9-444E-9B5A-4B4E31842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9048750" cy="1304925"/>
          </a:xfrm>
          <a:prstGeom xmlns:a="http://schemas.openxmlformats.org/drawingml/2006/main" prst="roundRect">
            <a:avLst>
              <a:gd name="adj" fmla="val 875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DE5C2837-2DB3-432D-B9E2-385F2A999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24475"/>
            <a:ext cx="8667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統合する案</a:t>
            </a:r>
          </a:p>
        </p:txBody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E615EEB0-19BA-4F17-884B-D1D8DEC24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15000"/>
            <a:ext cx="8667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800CCFD3-BEF3-4E2D-B7DC-128E4B1CA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5248275"/>
            <a:ext cx="4724400" cy="1304925"/>
          </a:xfrm>
          <a:prstGeom xmlns:a="http://schemas.openxmlformats.org/drawingml/2006/main" prst="roundRect">
            <a:avLst>
              <a:gd name="adj" fmla="val 875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6012A5B7-67EA-48C5-9E1C-B13E3095C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5324475"/>
            <a:ext cx="4343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評価の意味</a:t>
            </a:r>
          </a:p>
        </p:txBody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62F9A577-6198-4767-959C-F1A9E1D44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5715000"/>
            <a:ext cx="4343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7" name="icon:pencil">
            <a:extLst xmlns:a="http://schemas.openxmlformats.org/drawingml/2006/main">
              <a:ext uri="{FF2B5EF4-FFF2-40B4-BE49-F238E27FC236}">
                <a16:creationId xmlns:a16="http://schemas.microsoft.com/office/drawing/2014/main" id="{603785B3-B481-4907-9977-27FEBA60E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7C35F030-7C07-4B7F-A17A-7BA99946B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7066479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2026-10-06T23:57:35.4970000Z</dcterms:created>
  <dcterms:modified xsi:type="dcterms:W3CDTF">2026-10-06T23:57:35.4970000Z</dcterms:modified>
</coreProperties>
</file>