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419f7dd4a3846e2" /><Relationship Type="http://schemas.openxmlformats.org/officeDocument/2006/relationships/extended-properties" Target="/docProps/app.xml" Id="Rdb7b43f2ce404c00" /><Relationship Type="http://schemas.openxmlformats.org/officeDocument/2006/relationships/officeDocument" Target="/ppt/presentation.xml" Id="R7e6130c430d0401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0ccca78e25944d2"/>
  </p:sldMasterIdLst>
  <p:notesMasterIdLst>
    <p:notesMasterId xmlns:r="http://schemas.openxmlformats.org/officeDocument/2006/relationships" r:id="R03eda413c7794b68"/>
  </p:notesMasterIdLst>
  <p:sldIdLst>
    <p:sldId xmlns:r="http://schemas.openxmlformats.org/officeDocument/2006/relationships" id="256" r:id="R525e1fb9796d41a1"/>
    <p:sldId xmlns:r="http://schemas.openxmlformats.org/officeDocument/2006/relationships" id="257" r:id="R9bb590c1be094870"/>
    <p:sldId xmlns:r="http://schemas.openxmlformats.org/officeDocument/2006/relationships" id="258" r:id="Rcd59a58d8ad54d98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6b8230d6b2040e2" /><Relationship Type="http://schemas.openxmlformats.org/officeDocument/2006/relationships/slideMaster" Target="/ppt/slideMasters/slideMaster1.xml" Id="R30ccca78e25944d2" /><Relationship Type="http://schemas.openxmlformats.org/officeDocument/2006/relationships/notesMaster" Target="/ppt/notesMasters/notesMaster1.xml" Id="R03eda413c7794b68" /><Relationship Type="http://schemas.openxmlformats.org/officeDocument/2006/relationships/presProps" Target="/ppt/presProps.xml" Id="R6293bd9e3a224ba8" /><Relationship Type="http://schemas.openxmlformats.org/officeDocument/2006/relationships/tableStyles" Target="/ppt/tableStyles.xml" Id="R33ad8c3605794a38" /><Relationship Type="http://schemas.openxmlformats.org/officeDocument/2006/relationships/slide" Target="/ppt/slides/slide1.xml" Id="R525e1fb9796d41a1" /><Relationship Type="http://schemas.openxmlformats.org/officeDocument/2006/relationships/slide" Target="/ppt/slides/slide2.xml" Id="R9bb590c1be094870" /><Relationship Type="http://schemas.openxmlformats.org/officeDocument/2006/relationships/slide" Target="/ppt/slides/slide3.xml" Id="Rcd59a58d8ad54d9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a70a3923020495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dd4e57a27c147ca" /><Relationship Type="http://schemas.openxmlformats.org/officeDocument/2006/relationships/notesMaster" Target="/ppt/notesMasters/notesMaster1.xml" Id="R8aa6769dfaed454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87accf0a63446c0" /><Relationship Type="http://schemas.openxmlformats.org/officeDocument/2006/relationships/notesMaster" Target="/ppt/notesMasters/notesMaster1.xml" Id="R129dcffbb0d24d9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25650e169844b33" /><Relationship Type="http://schemas.openxmlformats.org/officeDocument/2006/relationships/notesMaster" Target="/ppt/notesMasters/notesMaster1.xml" Id="R51c706f9121349e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4つの観点で候補案を選ぶ</a:t>
            </a:r>
          </a:p>
          <a:p xmlns:a="http://schemas.openxmlformats.org/drawingml/2006/main">
            <a:r>
              <a:t>価値・採算・方針・実行条件を比較し、判断理由を残す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表紙イラスト：本資料用に生成したオリジナル。</a:t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4つの観点で候補案を選ぶ</a:t>
            </a:r>
          </a:p>
          <a:p xmlns:a="http://schemas.openxmlformats.org/drawingml/2006/main">
            <a:r>
              <a:t>架空の記入例と書き方のポイント。数値・人物・観測結果は例示であり、実績ではありません。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4つの観点で候補案を選ぶ</a:t>
            </a:r>
          </a:p>
          <a:p xmlns:a="http://schemas.openxmlformats.org/drawingml/2006/main">
            <a:r>
              <a:t>自分の事業の記入用。文字・図形・表は編集可能です。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840293a5b9645a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3c82db5919f4925" /><Relationship Type="http://schemas.openxmlformats.org/officeDocument/2006/relationships/slideLayout" Target="/ppt/slideLayouts/slideLayout1.xml" Id="R5b1c9d1d8a204b6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b1c9d1d8a204b6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225a25b49b48e0" /><Relationship Type="http://schemas.openxmlformats.org/officeDocument/2006/relationships/image" Target="/ppt/media/image.png" Id="Ra645603a114c47e7" /><Relationship Type="http://schemas.openxmlformats.org/officeDocument/2006/relationships/notesSlide" Target="/ppt/notesSlides/notesSlide1.xml" Id="R57c2949cd22f452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0a62a0f7ab47fd" /><Relationship Type="http://schemas.openxmlformats.org/officeDocument/2006/relationships/notesSlide" Target="/ppt/notesSlides/notesSlide2.xml" Id="Rc426201a797e441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1cc3f1bbf04b81" /><Relationship Type="http://schemas.openxmlformats.org/officeDocument/2006/relationships/notesSlide" Target="/ppt/notesSlides/notesSlide3.xml" Id="Ra4ff836417fb40b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125765C2-B9DD-42F7-823E-BB8769D7C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ARCHECO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CCAD281F-DD29-405D-97F8-AED1C20A9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57200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BUSINESS DESIGN WORKBOOK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11D61942-B293-4608-8B3C-EFEDE5B19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4" name="shape">
            <a:extLst xmlns:a="http://schemas.openxmlformats.org/drawingml/2006/main">
              <a:ext uri="{FF2B5EF4-FFF2-40B4-BE49-F238E27FC236}">
                <a16:creationId xmlns:a16="http://schemas.microsoft.com/office/drawing/2014/main" id="{AD2A99A9-2BA8-472F-9141-DD1BD25BC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B6E3BB7A-9677-42DE-86D7-BBC2FE871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E72C28-7038-4569-BF4B-2F2E7DDE4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9" y="1800225"/>
            <a:ext cx="428625" cy="428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7" name="shape">
            <a:extLst xmlns:a="http://schemas.openxmlformats.org/drawingml/2006/main">
              <a:ext uri="{FF2B5EF4-FFF2-40B4-BE49-F238E27FC236}">
                <a16:creationId xmlns:a16="http://schemas.microsoft.com/office/drawing/2014/main" id="{C566FFDA-16D8-4003-BA30-7AD9F6FD0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4538"/>
            <a:ext cx="321469" cy="300038"/>
          </a:xfrm>
          <a:prstGeom xmlns:a="http://schemas.openxmlformats.org/drawingml/2006/main" prst="roundRect">
            <a:avLst>
              <a:gd name="adj" fmla="val 25397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D85B60-B52F-43BB-80AB-361936D3D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157413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9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3DAD8AB8-6AB1-49C5-9489-5E677FFFD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714375" cy="71437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202A44"/>
            </a:solidFill>
          </a:ln>
        </p:spPr>
      </p:sp>
      <p:sp>
        <p:nvSpPr>
          <p:cNvPr id="10" name="cover-title">
            <a:extLst xmlns:a="http://schemas.openxmlformats.org/drawingml/2006/main">
              <a:ext uri="{FF2B5EF4-FFF2-40B4-BE49-F238E27FC236}">
                <a16:creationId xmlns:a16="http://schemas.microsoft.com/office/drawing/2014/main" id="{DA781D32-1D0F-4491-BAAD-E6106CC18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6953250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4つの観点で候補案を選ぶ</a:t>
            </a:r>
          </a:p>
        </p:txBody>
      </p:sp>
      <p:sp>
        <p:nvSpPr>
          <p:cNvPr id="11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4167A6E1-0F04-4674-8A79-FF94402FD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14925"/>
            <a:ext cx="6191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価値・採算・方針・実行</a:t>
            </a:r>
          </a:p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条件を比較し、判断理由を残す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3F1AC822-BEAD-4987-B910-B0D0FF8C9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772275"/>
            <a:ext cx="6000750" cy="723900"/>
          </a:xfrm>
          <a:prstGeom xmlns:a="http://schemas.openxmlformats.org/drawingml/2006/main" prst="roundRect">
            <a:avLst>
              <a:gd name="adj" fmla="val 2368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28C4EDC4-B1DA-49F8-948B-A83C7EDFB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7000875"/>
            <a:ext cx="276225" cy="2762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7BE2DAB9-536D-4FE0-B7DD-3E21CA0C5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687705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記入例で確認し、自分の事業に書き込む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45603a114c47e7"/>
          <a:stretch xmlns:a="http://schemas.openxmlformats.org/drawingml/2006/main"/>
        </p:blipFill>
        <p:spPr>
          <a:xfrm xmlns:a="http://schemas.openxmlformats.org/drawingml/2006/main">
            <a:off x="7429500" y="1881188"/>
            <a:ext cx="7572375" cy="50482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FF4EF1C-3290-4B00-9AA6-C541A4DDE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DB22CD79-77DC-4E60-8135-FBC6A1FA0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ARC-SG-46   /   EDITABLE POWERPOINT</a:t>
            </a:r>
          </a:p>
        </p:txBody>
      </p:sp>
      <p:sp>
        <p:nvSpPr>
          <p:cNvPr id="18" name="page">
            <a:extLst xmlns:a="http://schemas.openxmlformats.org/drawingml/2006/main">
              <a:ext uri="{FF2B5EF4-FFF2-40B4-BE49-F238E27FC236}">
                <a16:creationId xmlns:a16="http://schemas.microsoft.com/office/drawing/2014/main" id="{9B92E514-C4DD-4A8D-A500-CE1CA8D61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62925"/>
            <a:ext cx="819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2430472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6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D5779E52-847B-42E1-9591-C1AE6B235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C2FE0D68-E57E-406D-952F-101E5C53A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具体例で書き方を見る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35DB878C-065A-48F5-A083-2E10CFAD9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390525"/>
            <a:ext cx="1371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7E983257-6280-412D-9784-B07BFE40D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架空の記入例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280004B4-9D20-4EB2-BD6C-AC64D9674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4つの観点で候補案を選ぶ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C954D7F5-3931-4EF0-A29A-FB4800B7C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社内問い合わせ対応の改善の場合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52C744-3138-44D8-9CE9-56A78333F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304367A3-9251-4BE4-BF26-D8911F021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2763703F-4E66-4153-AF44-B07F2EA75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ARC-SG-46   /   02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791C9E22-6543-45B4-B4F8-94A92B192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3276600" cy="2190750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11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6AD7157A-3AAE-4B23-B137-056029246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1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1A89226E-2E7C-4B5C-9A07-5EF33B952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66975"/>
            <a:ext cx="25812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価値</a:t>
            </a:r>
          </a:p>
        </p:txBody>
      </p:sp>
      <p:sp>
        <p:nvSpPr>
          <p:cNvPr id="13" name="example">
            <a:extLst xmlns:a="http://schemas.openxmlformats.org/drawingml/2006/main">
              <a:ext uri="{FF2B5EF4-FFF2-40B4-BE49-F238E27FC236}">
                <a16:creationId xmlns:a16="http://schemas.microsoft.com/office/drawing/2014/main" id="{2EA27CE8-0205-455A-96E2-C91D21C9B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90850"/>
            <a:ext cx="28956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回答を待つ時間が減るか</a:t>
            </a:r>
          </a:p>
        </p:txBody>
      </p:sp>
      <p:sp>
        <p:nvSpPr>
          <p:cNvPr id="14" name="shape">
            <a:extLst xmlns:a="http://schemas.openxmlformats.org/drawingml/2006/main">
              <a:ext uri="{FF2B5EF4-FFF2-40B4-BE49-F238E27FC236}">
                <a16:creationId xmlns:a16="http://schemas.microsoft.com/office/drawing/2014/main" id="{C76E7B59-F239-4E03-A11B-4858D91CD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362200"/>
            <a:ext cx="3276600" cy="2190750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19050">
            <a:solidFill>
              <a:srgbClr val="F4D985"/>
            </a:solidFill>
          </a:ln>
        </p:spPr>
      </p:sp>
      <p:sp>
        <p:nvSpPr>
          <p:cNvPr id="15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CEF47C31-67A7-4835-AE5C-1B6E78878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441AC368-6B96-4DF9-85D7-A7B81CFD4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2466975"/>
            <a:ext cx="25812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採算</a:t>
            </a:r>
          </a:p>
        </p:txBody>
      </p:sp>
      <p:sp>
        <p:nvSpPr>
          <p:cNvPr id="17" name="example">
            <a:extLst xmlns:a="http://schemas.openxmlformats.org/drawingml/2006/main">
              <a:ext uri="{FF2B5EF4-FFF2-40B4-BE49-F238E27FC236}">
                <a16:creationId xmlns:a16="http://schemas.microsoft.com/office/drawing/2014/main" id="{263A489E-1D86-4D92-AFE2-656C9275F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990850"/>
            <a:ext cx="28956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運用費に見合うか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FB8550C-58E7-49DA-B89B-4CABF2627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22885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19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B3B9445C-03C4-4BAF-858B-326101BCF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21932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20" name="shape">
            <a:extLst xmlns:a="http://schemas.openxmlformats.org/drawingml/2006/main">
              <a:ext uri="{FF2B5EF4-FFF2-40B4-BE49-F238E27FC236}">
                <a16:creationId xmlns:a16="http://schemas.microsoft.com/office/drawing/2014/main" id="{614C5B60-ADA9-408C-9F8A-984E26818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2362200"/>
            <a:ext cx="3276600" cy="2190750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2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3722DCD1-E79A-4B19-8954-1A9B52023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2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6F0F49C4-9DD3-4DB3-91DC-C574447E9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6275" y="2466975"/>
            <a:ext cx="25812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方針との整合</a:t>
            </a:r>
          </a:p>
        </p:txBody>
      </p:sp>
      <p:sp>
        <p:nvSpPr>
          <p:cNvPr id="23" name="example">
            <a:extLst xmlns:a="http://schemas.openxmlformats.org/drawingml/2006/main">
              <a:ext uri="{FF2B5EF4-FFF2-40B4-BE49-F238E27FC236}">
                <a16:creationId xmlns:a16="http://schemas.microsoft.com/office/drawing/2014/main" id="{453D541A-2E8D-47DD-B318-951D3459C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990850"/>
            <a:ext cx="28956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情報を適切に管理できるか</a:t>
            </a:r>
          </a:p>
        </p:txBody>
      </p:sp>
      <p:sp>
        <p:nvSpPr>
          <p:cNvPr id="24" name="shape">
            <a:extLst xmlns:a="http://schemas.openxmlformats.org/drawingml/2006/main">
              <a:ext uri="{FF2B5EF4-FFF2-40B4-BE49-F238E27FC236}">
                <a16:creationId xmlns:a16="http://schemas.microsoft.com/office/drawing/2014/main" id="{BCBE4676-DBE7-413C-BD48-07B03CB09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2362200"/>
            <a:ext cx="3276600" cy="2190750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25" name="icon:shield">
            <a:extLst xmlns:a="http://schemas.openxmlformats.org/drawingml/2006/main">
              <a:ext uri="{FF2B5EF4-FFF2-40B4-BE49-F238E27FC236}">
                <a16:creationId xmlns:a16="http://schemas.microsoft.com/office/drawing/2014/main" id="{41C97FF2-A05F-4F58-8B27-C56608DF7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347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90500" y="123825"/>
                </a:moveTo>
                <a:lnTo>
                  <a:pt x="190196" y="131544"/>
                </a:lnTo>
                <a:lnTo>
                  <a:pt x="189302" y="138837"/>
                </a:lnTo>
                <a:lnTo>
                  <a:pt x="187847" y="145717"/>
                </a:lnTo>
                <a:lnTo>
                  <a:pt x="185858" y="152199"/>
                </a:lnTo>
                <a:lnTo>
                  <a:pt x="183363" y="158296"/>
                </a:lnTo>
                <a:lnTo>
                  <a:pt x="180389" y="164024"/>
                </a:lnTo>
                <a:lnTo>
                  <a:pt x="176966" y="169396"/>
                </a:lnTo>
                <a:lnTo>
                  <a:pt x="173119" y="174426"/>
                </a:lnTo>
                <a:lnTo>
                  <a:pt x="168878" y="179130"/>
                </a:lnTo>
                <a:lnTo>
                  <a:pt x="164270" y="183520"/>
                </a:lnTo>
                <a:lnTo>
                  <a:pt x="159323" y="187611"/>
                </a:lnTo>
                <a:lnTo>
                  <a:pt x="154065" y="191417"/>
                </a:lnTo>
                <a:lnTo>
                  <a:pt x="148523" y="194953"/>
                </a:lnTo>
                <a:lnTo>
                  <a:pt x="142726" y="198233"/>
                </a:lnTo>
                <a:lnTo>
                  <a:pt x="136701" y="201271"/>
                </a:lnTo>
                <a:lnTo>
                  <a:pt x="130477" y="204081"/>
                </a:lnTo>
                <a:lnTo>
                  <a:pt x="124080" y="206677"/>
                </a:lnTo>
                <a:lnTo>
                  <a:pt x="117539" y="209074"/>
                </a:lnTo>
                <a:lnTo>
                  <a:pt x="116845" y="209280"/>
                </a:lnTo>
                <a:lnTo>
                  <a:pt x="116139" y="209432"/>
                </a:lnTo>
                <a:lnTo>
                  <a:pt x="115423" y="209531"/>
                </a:lnTo>
                <a:lnTo>
                  <a:pt x="114701" y="209575"/>
                </a:lnTo>
                <a:lnTo>
                  <a:pt x="113978" y="209564"/>
                </a:lnTo>
                <a:lnTo>
                  <a:pt x="113258" y="209499"/>
                </a:lnTo>
                <a:lnTo>
                  <a:pt x="112545" y="209379"/>
                </a:lnTo>
                <a:lnTo>
                  <a:pt x="111843" y="209205"/>
                </a:lnTo>
                <a:lnTo>
                  <a:pt x="111157" y="208979"/>
                </a:lnTo>
                <a:lnTo>
                  <a:pt x="104601" y="206597"/>
                </a:lnTo>
                <a:lnTo>
                  <a:pt x="98190" y="204014"/>
                </a:lnTo>
                <a:lnTo>
                  <a:pt x="91954" y="201216"/>
                </a:lnTo>
                <a:lnTo>
                  <a:pt x="85919" y="198188"/>
                </a:lnTo>
                <a:lnTo>
                  <a:pt x="80112" y="194917"/>
                </a:lnTo>
                <a:lnTo>
                  <a:pt x="74563" y="191389"/>
                </a:lnTo>
                <a:lnTo>
                  <a:pt x="69298" y="187589"/>
                </a:lnTo>
                <a:lnTo>
                  <a:pt x="64346" y="183503"/>
                </a:lnTo>
                <a:lnTo>
                  <a:pt x="59734" y="179118"/>
                </a:lnTo>
                <a:lnTo>
                  <a:pt x="55489" y="174418"/>
                </a:lnTo>
                <a:lnTo>
                  <a:pt x="51640" y="169390"/>
                </a:lnTo>
                <a:lnTo>
                  <a:pt x="48214" y="164021"/>
                </a:lnTo>
                <a:lnTo>
                  <a:pt x="45239" y="158294"/>
                </a:lnTo>
                <a:lnTo>
                  <a:pt x="42743" y="152198"/>
                </a:lnTo>
                <a:lnTo>
                  <a:pt x="40753" y="145717"/>
                </a:lnTo>
                <a:lnTo>
                  <a:pt x="39298" y="138837"/>
                </a:lnTo>
                <a:lnTo>
                  <a:pt x="38404" y="131544"/>
                </a:lnTo>
                <a:lnTo>
                  <a:pt x="38100" y="123825"/>
                </a:lnTo>
                <a:lnTo>
                  <a:pt x="38100" y="57150"/>
                </a:lnTo>
                <a:lnTo>
                  <a:pt x="38133" y="56363"/>
                </a:lnTo>
                <a:lnTo>
                  <a:pt x="38230" y="55582"/>
                </a:lnTo>
                <a:lnTo>
                  <a:pt x="38391" y="54812"/>
                </a:lnTo>
                <a:lnTo>
                  <a:pt x="38616" y="54057"/>
                </a:lnTo>
                <a:lnTo>
                  <a:pt x="38902" y="53324"/>
                </a:lnTo>
                <a:lnTo>
                  <a:pt x="39248" y="52617"/>
                </a:lnTo>
                <a:lnTo>
                  <a:pt x="39651" y="51940"/>
                </a:lnTo>
                <a:lnTo>
                  <a:pt x="40108" y="51300"/>
                </a:lnTo>
                <a:lnTo>
                  <a:pt x="40617" y="50699"/>
                </a:lnTo>
                <a:lnTo>
                  <a:pt x="41174" y="50142"/>
                </a:lnTo>
                <a:lnTo>
                  <a:pt x="41775" y="49633"/>
                </a:lnTo>
                <a:lnTo>
                  <a:pt x="42415" y="49176"/>
                </a:lnTo>
                <a:lnTo>
                  <a:pt x="43092" y="48773"/>
                </a:lnTo>
                <a:lnTo>
                  <a:pt x="43799" y="48427"/>
                </a:lnTo>
                <a:lnTo>
                  <a:pt x="44532" y="48141"/>
                </a:lnTo>
                <a:lnTo>
                  <a:pt x="45287" y="47916"/>
                </a:lnTo>
                <a:lnTo>
                  <a:pt x="46057" y="47755"/>
                </a:lnTo>
                <a:lnTo>
                  <a:pt x="46838" y="47658"/>
                </a:lnTo>
                <a:lnTo>
                  <a:pt x="47625" y="47625"/>
                </a:lnTo>
                <a:lnTo>
                  <a:pt x="50842" y="47521"/>
                </a:lnTo>
                <a:lnTo>
                  <a:pt x="54135" y="47213"/>
                </a:lnTo>
                <a:lnTo>
                  <a:pt x="57491" y="46711"/>
                </a:lnTo>
                <a:lnTo>
                  <a:pt x="60899" y="46024"/>
                </a:lnTo>
                <a:lnTo>
                  <a:pt x="64345" y="45159"/>
                </a:lnTo>
                <a:lnTo>
                  <a:pt x="67818" y="44125"/>
                </a:lnTo>
                <a:lnTo>
                  <a:pt x="71305" y="42932"/>
                </a:lnTo>
                <a:lnTo>
                  <a:pt x="74794" y="41588"/>
                </a:lnTo>
                <a:lnTo>
                  <a:pt x="78272" y="40100"/>
                </a:lnTo>
                <a:lnTo>
                  <a:pt x="81727" y="38479"/>
                </a:lnTo>
                <a:lnTo>
                  <a:pt x="85147" y="36732"/>
                </a:lnTo>
                <a:lnTo>
                  <a:pt x="88519" y="34869"/>
                </a:lnTo>
                <a:lnTo>
                  <a:pt x="91831" y="32897"/>
                </a:lnTo>
                <a:lnTo>
                  <a:pt x="95071" y="30825"/>
                </a:lnTo>
                <a:lnTo>
                  <a:pt x="98227" y="28663"/>
                </a:lnTo>
                <a:lnTo>
                  <a:pt x="101285" y="26419"/>
                </a:lnTo>
                <a:lnTo>
                  <a:pt x="104234" y="24100"/>
                </a:lnTo>
                <a:lnTo>
                  <a:pt x="107061" y="21717"/>
                </a:lnTo>
                <a:lnTo>
                  <a:pt x="107790" y="21145"/>
                </a:lnTo>
                <a:lnTo>
                  <a:pt x="108564" y="20635"/>
                </a:lnTo>
                <a:lnTo>
                  <a:pt x="109378" y="20192"/>
                </a:lnTo>
                <a:lnTo>
                  <a:pt x="110225" y="19817"/>
                </a:lnTo>
                <a:lnTo>
                  <a:pt x="111101" y="19515"/>
                </a:lnTo>
                <a:lnTo>
                  <a:pt x="111999" y="19286"/>
                </a:lnTo>
                <a:lnTo>
                  <a:pt x="112913" y="19132"/>
                </a:lnTo>
                <a:lnTo>
                  <a:pt x="113837" y="19055"/>
                </a:lnTo>
                <a:lnTo>
                  <a:pt x="114763" y="19055"/>
                </a:lnTo>
                <a:lnTo>
                  <a:pt x="115687" y="19132"/>
                </a:lnTo>
                <a:lnTo>
                  <a:pt x="116601" y="19286"/>
                </a:lnTo>
                <a:lnTo>
                  <a:pt x="117499" y="19515"/>
                </a:lnTo>
                <a:lnTo>
                  <a:pt x="118375" y="19817"/>
                </a:lnTo>
                <a:lnTo>
                  <a:pt x="119222" y="20192"/>
                </a:lnTo>
                <a:lnTo>
                  <a:pt x="120036" y="20635"/>
                </a:lnTo>
                <a:lnTo>
                  <a:pt x="120810" y="21145"/>
                </a:lnTo>
                <a:lnTo>
                  <a:pt x="121539" y="21717"/>
                </a:lnTo>
                <a:lnTo>
                  <a:pt x="124380" y="24115"/>
                </a:lnTo>
                <a:lnTo>
                  <a:pt x="127340" y="26444"/>
                </a:lnTo>
                <a:lnTo>
                  <a:pt x="130407" y="28696"/>
                </a:lnTo>
                <a:lnTo>
                  <a:pt x="133567" y="30864"/>
                </a:lnTo>
                <a:lnTo>
                  <a:pt x="136810" y="32938"/>
                </a:lnTo>
                <a:lnTo>
                  <a:pt x="140123" y="34911"/>
                </a:lnTo>
                <a:lnTo>
                  <a:pt x="143495" y="36774"/>
                </a:lnTo>
                <a:lnTo>
                  <a:pt x="146912" y="38518"/>
                </a:lnTo>
                <a:lnTo>
                  <a:pt x="150364" y="40136"/>
                </a:lnTo>
                <a:lnTo>
                  <a:pt x="153838" y="41619"/>
                </a:lnTo>
                <a:lnTo>
                  <a:pt x="157321" y="42959"/>
                </a:lnTo>
                <a:lnTo>
                  <a:pt x="160803" y="44147"/>
                </a:lnTo>
                <a:lnTo>
                  <a:pt x="164271" y="45175"/>
                </a:lnTo>
                <a:lnTo>
                  <a:pt x="167712" y="46035"/>
                </a:lnTo>
                <a:lnTo>
                  <a:pt x="171115" y="46718"/>
                </a:lnTo>
                <a:lnTo>
                  <a:pt x="174468" y="47216"/>
                </a:lnTo>
                <a:lnTo>
                  <a:pt x="177759" y="47521"/>
                </a:lnTo>
                <a:lnTo>
                  <a:pt x="180975" y="47625"/>
                </a:lnTo>
                <a:lnTo>
                  <a:pt x="181762" y="47658"/>
                </a:lnTo>
                <a:lnTo>
                  <a:pt x="182543" y="47755"/>
                </a:lnTo>
                <a:lnTo>
                  <a:pt x="183313" y="47916"/>
                </a:lnTo>
                <a:lnTo>
                  <a:pt x="184068" y="48141"/>
                </a:lnTo>
                <a:lnTo>
                  <a:pt x="184801" y="48427"/>
                </a:lnTo>
                <a:lnTo>
                  <a:pt x="185508" y="48773"/>
                </a:lnTo>
                <a:lnTo>
                  <a:pt x="186185" y="49176"/>
                </a:lnTo>
                <a:lnTo>
                  <a:pt x="186825" y="49633"/>
                </a:lnTo>
                <a:lnTo>
                  <a:pt x="187426" y="50142"/>
                </a:lnTo>
                <a:lnTo>
                  <a:pt x="187983" y="50699"/>
                </a:lnTo>
                <a:lnTo>
                  <a:pt x="188492" y="51300"/>
                </a:lnTo>
                <a:lnTo>
                  <a:pt x="188949" y="51940"/>
                </a:lnTo>
                <a:lnTo>
                  <a:pt x="189352" y="52617"/>
                </a:lnTo>
                <a:lnTo>
                  <a:pt x="189698" y="53324"/>
                </a:lnTo>
                <a:lnTo>
                  <a:pt x="189984" y="54057"/>
                </a:lnTo>
                <a:lnTo>
                  <a:pt x="190209" y="54812"/>
                </a:lnTo>
                <a:lnTo>
                  <a:pt x="190370" y="55582"/>
                </a:lnTo>
                <a:lnTo>
                  <a:pt x="190467" y="56363"/>
                </a:lnTo>
                <a:lnTo>
                  <a:pt x="190500" y="57150"/>
                </a:lnTo>
                <a:close/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CCC21348-6F9E-46A4-8F3F-E0B45FBE2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77675" y="2466975"/>
            <a:ext cx="25812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実行条件</a:t>
            </a:r>
          </a:p>
        </p:txBody>
      </p:sp>
      <p:sp>
        <p:nvSpPr>
          <p:cNvPr id="27" name="example">
            <a:extLst xmlns:a="http://schemas.openxmlformats.org/drawingml/2006/main">
              <a:ext uri="{FF2B5EF4-FFF2-40B4-BE49-F238E27FC236}">
                <a16:creationId xmlns:a16="http://schemas.microsoft.com/office/drawing/2014/main" id="{FAE5A274-7FAA-4390-AFFB-C1E875F8F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44300" y="2990850"/>
            <a:ext cx="28956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担当者が更新できるか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5C86B57-0708-4122-90D3-C4EDC444E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58950" y="222885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29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C12266E8-FB2C-4614-9199-8B4E86704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58950" y="221932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AF22A06-DD36-49E2-915F-40435524D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600575"/>
            <a:ext cx="9525" cy="238125"/>
          </a:xfrm>
          <a:custGeom xmlns:a="http://schemas.openxmlformats.org/drawingml/2006/main">
            <a:pathLst>
              <a:path w="9525" h="238125">
                <a:moveTo>
                  <a:pt x="0" y="0"/>
                </a:moveTo>
                <a:lnTo>
                  <a:pt x="0" y="23812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318A64E-2D01-49EC-9CFF-3C7DBC7FB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7219" y="4737316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2" name="shape">
            <a:extLst xmlns:a="http://schemas.openxmlformats.org/drawingml/2006/main">
              <a:ext uri="{FF2B5EF4-FFF2-40B4-BE49-F238E27FC236}">
                <a16:creationId xmlns:a16="http://schemas.microsoft.com/office/drawing/2014/main" id="{34CA8E19-ABD6-48A1-909B-0685BE934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72050"/>
            <a:ext cx="14020800" cy="15811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33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FCD149EF-FFBC-4917-B383-C0E017ED0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1530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34" name="field-label">
            <a:extLst xmlns:a="http://schemas.openxmlformats.org/drawingml/2006/main">
              <a:ext uri="{FF2B5EF4-FFF2-40B4-BE49-F238E27FC236}">
                <a16:creationId xmlns:a16="http://schemas.microsoft.com/office/drawing/2014/main" id="{03DC1124-3CEA-4905-9F82-14F629C98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5076825"/>
            <a:ext cx="133254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採用・保留・再設計</a:t>
            </a:r>
          </a:p>
        </p:txBody>
      </p:sp>
      <p:sp>
        <p:nvSpPr>
          <p:cNvPr id="35" name="example">
            <a:extLst xmlns:a="http://schemas.openxmlformats.org/drawingml/2006/main">
              <a:ext uri="{FF2B5EF4-FFF2-40B4-BE49-F238E27FC236}">
                <a16:creationId xmlns:a16="http://schemas.microsoft.com/office/drawing/2014/main" id="{08BD869C-085F-40E8-AC00-94F773DD1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600700"/>
            <a:ext cx="136398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検索改善案を試行。自動回答は保留</a:t>
            </a:r>
          </a:p>
        </p:txBody>
      </p:sp>
      <p:sp>
        <p:nvSpPr>
          <p:cNvPr id="36" name="shape">
            <a:extLst xmlns:a="http://schemas.openxmlformats.org/drawingml/2006/main">
              <a:ext uri="{FF2B5EF4-FFF2-40B4-BE49-F238E27FC236}">
                <a16:creationId xmlns:a16="http://schemas.microsoft.com/office/drawing/2014/main" id="{5173EB41-D672-4432-807E-25DE7D085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A4CE8A0B-B4D2-4281-A14E-FA3563842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A3F9F539-A1C8-4B4E-BAFB-77027E06E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39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E05476EC-91E8-419E-9721-575E630B9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40" name="annotation">
            <a:extLst xmlns:a="http://schemas.openxmlformats.org/drawingml/2006/main">
              <a:ext uri="{FF2B5EF4-FFF2-40B4-BE49-F238E27FC236}">
                <a16:creationId xmlns:a16="http://schemas.microsoft.com/office/drawing/2014/main" id="{B4891E61-8C74-404B-B3CC-F4EBA89EA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総合点だけで、必須条件の欠落を隠さない</a:t>
            </a:r>
          </a:p>
        </p:txBody>
      </p:sp>
      <p:sp>
        <p:nvSpPr>
          <p:cNvPr id="41" name="shape">
            <a:extLst xmlns:a="http://schemas.openxmlformats.org/drawingml/2006/main">
              <a:ext uri="{FF2B5EF4-FFF2-40B4-BE49-F238E27FC236}">
                <a16:creationId xmlns:a16="http://schemas.microsoft.com/office/drawing/2014/main" id="{5688D036-ABD5-4092-A049-461B7661D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E7AD3818-5AC7-4229-81C3-8582F42D9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3FD15BD3-3747-4D8B-88E9-0952175B9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44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20C2119C-4C8F-40A4-A26E-EA3025B82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45" name="annotation">
            <a:extLst xmlns:a="http://schemas.openxmlformats.org/drawingml/2006/main">
              <a:ext uri="{FF2B5EF4-FFF2-40B4-BE49-F238E27FC236}">
                <a16:creationId xmlns:a16="http://schemas.microsoft.com/office/drawing/2014/main" id="{1C5848DD-9CC8-4C7B-BAC8-9D8F2548F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評価の根拠と不明点を、判断と一緒に残す</a:t>
            </a:r>
          </a:p>
        </p:txBody>
      </p:sp>
    </p:spTree>
    <p:extLst>
      <p:ext uri="{BB962C8B-B14F-4D97-AF65-F5344CB8AC3E}">
        <p14:creationId xmlns:p14="http://schemas.microsoft.com/office/powerpoint/2010/main" val="198264316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icon:pencil">
            <a:extLst xmlns:a="http://schemas.openxmlformats.org/drawingml/2006/main">
              <a:ext uri="{FF2B5EF4-FFF2-40B4-BE49-F238E27FC236}">
                <a16:creationId xmlns:a16="http://schemas.microsoft.com/office/drawing/2014/main" id="{F2C315F0-841F-48BF-8435-9A9098782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BFF598EC-8144-483E-A6BC-F09F203ED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自分の事業で記入する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7BB152D0-9BAF-48D5-BCCE-1DBF4BF97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390525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97DA21A1-F5B2-4845-92E4-4981A1F84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5050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記入用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203D3122-C64E-43EB-956D-07CEF3364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4つの観点で候補案を選ぶ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E68A4BBD-83EF-405E-8845-FEA231AB5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事業名：　　　　　　　　　　　　　　作成者：　　　　　　　　　更新日：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87BC85-C893-4CCC-B67D-A297435D5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8528982B-C741-4CD8-9C53-33B7255F6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05D4C01C-941F-46EC-803C-BA1E4EAF3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ARC-SG-46   /   03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7DF6219E-D7D8-4B6E-98E0-67F422037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3276600" cy="2190750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1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39A31915-51BC-4529-A335-ACCE1AE8F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7151B8BD-0EE9-4C50-8855-41E328A17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66975"/>
            <a:ext cx="25812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価値</a:t>
            </a:r>
          </a:p>
        </p:txBody>
      </p:sp>
      <p:sp>
        <p:nvSpPr>
          <p:cNvPr id="13" name="input">
            <a:extLst xmlns:a="http://schemas.openxmlformats.org/drawingml/2006/main">
              <a:ext uri="{FF2B5EF4-FFF2-40B4-BE49-F238E27FC236}">
                <a16:creationId xmlns:a16="http://schemas.microsoft.com/office/drawing/2014/main" id="{0F695990-7940-4E05-9CCF-48BF79FFD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90850"/>
            <a:ext cx="28956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4" name="shape">
            <a:extLst xmlns:a="http://schemas.openxmlformats.org/drawingml/2006/main">
              <a:ext uri="{FF2B5EF4-FFF2-40B4-BE49-F238E27FC236}">
                <a16:creationId xmlns:a16="http://schemas.microsoft.com/office/drawing/2014/main" id="{68D98408-8CE9-4EC4-BAEF-EF5D09A3B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362200"/>
            <a:ext cx="3276600" cy="2190750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5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050511AD-D0A8-4121-8F90-1BC239434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7AE01158-7D68-405C-B463-198001D56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2466975"/>
            <a:ext cx="25812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採算</a:t>
            </a:r>
          </a:p>
        </p:txBody>
      </p:sp>
      <p:sp>
        <p:nvSpPr>
          <p:cNvPr id="17" name="input">
            <a:extLst xmlns:a="http://schemas.openxmlformats.org/drawingml/2006/main">
              <a:ext uri="{FF2B5EF4-FFF2-40B4-BE49-F238E27FC236}">
                <a16:creationId xmlns:a16="http://schemas.microsoft.com/office/drawing/2014/main" id="{BEF2E455-62CE-4A98-A015-343B8F0B2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990850"/>
            <a:ext cx="28956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8" name="shape">
            <a:extLst xmlns:a="http://schemas.openxmlformats.org/drawingml/2006/main">
              <a:ext uri="{FF2B5EF4-FFF2-40B4-BE49-F238E27FC236}">
                <a16:creationId xmlns:a16="http://schemas.microsoft.com/office/drawing/2014/main" id="{3F7BEDCF-0C4A-467C-8629-0B419AFF4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2362200"/>
            <a:ext cx="3276600" cy="2190750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19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A1CAD971-A55D-4B74-8DA5-46E64766C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A1843432-A620-42E1-9992-0FDB26A3C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6275" y="2466975"/>
            <a:ext cx="25812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方針との整合</a:t>
            </a:r>
          </a:p>
        </p:txBody>
      </p:sp>
      <p:sp>
        <p:nvSpPr>
          <p:cNvPr id="21" name="input">
            <a:extLst xmlns:a="http://schemas.openxmlformats.org/drawingml/2006/main">
              <a:ext uri="{FF2B5EF4-FFF2-40B4-BE49-F238E27FC236}">
                <a16:creationId xmlns:a16="http://schemas.microsoft.com/office/drawing/2014/main" id="{8A5E2082-B258-4F35-B92B-1158B1CD5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990850"/>
            <a:ext cx="28956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2" name="shape">
            <a:extLst xmlns:a="http://schemas.openxmlformats.org/drawingml/2006/main">
              <a:ext uri="{FF2B5EF4-FFF2-40B4-BE49-F238E27FC236}">
                <a16:creationId xmlns:a16="http://schemas.microsoft.com/office/drawing/2014/main" id="{56C49F9A-AAEE-47EE-B429-1ABB09C97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2362200"/>
            <a:ext cx="3276600" cy="2190750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23" name="icon:shield">
            <a:extLst xmlns:a="http://schemas.openxmlformats.org/drawingml/2006/main">
              <a:ext uri="{FF2B5EF4-FFF2-40B4-BE49-F238E27FC236}">
                <a16:creationId xmlns:a16="http://schemas.microsoft.com/office/drawing/2014/main" id="{E400025A-7D60-4B90-80E5-7152AC434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347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90500" y="123825"/>
                </a:moveTo>
                <a:lnTo>
                  <a:pt x="190196" y="131544"/>
                </a:lnTo>
                <a:lnTo>
                  <a:pt x="189302" y="138837"/>
                </a:lnTo>
                <a:lnTo>
                  <a:pt x="187847" y="145717"/>
                </a:lnTo>
                <a:lnTo>
                  <a:pt x="185858" y="152199"/>
                </a:lnTo>
                <a:lnTo>
                  <a:pt x="183363" y="158296"/>
                </a:lnTo>
                <a:lnTo>
                  <a:pt x="180389" y="164024"/>
                </a:lnTo>
                <a:lnTo>
                  <a:pt x="176966" y="169396"/>
                </a:lnTo>
                <a:lnTo>
                  <a:pt x="173119" y="174426"/>
                </a:lnTo>
                <a:lnTo>
                  <a:pt x="168878" y="179130"/>
                </a:lnTo>
                <a:lnTo>
                  <a:pt x="164270" y="183520"/>
                </a:lnTo>
                <a:lnTo>
                  <a:pt x="159323" y="187611"/>
                </a:lnTo>
                <a:lnTo>
                  <a:pt x="154065" y="191417"/>
                </a:lnTo>
                <a:lnTo>
                  <a:pt x="148523" y="194953"/>
                </a:lnTo>
                <a:lnTo>
                  <a:pt x="142726" y="198233"/>
                </a:lnTo>
                <a:lnTo>
                  <a:pt x="136701" y="201271"/>
                </a:lnTo>
                <a:lnTo>
                  <a:pt x="130477" y="204081"/>
                </a:lnTo>
                <a:lnTo>
                  <a:pt x="124080" y="206677"/>
                </a:lnTo>
                <a:lnTo>
                  <a:pt x="117539" y="209074"/>
                </a:lnTo>
                <a:lnTo>
                  <a:pt x="116845" y="209280"/>
                </a:lnTo>
                <a:lnTo>
                  <a:pt x="116139" y="209432"/>
                </a:lnTo>
                <a:lnTo>
                  <a:pt x="115423" y="209531"/>
                </a:lnTo>
                <a:lnTo>
                  <a:pt x="114701" y="209575"/>
                </a:lnTo>
                <a:lnTo>
                  <a:pt x="113978" y="209564"/>
                </a:lnTo>
                <a:lnTo>
                  <a:pt x="113258" y="209499"/>
                </a:lnTo>
                <a:lnTo>
                  <a:pt x="112545" y="209379"/>
                </a:lnTo>
                <a:lnTo>
                  <a:pt x="111843" y="209205"/>
                </a:lnTo>
                <a:lnTo>
                  <a:pt x="111157" y="208979"/>
                </a:lnTo>
                <a:lnTo>
                  <a:pt x="104601" y="206597"/>
                </a:lnTo>
                <a:lnTo>
                  <a:pt x="98190" y="204014"/>
                </a:lnTo>
                <a:lnTo>
                  <a:pt x="91954" y="201216"/>
                </a:lnTo>
                <a:lnTo>
                  <a:pt x="85919" y="198188"/>
                </a:lnTo>
                <a:lnTo>
                  <a:pt x="80112" y="194917"/>
                </a:lnTo>
                <a:lnTo>
                  <a:pt x="74563" y="191389"/>
                </a:lnTo>
                <a:lnTo>
                  <a:pt x="69298" y="187589"/>
                </a:lnTo>
                <a:lnTo>
                  <a:pt x="64346" y="183503"/>
                </a:lnTo>
                <a:lnTo>
                  <a:pt x="59734" y="179118"/>
                </a:lnTo>
                <a:lnTo>
                  <a:pt x="55489" y="174418"/>
                </a:lnTo>
                <a:lnTo>
                  <a:pt x="51640" y="169390"/>
                </a:lnTo>
                <a:lnTo>
                  <a:pt x="48214" y="164021"/>
                </a:lnTo>
                <a:lnTo>
                  <a:pt x="45239" y="158294"/>
                </a:lnTo>
                <a:lnTo>
                  <a:pt x="42743" y="152198"/>
                </a:lnTo>
                <a:lnTo>
                  <a:pt x="40753" y="145717"/>
                </a:lnTo>
                <a:lnTo>
                  <a:pt x="39298" y="138837"/>
                </a:lnTo>
                <a:lnTo>
                  <a:pt x="38404" y="131544"/>
                </a:lnTo>
                <a:lnTo>
                  <a:pt x="38100" y="123825"/>
                </a:lnTo>
                <a:lnTo>
                  <a:pt x="38100" y="57150"/>
                </a:lnTo>
                <a:lnTo>
                  <a:pt x="38133" y="56363"/>
                </a:lnTo>
                <a:lnTo>
                  <a:pt x="38230" y="55582"/>
                </a:lnTo>
                <a:lnTo>
                  <a:pt x="38391" y="54812"/>
                </a:lnTo>
                <a:lnTo>
                  <a:pt x="38616" y="54057"/>
                </a:lnTo>
                <a:lnTo>
                  <a:pt x="38902" y="53324"/>
                </a:lnTo>
                <a:lnTo>
                  <a:pt x="39248" y="52617"/>
                </a:lnTo>
                <a:lnTo>
                  <a:pt x="39651" y="51940"/>
                </a:lnTo>
                <a:lnTo>
                  <a:pt x="40108" y="51300"/>
                </a:lnTo>
                <a:lnTo>
                  <a:pt x="40617" y="50699"/>
                </a:lnTo>
                <a:lnTo>
                  <a:pt x="41174" y="50142"/>
                </a:lnTo>
                <a:lnTo>
                  <a:pt x="41775" y="49633"/>
                </a:lnTo>
                <a:lnTo>
                  <a:pt x="42415" y="49176"/>
                </a:lnTo>
                <a:lnTo>
                  <a:pt x="43092" y="48773"/>
                </a:lnTo>
                <a:lnTo>
                  <a:pt x="43799" y="48427"/>
                </a:lnTo>
                <a:lnTo>
                  <a:pt x="44532" y="48141"/>
                </a:lnTo>
                <a:lnTo>
                  <a:pt x="45287" y="47916"/>
                </a:lnTo>
                <a:lnTo>
                  <a:pt x="46057" y="47755"/>
                </a:lnTo>
                <a:lnTo>
                  <a:pt x="46838" y="47658"/>
                </a:lnTo>
                <a:lnTo>
                  <a:pt x="47625" y="47625"/>
                </a:lnTo>
                <a:lnTo>
                  <a:pt x="50842" y="47521"/>
                </a:lnTo>
                <a:lnTo>
                  <a:pt x="54135" y="47213"/>
                </a:lnTo>
                <a:lnTo>
                  <a:pt x="57491" y="46711"/>
                </a:lnTo>
                <a:lnTo>
                  <a:pt x="60899" y="46024"/>
                </a:lnTo>
                <a:lnTo>
                  <a:pt x="64345" y="45159"/>
                </a:lnTo>
                <a:lnTo>
                  <a:pt x="67818" y="44125"/>
                </a:lnTo>
                <a:lnTo>
                  <a:pt x="71305" y="42932"/>
                </a:lnTo>
                <a:lnTo>
                  <a:pt x="74794" y="41588"/>
                </a:lnTo>
                <a:lnTo>
                  <a:pt x="78272" y="40100"/>
                </a:lnTo>
                <a:lnTo>
                  <a:pt x="81727" y="38479"/>
                </a:lnTo>
                <a:lnTo>
                  <a:pt x="85147" y="36732"/>
                </a:lnTo>
                <a:lnTo>
                  <a:pt x="88519" y="34869"/>
                </a:lnTo>
                <a:lnTo>
                  <a:pt x="91831" y="32897"/>
                </a:lnTo>
                <a:lnTo>
                  <a:pt x="95071" y="30825"/>
                </a:lnTo>
                <a:lnTo>
                  <a:pt x="98227" y="28663"/>
                </a:lnTo>
                <a:lnTo>
                  <a:pt x="101285" y="26419"/>
                </a:lnTo>
                <a:lnTo>
                  <a:pt x="104234" y="24100"/>
                </a:lnTo>
                <a:lnTo>
                  <a:pt x="107061" y="21717"/>
                </a:lnTo>
                <a:lnTo>
                  <a:pt x="107790" y="21145"/>
                </a:lnTo>
                <a:lnTo>
                  <a:pt x="108564" y="20635"/>
                </a:lnTo>
                <a:lnTo>
                  <a:pt x="109378" y="20192"/>
                </a:lnTo>
                <a:lnTo>
                  <a:pt x="110225" y="19817"/>
                </a:lnTo>
                <a:lnTo>
                  <a:pt x="111101" y="19515"/>
                </a:lnTo>
                <a:lnTo>
                  <a:pt x="111999" y="19286"/>
                </a:lnTo>
                <a:lnTo>
                  <a:pt x="112913" y="19132"/>
                </a:lnTo>
                <a:lnTo>
                  <a:pt x="113837" y="19055"/>
                </a:lnTo>
                <a:lnTo>
                  <a:pt x="114763" y="19055"/>
                </a:lnTo>
                <a:lnTo>
                  <a:pt x="115687" y="19132"/>
                </a:lnTo>
                <a:lnTo>
                  <a:pt x="116601" y="19286"/>
                </a:lnTo>
                <a:lnTo>
                  <a:pt x="117499" y="19515"/>
                </a:lnTo>
                <a:lnTo>
                  <a:pt x="118375" y="19817"/>
                </a:lnTo>
                <a:lnTo>
                  <a:pt x="119222" y="20192"/>
                </a:lnTo>
                <a:lnTo>
                  <a:pt x="120036" y="20635"/>
                </a:lnTo>
                <a:lnTo>
                  <a:pt x="120810" y="21145"/>
                </a:lnTo>
                <a:lnTo>
                  <a:pt x="121539" y="21717"/>
                </a:lnTo>
                <a:lnTo>
                  <a:pt x="124380" y="24115"/>
                </a:lnTo>
                <a:lnTo>
                  <a:pt x="127340" y="26444"/>
                </a:lnTo>
                <a:lnTo>
                  <a:pt x="130407" y="28696"/>
                </a:lnTo>
                <a:lnTo>
                  <a:pt x="133567" y="30864"/>
                </a:lnTo>
                <a:lnTo>
                  <a:pt x="136810" y="32938"/>
                </a:lnTo>
                <a:lnTo>
                  <a:pt x="140123" y="34911"/>
                </a:lnTo>
                <a:lnTo>
                  <a:pt x="143495" y="36774"/>
                </a:lnTo>
                <a:lnTo>
                  <a:pt x="146912" y="38518"/>
                </a:lnTo>
                <a:lnTo>
                  <a:pt x="150364" y="40136"/>
                </a:lnTo>
                <a:lnTo>
                  <a:pt x="153838" y="41619"/>
                </a:lnTo>
                <a:lnTo>
                  <a:pt x="157321" y="42959"/>
                </a:lnTo>
                <a:lnTo>
                  <a:pt x="160803" y="44147"/>
                </a:lnTo>
                <a:lnTo>
                  <a:pt x="164271" y="45175"/>
                </a:lnTo>
                <a:lnTo>
                  <a:pt x="167712" y="46035"/>
                </a:lnTo>
                <a:lnTo>
                  <a:pt x="171115" y="46718"/>
                </a:lnTo>
                <a:lnTo>
                  <a:pt x="174468" y="47216"/>
                </a:lnTo>
                <a:lnTo>
                  <a:pt x="177759" y="47521"/>
                </a:lnTo>
                <a:lnTo>
                  <a:pt x="180975" y="47625"/>
                </a:lnTo>
                <a:lnTo>
                  <a:pt x="181762" y="47658"/>
                </a:lnTo>
                <a:lnTo>
                  <a:pt x="182543" y="47755"/>
                </a:lnTo>
                <a:lnTo>
                  <a:pt x="183313" y="47916"/>
                </a:lnTo>
                <a:lnTo>
                  <a:pt x="184068" y="48141"/>
                </a:lnTo>
                <a:lnTo>
                  <a:pt x="184801" y="48427"/>
                </a:lnTo>
                <a:lnTo>
                  <a:pt x="185508" y="48773"/>
                </a:lnTo>
                <a:lnTo>
                  <a:pt x="186185" y="49176"/>
                </a:lnTo>
                <a:lnTo>
                  <a:pt x="186825" y="49633"/>
                </a:lnTo>
                <a:lnTo>
                  <a:pt x="187426" y="50142"/>
                </a:lnTo>
                <a:lnTo>
                  <a:pt x="187983" y="50699"/>
                </a:lnTo>
                <a:lnTo>
                  <a:pt x="188492" y="51300"/>
                </a:lnTo>
                <a:lnTo>
                  <a:pt x="188949" y="51940"/>
                </a:lnTo>
                <a:lnTo>
                  <a:pt x="189352" y="52617"/>
                </a:lnTo>
                <a:lnTo>
                  <a:pt x="189698" y="53324"/>
                </a:lnTo>
                <a:lnTo>
                  <a:pt x="189984" y="54057"/>
                </a:lnTo>
                <a:lnTo>
                  <a:pt x="190209" y="54812"/>
                </a:lnTo>
                <a:lnTo>
                  <a:pt x="190370" y="55582"/>
                </a:lnTo>
                <a:lnTo>
                  <a:pt x="190467" y="56363"/>
                </a:lnTo>
                <a:lnTo>
                  <a:pt x="190500" y="57150"/>
                </a:lnTo>
                <a:close/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4" name="field-label">
            <a:extLst xmlns:a="http://schemas.openxmlformats.org/drawingml/2006/main">
              <a:ext uri="{FF2B5EF4-FFF2-40B4-BE49-F238E27FC236}">
                <a16:creationId xmlns:a16="http://schemas.microsoft.com/office/drawing/2014/main" id="{55D99BA1-95A0-49FC-9987-B7F133AE4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77675" y="2466975"/>
            <a:ext cx="25812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実行条件</a:t>
            </a:r>
          </a:p>
        </p:txBody>
      </p:sp>
      <p:sp>
        <p:nvSpPr>
          <p:cNvPr id="25" name="input">
            <a:extLst xmlns:a="http://schemas.openxmlformats.org/drawingml/2006/main">
              <a:ext uri="{FF2B5EF4-FFF2-40B4-BE49-F238E27FC236}">
                <a16:creationId xmlns:a16="http://schemas.microsoft.com/office/drawing/2014/main" id="{D2F5787E-A93D-48DC-A38F-887CDF7FE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44300" y="2990850"/>
            <a:ext cx="28956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22C84A5-DCAD-4632-81B7-D3BA0D9C8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600575"/>
            <a:ext cx="9525" cy="238125"/>
          </a:xfrm>
          <a:custGeom xmlns:a="http://schemas.openxmlformats.org/drawingml/2006/main">
            <a:pathLst>
              <a:path w="9525" h="238125">
                <a:moveTo>
                  <a:pt x="0" y="0"/>
                </a:moveTo>
                <a:lnTo>
                  <a:pt x="0" y="23812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A74104E-B997-45F2-9B78-3B2DDA1EB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7219" y="4737316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8" name="shape">
            <a:extLst xmlns:a="http://schemas.openxmlformats.org/drawingml/2006/main">
              <a:ext uri="{FF2B5EF4-FFF2-40B4-BE49-F238E27FC236}">
                <a16:creationId xmlns:a16="http://schemas.microsoft.com/office/drawing/2014/main" id="{389EAFCF-632A-49F0-B989-940132458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72050"/>
            <a:ext cx="14020800" cy="15811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29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8020D3EA-C20B-4AF9-9957-7334EBDB3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1530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468649C9-C0F5-49D1-8672-79BFB0AC9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5076825"/>
            <a:ext cx="133254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採用・保留・再設計</a:t>
            </a:r>
          </a:p>
        </p:txBody>
      </p:sp>
      <p:sp>
        <p:nvSpPr>
          <p:cNvPr id="31" name="input">
            <a:extLst xmlns:a="http://schemas.openxmlformats.org/drawingml/2006/main">
              <a:ext uri="{FF2B5EF4-FFF2-40B4-BE49-F238E27FC236}">
                <a16:creationId xmlns:a16="http://schemas.microsoft.com/office/drawing/2014/main" id="{D63955A4-EFF5-4A70-A5D4-76F236B44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600700"/>
            <a:ext cx="136398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2" name="icon:pencil">
            <a:extLst xmlns:a="http://schemas.openxmlformats.org/drawingml/2006/main">
              <a:ext uri="{FF2B5EF4-FFF2-40B4-BE49-F238E27FC236}">
                <a16:creationId xmlns:a16="http://schemas.microsoft.com/office/drawing/2014/main" id="{EC1F0E96-2163-4B42-9F65-DDB07E490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67575"/>
            <a:ext cx="247650" cy="247650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70B5AA"/>
            </a:solidFill>
          </a:ln>
        </p:spPr>
      </p:sp>
      <p:sp>
        <p:nvSpPr>
          <p:cNvPr id="33" name="body">
            <a:extLst xmlns:a="http://schemas.openxmlformats.org/drawingml/2006/main">
              <a:ext uri="{FF2B5EF4-FFF2-40B4-BE49-F238E27FC236}">
                <a16:creationId xmlns:a16="http://schemas.microsoft.com/office/drawing/2014/main" id="{15179F12-05DA-449F-BC1D-F00F687C5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7153275"/>
            <a:ext cx="1347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色の付いた欄の「ここに記入」を置き換えてください。必要に応じて図形・項目も編集できます。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182979461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2026-10-06T23:57:35.1450000Z</dcterms:created>
  <dcterms:modified xsi:type="dcterms:W3CDTF">2026-10-06T23:57:35.1450000Z</dcterms:modified>
</coreProperties>
</file>