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a437f84700be4f53" /><Relationship Type="http://schemas.openxmlformats.org/officeDocument/2006/relationships/extended-properties" Target="/docProps/app.xml" Id="R8e949b0a99ab4ce5" /><Relationship Type="http://schemas.openxmlformats.org/officeDocument/2006/relationships/officeDocument" Target="/ppt/presentation.xml" Id="Re20c05a1e54d42dd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86171a990dd84689"/>
  </p:sldMasterIdLst>
  <p:notesMasterIdLst>
    <p:notesMasterId xmlns:r="http://schemas.openxmlformats.org/officeDocument/2006/relationships" r:id="Rb8dad45f7c4f4069"/>
  </p:notesMasterIdLst>
  <p:sldIdLst>
    <p:sldId xmlns:r="http://schemas.openxmlformats.org/officeDocument/2006/relationships" id="256" r:id="Re2b7b6114c944192"/>
    <p:sldId xmlns:r="http://schemas.openxmlformats.org/officeDocument/2006/relationships" id="257" r:id="R49d6242ca1864e7c"/>
    <p:sldId xmlns:r="http://schemas.openxmlformats.org/officeDocument/2006/relationships" id="258" r:id="Ra16f277f7cc84075"/>
  </p:sldIdLst>
  <p:sldSz cx="15240000" cy="85725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3130ed658a7a46e5" /><Relationship Type="http://schemas.openxmlformats.org/officeDocument/2006/relationships/slideMaster" Target="/ppt/slideMasters/slideMaster1.xml" Id="R86171a990dd84689" /><Relationship Type="http://schemas.openxmlformats.org/officeDocument/2006/relationships/notesMaster" Target="/ppt/notesMasters/notesMaster1.xml" Id="Rb8dad45f7c4f4069" /><Relationship Type="http://schemas.openxmlformats.org/officeDocument/2006/relationships/presProps" Target="/ppt/presProps.xml" Id="Reba99cada20d4d0d" /><Relationship Type="http://schemas.openxmlformats.org/officeDocument/2006/relationships/tableStyles" Target="/ppt/tableStyles.xml" Id="R8986eff9dc714043" /><Relationship Type="http://schemas.openxmlformats.org/officeDocument/2006/relationships/slide" Target="/ppt/slides/slide1.xml" Id="Re2b7b6114c944192" /><Relationship Type="http://schemas.openxmlformats.org/officeDocument/2006/relationships/slide" Target="/ppt/slides/slide2.xml" Id="R49d6242ca1864e7c" /><Relationship Type="http://schemas.openxmlformats.org/officeDocument/2006/relationships/slide" Target="/ppt/slides/slide3.xml" Id="Ra16f277f7cc84075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6746f6a6d4034fc7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c62d6f6d01ec4fcf" /><Relationship Type="http://schemas.openxmlformats.org/officeDocument/2006/relationships/notesMaster" Target="/ppt/notesMasters/notesMaster1.xml" Id="R1d217d71fdd24213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89c1ec556afc473a" /><Relationship Type="http://schemas.openxmlformats.org/officeDocument/2006/relationships/notesMaster" Target="/ppt/notesMasters/notesMaster1.xml" Id="Rd8cd275353384d55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e4800843e5d44753" /><Relationship Type="http://schemas.openxmlformats.org/officeDocument/2006/relationships/notesMaster" Target="/ppt/notesMasters/notesMaster1.xml" Id="R3eaa8aa59e824dc9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ARCHECO 価値・協力・資産の成長計画</a:t>
            </a:r>
          </a:p>
          <a:p xmlns:a="http://schemas.openxmlformats.org/drawingml/2006/main">
            <a:r>
              <a:t>価値を届けるための協力と、次に残る資産を時期でつなぐ</a:t>
            </a:r>
          </a:p>
          <a:p xmlns:a="http://schemas.openxmlformats.org/drawingml/2006/main">
            <a:r>
              <a:t>参考枠組み：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表紙イラスト：本資料用に生成したオリジナル。</a:t>
            </a:r>
          </a:p>
          <a:p xmlns:a="http://schemas.openxmlformats.org/drawingml/2006/main">
            <a:r>
              <a:t>関連する使い方：https://staging.archeco.co.jp/services/stage-gate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小アイコン：Lucide (ISC License). https://lucide.dev/license</a:t>
            </a:r>
          </a:p>
          <a:p xmlns:a="http://schemas.openxmlformats.org/drawingml/2006/main">
            <a:r>
              <a:t>ISC License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2026 Lucide Icons and Contributors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to use, copy, modify, and/or distribute this software for any</a:t>
            </a:r>
          </a:p>
          <a:p xmlns:a="http://schemas.openxmlformats.org/drawingml/2006/main">
            <a:r>
              <a:t>purpose with or without fee is hereby granted, provided that the above</a:t>
            </a:r>
          </a:p>
          <a:p xmlns:a="http://schemas.openxmlformats.org/drawingml/2006/main">
            <a:r>
              <a:t>copyright notice and this permission notice appear in all copies.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 AND THE AUTHOR DISCLAIMS ALL WARRANTIES</a:t>
            </a:r>
          </a:p>
          <a:p xmlns:a="http://schemas.openxmlformats.org/drawingml/2006/main">
            <a:r>
              <a:t>WITH REGARD TO THIS SOFTWARE INCLUDING ALL IMPLIED WARRANTIES OF</a:t>
            </a:r>
          </a:p>
          <a:p xmlns:a="http://schemas.openxmlformats.org/drawingml/2006/main">
            <a:r>
              <a:t>MERCHANTABILITY AND FITNESS. IN NO EVENT SHALL THE AUTHOR BE LIABLE FOR</a:t>
            </a:r>
          </a:p>
          <a:p xmlns:a="http://schemas.openxmlformats.org/drawingml/2006/main">
            <a:r>
              <a:t>ANY SPECIAL, DIRECT, INDIRECT, OR CONSEQUENTIAL DAMAGES OR ANY DAMAGES</a:t>
            </a:r>
          </a:p>
          <a:p xmlns:a="http://schemas.openxmlformats.org/drawingml/2006/main">
            <a:r>
              <a:t>WHATSOEVER RESULTING FROM LOSS OF USE, DATA OR PROFITS, WHETHER IN AN</a:t>
            </a:r>
          </a:p>
          <a:p xmlns:a="http://schemas.openxmlformats.org/drawingml/2006/main">
            <a:r>
              <a:t>ACTION OF CONTRACT, NEGLIGENCE OR OTHER TORTIOUS ACTION, ARISING OUT OF</a:t>
            </a:r>
          </a:p>
          <a:p xmlns:a="http://schemas.openxmlformats.org/drawingml/2006/main">
            <a:r>
              <a:t>OR IN CONNECTION WITH THE USE OR PERFORMANCE OF THIS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---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following Lucide icons are derived from the Feather project: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airplay, alert-circle, alert-octagon, alert-triangle, aperture, arrow-down-circle, arrow-down-left, arrow-down-right, arrow-down, arrow-left-circle, arrow-left, arrow-right-circle, arrow-right, arrow-up-circle, arrow-up-left, arrow-up-right, arrow-up, at-sign, calendar, cast, check, chevron-down, chevron-left, chevron-right, chevron-up, chevrons-down, chevrons-left, chevrons-right, chevrons-up, circle, clipboard, clock, code, columns, command, compass, corner-down-left, corner-down-right, corner-left-down, corner-left-up, corner-right-down, corner-right-up, corner-up-left, corner-up-right, crosshair, database, divide-circle, divide-square, dollar-sign, download, external-link, feather, frown, hash, headphones, help-circle, info, italic, key, layout, life-buoy, link-2, link, loader, lock, log-in, log-out, maximize, meh, minimize, minimize-2, minus-circle, minus-square, minus, monitor, moon, more-horizontal, more-vertical, move, music, navigation-2, navigation, octagon, pause-circle, percent, plus-circle, plus-square, plus, power, radio, rss, search, server, share, shopping-bag, sidebar, smartphone, smile, square, table-2, tablet, target, terminal, trash-2, trash, triangle, tv, type, upload, x-circle, x-octagon, x-square, x, zoom-in, zoom-out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MIT License (MIT) (for the icons listed above)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2013-present Cole Bemis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is hereby granted, free of charge, to any person obtaining a copy</a:t>
            </a:r>
          </a:p>
          <a:p xmlns:a="http://schemas.openxmlformats.org/drawingml/2006/main">
            <a:r>
              <a:t>of this software and associated documentation files (the "Software"), to deal</a:t>
            </a:r>
          </a:p>
          <a:p xmlns:a="http://schemas.openxmlformats.org/drawingml/2006/main">
            <a:r>
              <a:t>in the Software without restriction, including without limitation the rights</a:t>
            </a:r>
          </a:p>
          <a:p xmlns:a="http://schemas.openxmlformats.org/drawingml/2006/main">
            <a:r>
              <a:t>to use, copy, modify, merge, publish, distribute, sublicense, and/or sell</a:t>
            </a:r>
          </a:p>
          <a:p xmlns:a="http://schemas.openxmlformats.org/drawingml/2006/main">
            <a:r>
              <a:t>copies of the Software, and to permit persons to whom the Software is</a:t>
            </a:r>
          </a:p>
          <a:p xmlns:a="http://schemas.openxmlformats.org/drawingml/2006/main">
            <a:r>
              <a:t>furnished to do so, subject to the following conditions: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above copyright notice and this permission notice shall be included in all</a:t>
            </a:r>
          </a:p>
          <a:p xmlns:a="http://schemas.openxmlformats.org/drawingml/2006/main">
            <a:r>
              <a:t>copies or substantial portions of the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IS", WITHOUT WARRANTY OF ANY KIND, EXPRESS OR</a:t>
            </a:r>
          </a:p>
          <a:p xmlns:a="http://schemas.openxmlformats.org/drawingml/2006/main">
            <a:r>
              <a:t>IMPLIED, INCLUDING BUT NOT LIMITED TO THE WARRANTIES OF MERCHANTABILITY,</a:t>
            </a:r>
          </a:p>
          <a:p xmlns:a="http://schemas.openxmlformats.org/drawingml/2006/main">
            <a:r>
              <a:t>FITNESS FOR A PARTICULAR PURPOSE AND NONINFRINGEMENT. IN NO EVENT SHALL THE</a:t>
            </a:r>
          </a:p>
          <a:p xmlns:a="http://schemas.openxmlformats.org/drawingml/2006/main">
            <a:r>
              <a:t>AUTHORS OR COPYRIGHT HOLDERS BE LIABLE FOR ANY CLAIM, DAMAGES OR OTHER</a:t>
            </a:r>
          </a:p>
          <a:p xmlns:a="http://schemas.openxmlformats.org/drawingml/2006/main">
            <a:r>
              <a:t>LIABILITY, WHETHER IN AN ACTION OF CONTRACT, TORT OR OTHERWISE, ARISING FROM,</a:t>
            </a:r>
          </a:p>
          <a:p xmlns:a="http://schemas.openxmlformats.org/drawingml/2006/main">
            <a:r>
              <a:t>OUT OF OR IN CONNECTION WITH THE SOFTWARE OR THE USE OR OTHER DEALINGS IN THE</a:t>
            </a:r>
          </a:p>
          <a:p xmlns:a="http://schemas.openxmlformats.org/drawingml/2006/main">
            <a:r>
              <a:t>SOFTWARE.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ARCHECO 価値・協力・資産の成長計画</a:t>
            </a:r>
          </a:p>
          <a:p xmlns:a="http://schemas.openxmlformats.org/drawingml/2006/main">
            <a:r>
              <a:t>架空の記入例と書き方のポイント。数値・人物・観測結果は例示であり、実績ではありません。</a:t>
            </a:r>
          </a:p>
          <a:p xmlns:a="http://schemas.openxmlformats.org/drawingml/2006/main">
            <a:r>
              <a:t>参考枠組み：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関連する使い方：https://staging.archeco.co.jp/services/stage-gate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小アイコン：Lucide (ISC License). https://lucide.dev/license</a:t>
            </a:r>
          </a:p>
          <a:p xmlns:a="http://schemas.openxmlformats.org/drawingml/2006/main">
            <a:r>
              <a:t>ISC License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2026 Lucide Icons and Contributors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to use, copy, modify, and/or distribute this software for any</a:t>
            </a:r>
          </a:p>
          <a:p xmlns:a="http://schemas.openxmlformats.org/drawingml/2006/main">
            <a:r>
              <a:t>purpose with or without fee is hereby granted, provided that the above</a:t>
            </a:r>
          </a:p>
          <a:p xmlns:a="http://schemas.openxmlformats.org/drawingml/2006/main">
            <a:r>
              <a:t>copyright notice and this permission notice appear in all copies.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 AND THE AUTHOR DISCLAIMS ALL WARRANTIES</a:t>
            </a:r>
          </a:p>
          <a:p xmlns:a="http://schemas.openxmlformats.org/drawingml/2006/main">
            <a:r>
              <a:t>WITH REGARD TO THIS SOFTWARE INCLUDING ALL IMPLIED WARRANTIES OF</a:t>
            </a:r>
          </a:p>
          <a:p xmlns:a="http://schemas.openxmlformats.org/drawingml/2006/main">
            <a:r>
              <a:t>MERCHANTABILITY AND FITNESS. IN NO EVENT SHALL THE AUTHOR BE LIABLE FOR</a:t>
            </a:r>
          </a:p>
          <a:p xmlns:a="http://schemas.openxmlformats.org/drawingml/2006/main">
            <a:r>
              <a:t>ANY SPECIAL, DIRECT, INDIRECT, OR CONSEQUENTIAL DAMAGES OR ANY DAMAGES</a:t>
            </a:r>
          </a:p>
          <a:p xmlns:a="http://schemas.openxmlformats.org/drawingml/2006/main">
            <a:r>
              <a:t>WHATSOEVER RESULTING FROM LOSS OF USE, DATA OR PROFITS, WHETHER IN AN</a:t>
            </a:r>
          </a:p>
          <a:p xmlns:a="http://schemas.openxmlformats.org/drawingml/2006/main">
            <a:r>
              <a:t>ACTION OF CONTRACT, NEGLIGENCE OR OTHER TORTIOUS ACTION, ARISING OUT OF</a:t>
            </a:r>
          </a:p>
          <a:p xmlns:a="http://schemas.openxmlformats.org/drawingml/2006/main">
            <a:r>
              <a:t>OR IN CONNECTION WITH THE USE OR PERFORMANCE OF THIS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---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following Lucide icons are derived from the Feather project: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airplay, alert-circle, alert-octagon, alert-triangle, aperture, arrow-down-circle, arrow-down-left, arrow-down-right, arrow-down, arrow-left-circle, arrow-left, arrow-right-circle, arrow-right, arrow-up-circle, arrow-up-left, arrow-up-right, arrow-up, at-sign, calendar, cast, check, chevron-down, chevron-left, chevron-right, chevron-up, chevrons-down, chevrons-left, chevrons-right, chevrons-up, circle, clipboard, clock, code, columns, command, compass, corner-down-left, corner-down-right, corner-left-down, corner-left-up, corner-right-down, corner-right-up, corner-up-left, corner-up-right, crosshair, database, divide-circle, divide-square, dollar-sign, download, external-link, feather, frown, hash, headphones, help-circle, info, italic, key, layout, life-buoy, link-2, link, loader, lock, log-in, log-out, maximize, meh, minimize, minimize-2, minus-circle, minus-square, minus, monitor, moon, more-horizontal, more-vertical, move, music, navigation-2, navigation, octagon, pause-circle, percent, plus-circle, plus-square, plus, power, radio, rss, search, server, share, shopping-bag, sidebar, smartphone, smile, square, table-2, tablet, target, terminal, trash-2, trash, triangle, tv, type, upload, x-circle, x-octagon, x-square, x, zoom-in, zoom-out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MIT License (MIT) (for the icons listed above)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2013-present Cole Bemis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is hereby granted, free of charge, to any person obtaining a copy</a:t>
            </a:r>
          </a:p>
          <a:p xmlns:a="http://schemas.openxmlformats.org/drawingml/2006/main">
            <a:r>
              <a:t>of this software and associated documentation files (the "Software"), to deal</a:t>
            </a:r>
          </a:p>
          <a:p xmlns:a="http://schemas.openxmlformats.org/drawingml/2006/main">
            <a:r>
              <a:t>in the Software without restriction, including without limitation the rights</a:t>
            </a:r>
          </a:p>
          <a:p xmlns:a="http://schemas.openxmlformats.org/drawingml/2006/main">
            <a:r>
              <a:t>to use, copy, modify, merge, publish, distribute, sublicense, and/or sell</a:t>
            </a:r>
          </a:p>
          <a:p xmlns:a="http://schemas.openxmlformats.org/drawingml/2006/main">
            <a:r>
              <a:t>copies of the Software, and to permit persons to whom the Software is</a:t>
            </a:r>
          </a:p>
          <a:p xmlns:a="http://schemas.openxmlformats.org/drawingml/2006/main">
            <a:r>
              <a:t>furnished to do so, subject to the following conditions: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above copyright notice and this permission notice shall be included in all</a:t>
            </a:r>
          </a:p>
          <a:p xmlns:a="http://schemas.openxmlformats.org/drawingml/2006/main">
            <a:r>
              <a:t>copies or substantial portions of the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IS", WITHOUT WARRANTY OF ANY KIND, EXPRESS OR</a:t>
            </a:r>
          </a:p>
          <a:p xmlns:a="http://schemas.openxmlformats.org/drawingml/2006/main">
            <a:r>
              <a:t>IMPLIED, INCLUDING BUT NOT LIMITED TO THE WARRANTIES OF MERCHANTABILITY,</a:t>
            </a:r>
          </a:p>
          <a:p xmlns:a="http://schemas.openxmlformats.org/drawingml/2006/main">
            <a:r>
              <a:t>FITNESS FOR A PARTICULAR PURPOSE AND NONINFRINGEMENT. IN NO EVENT SHALL THE</a:t>
            </a:r>
          </a:p>
          <a:p xmlns:a="http://schemas.openxmlformats.org/drawingml/2006/main">
            <a:r>
              <a:t>AUTHORS OR COPYRIGHT HOLDERS BE LIABLE FOR ANY CLAIM, DAMAGES OR OTHER</a:t>
            </a:r>
          </a:p>
          <a:p xmlns:a="http://schemas.openxmlformats.org/drawingml/2006/main">
            <a:r>
              <a:t>LIABILITY, WHETHER IN AN ACTION OF CONTRACT, TORT OR OTHERWISE, ARISING FROM,</a:t>
            </a:r>
          </a:p>
          <a:p xmlns:a="http://schemas.openxmlformats.org/drawingml/2006/main">
            <a:r>
              <a:t>OUT OF OR IN CONNECTION WITH THE SOFTWARE OR THE USE OR OTHER DEALINGS IN THE</a:t>
            </a:r>
          </a:p>
          <a:p xmlns:a="http://schemas.openxmlformats.org/drawingml/2006/main">
            <a:r>
              <a:t>SOFTWARE.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ARCHECO 価値・協力・資産の成長計画</a:t>
            </a:r>
          </a:p>
          <a:p xmlns:a="http://schemas.openxmlformats.org/drawingml/2006/main">
            <a:r>
              <a:t>自分の事業の記入用。文字・図形・表は編集可能です。</a:t>
            </a:r>
          </a:p>
          <a:p xmlns:a="http://schemas.openxmlformats.org/drawingml/2006/main">
            <a:r>
              <a:t>参考枠組み：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関連する使い方：https://staging.archeco.co.jp/services/stage-gate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小アイコン：Lucide (ISC License). https://lucide.dev/license</a:t>
            </a:r>
          </a:p>
          <a:p xmlns:a="http://schemas.openxmlformats.org/drawingml/2006/main">
            <a:r>
              <a:t>ISC License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2026 Lucide Icons and Contributors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to use, copy, modify, and/or distribute this software for any</a:t>
            </a:r>
          </a:p>
          <a:p xmlns:a="http://schemas.openxmlformats.org/drawingml/2006/main">
            <a:r>
              <a:t>purpose with or without fee is hereby granted, provided that the above</a:t>
            </a:r>
          </a:p>
          <a:p xmlns:a="http://schemas.openxmlformats.org/drawingml/2006/main">
            <a:r>
              <a:t>copyright notice and this permission notice appear in all copies.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 AND THE AUTHOR DISCLAIMS ALL WARRANTIES</a:t>
            </a:r>
          </a:p>
          <a:p xmlns:a="http://schemas.openxmlformats.org/drawingml/2006/main">
            <a:r>
              <a:t>WITH REGARD TO THIS SOFTWARE INCLUDING ALL IMPLIED WARRANTIES OF</a:t>
            </a:r>
          </a:p>
          <a:p xmlns:a="http://schemas.openxmlformats.org/drawingml/2006/main">
            <a:r>
              <a:t>MERCHANTABILITY AND FITNESS. IN NO EVENT SHALL THE AUTHOR BE LIABLE FOR</a:t>
            </a:r>
          </a:p>
          <a:p xmlns:a="http://schemas.openxmlformats.org/drawingml/2006/main">
            <a:r>
              <a:t>ANY SPECIAL, DIRECT, INDIRECT, OR CONSEQUENTIAL DAMAGES OR ANY DAMAGES</a:t>
            </a:r>
          </a:p>
          <a:p xmlns:a="http://schemas.openxmlformats.org/drawingml/2006/main">
            <a:r>
              <a:t>WHATSOEVER RESULTING FROM LOSS OF USE, DATA OR PROFITS, WHETHER IN AN</a:t>
            </a:r>
          </a:p>
          <a:p xmlns:a="http://schemas.openxmlformats.org/drawingml/2006/main">
            <a:r>
              <a:t>ACTION OF CONTRACT, NEGLIGENCE OR OTHER TORTIOUS ACTION, ARISING OUT OF</a:t>
            </a:r>
          </a:p>
          <a:p xmlns:a="http://schemas.openxmlformats.org/drawingml/2006/main">
            <a:r>
              <a:t>OR IN CONNECTION WITH THE USE OR PERFORMANCE OF THIS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---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following Lucide icons are derived from the Feather project: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airplay, alert-circle, alert-octagon, alert-triangle, aperture, arrow-down-circle, arrow-down-left, arrow-down-right, arrow-down, arrow-left-circle, arrow-left, arrow-right-circle, arrow-right, arrow-up-circle, arrow-up-left, arrow-up-right, arrow-up, at-sign, calendar, cast, check, chevron-down, chevron-left, chevron-right, chevron-up, chevrons-down, chevrons-left, chevrons-right, chevrons-up, circle, clipboard, clock, code, columns, command, compass, corner-down-left, corner-down-right, corner-left-down, corner-left-up, corner-right-down, corner-right-up, corner-up-left, corner-up-right, crosshair, database, divide-circle, divide-square, dollar-sign, download, external-link, feather, frown, hash, headphones, help-circle, info, italic, key, layout, life-buoy, link-2, link, loader, lock, log-in, log-out, maximize, meh, minimize, minimize-2, minus-circle, minus-square, minus, monitor, moon, more-horizontal, more-vertical, move, music, navigation-2, navigation, octagon, pause-circle, percent, plus-circle, plus-square, plus, power, radio, rss, search, server, share, shopping-bag, sidebar, smartphone, smile, square, table-2, tablet, target, terminal, trash-2, trash, triangle, tv, type, upload, x-circle, x-octagon, x-square, x, zoom-in, zoom-out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MIT License (MIT) (for the icons listed above)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2013-present Cole Bemis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is hereby granted, free of charge, to any person obtaining a copy</a:t>
            </a:r>
          </a:p>
          <a:p xmlns:a="http://schemas.openxmlformats.org/drawingml/2006/main">
            <a:r>
              <a:t>of this software and associated documentation files (the "Software"), to deal</a:t>
            </a:r>
          </a:p>
          <a:p xmlns:a="http://schemas.openxmlformats.org/drawingml/2006/main">
            <a:r>
              <a:t>in the Software without restriction, including without limitation the rights</a:t>
            </a:r>
          </a:p>
          <a:p xmlns:a="http://schemas.openxmlformats.org/drawingml/2006/main">
            <a:r>
              <a:t>to use, copy, modify, merge, publish, distribute, sublicense, and/or sell</a:t>
            </a:r>
          </a:p>
          <a:p xmlns:a="http://schemas.openxmlformats.org/drawingml/2006/main">
            <a:r>
              <a:t>copies of the Software, and to permit persons to whom the Software is</a:t>
            </a:r>
          </a:p>
          <a:p xmlns:a="http://schemas.openxmlformats.org/drawingml/2006/main">
            <a:r>
              <a:t>furnished to do so, subject to the following conditions: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above copyright notice and this permission notice shall be included in all</a:t>
            </a:r>
          </a:p>
          <a:p xmlns:a="http://schemas.openxmlformats.org/drawingml/2006/main">
            <a:r>
              <a:t>copies or substantial portions of the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IS", WITHOUT WARRANTY OF ANY KIND, EXPRESS OR</a:t>
            </a:r>
          </a:p>
          <a:p xmlns:a="http://schemas.openxmlformats.org/drawingml/2006/main">
            <a:r>
              <a:t>IMPLIED, INCLUDING BUT NOT LIMITED TO THE WARRANTIES OF MERCHANTABILITY,</a:t>
            </a:r>
          </a:p>
          <a:p xmlns:a="http://schemas.openxmlformats.org/drawingml/2006/main">
            <a:r>
              <a:t>FITNESS FOR A PARTICULAR PURPOSE AND NONINFRINGEMENT. IN NO EVENT SHALL THE</a:t>
            </a:r>
          </a:p>
          <a:p xmlns:a="http://schemas.openxmlformats.org/drawingml/2006/main">
            <a:r>
              <a:t>AUTHORS OR COPYRIGHT HOLDERS BE LIABLE FOR ANY CLAIM, DAMAGES OR OTHER</a:t>
            </a:r>
          </a:p>
          <a:p xmlns:a="http://schemas.openxmlformats.org/drawingml/2006/main">
            <a:r>
              <a:t>LIABILITY, WHETHER IN AN ACTION OF CONTRACT, TORT OR OTHERWISE, ARISING FROM,</a:t>
            </a:r>
          </a:p>
          <a:p xmlns:a="http://schemas.openxmlformats.org/drawingml/2006/main">
            <a:r>
              <a:t>OUT OF OR IN CONNECTION WITH THE SOFTWARE OR THE USE OR OTHER DEALINGS IN THE</a:t>
            </a:r>
          </a:p>
          <a:p xmlns:a="http://schemas.openxmlformats.org/drawingml/2006/main">
            <a:r>
              <a:t>SOFTWARE.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48dd73c58c542d6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e44fb5cf3be34b63" /><Relationship Type="http://schemas.openxmlformats.org/officeDocument/2006/relationships/slideLayout" Target="/ppt/slideLayouts/slideLayout1.xml" Id="Rf05522c88198419f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f05522c88198419f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c9793a7260d4ba2" /><Relationship Type="http://schemas.openxmlformats.org/officeDocument/2006/relationships/image" Target="/ppt/media/image.png" Id="R6267be3c746f48a5" /><Relationship Type="http://schemas.openxmlformats.org/officeDocument/2006/relationships/notesSlide" Target="/ppt/notesSlides/notesSlide1.xml" Id="Rc69324c2fdb24369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e40a92a10674ae7" /><Relationship Type="http://schemas.openxmlformats.org/officeDocument/2006/relationships/notesSlide" Target="/ppt/notesSlides/notesSlide2.xml" Id="R599839a274e84075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5e1882e9a2e4096" /><Relationship Type="http://schemas.openxmlformats.org/officeDocument/2006/relationships/notesSlide" Target="/ppt/notesSlides/notesSlide3.xml" Id="R2fe2bd52497a405c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body">
            <a:extLst xmlns:a="http://schemas.openxmlformats.org/drawingml/2006/main">
              <a:ext uri="{FF2B5EF4-FFF2-40B4-BE49-F238E27FC236}">
                <a16:creationId xmlns:a16="http://schemas.microsoft.com/office/drawing/2014/main" id="{1EC3151B-D028-4F46-80BC-C0772F23D0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6191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9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ARCHECO</a:t>
            </a:r>
          </a:p>
        </p:txBody>
      </p:sp>
      <p:sp>
        <p:nvSpPr>
          <p:cNvPr id="2" name="eyebrow">
            <a:extLst xmlns:a="http://schemas.openxmlformats.org/drawingml/2006/main">
              <a:ext uri="{FF2B5EF4-FFF2-40B4-BE49-F238E27FC236}">
                <a16:creationId xmlns:a16="http://schemas.microsoft.com/office/drawing/2014/main" id="{008DE531-55F0-4D86-853F-6D2518161F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0" y="457200"/>
            <a:ext cx="519112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BUSINESS DESIGN WORKBOOK</a:t>
            </a:r>
          </a:p>
        </p:txBody>
      </p:sp>
      <p:sp>
        <p:nvSpPr>
          <p:cNvPr id="3" name="shape">
            <a:extLst xmlns:a="http://schemas.openxmlformats.org/drawingml/2006/main">
              <a:ext uri="{FF2B5EF4-FFF2-40B4-BE49-F238E27FC236}">
                <a16:creationId xmlns:a16="http://schemas.microsoft.com/office/drawing/2014/main" id="{EDDDFC8D-1193-4663-A444-3C13D02ED5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85850"/>
            <a:ext cx="219075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07D72"/>
          </a:solidFill>
          <a:ln xmlns:a="http://schemas.openxmlformats.org/drawingml/2006/main" w="0">
            <a:noFill/>
          </a:ln>
        </p:spPr>
      </p:sp>
      <p:sp>
        <p:nvSpPr>
          <p:cNvPr id="4" name="shape">
            <a:extLst xmlns:a="http://schemas.openxmlformats.org/drawingml/2006/main">
              <a:ext uri="{FF2B5EF4-FFF2-40B4-BE49-F238E27FC236}">
                <a16:creationId xmlns:a16="http://schemas.microsoft.com/office/drawing/2014/main" id="{EF2CEFCD-CC7F-4B2A-9940-4FEDB19971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1085850"/>
            <a:ext cx="219075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5" name="shape">
            <a:extLst xmlns:a="http://schemas.openxmlformats.org/drawingml/2006/main">
              <a:ext uri="{FF2B5EF4-FFF2-40B4-BE49-F238E27FC236}">
                <a16:creationId xmlns:a16="http://schemas.microsoft.com/office/drawing/2014/main" id="{B1A9B6F5-0F88-48A2-8D23-3C6F897150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1085850"/>
            <a:ext cx="219075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4DAF9B5-D88F-4BE2-BE7A-7A1BDF4A79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019" y="1800225"/>
            <a:ext cx="428625" cy="4286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7" name="shape">
            <a:extLst xmlns:a="http://schemas.openxmlformats.org/drawingml/2006/main">
              <a:ext uri="{FF2B5EF4-FFF2-40B4-BE49-F238E27FC236}">
                <a16:creationId xmlns:a16="http://schemas.microsoft.com/office/drawing/2014/main" id="{8C00FC47-5BA6-44F2-AFF9-DFE489B112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014538"/>
            <a:ext cx="321469" cy="300038"/>
          </a:xfrm>
          <a:prstGeom xmlns:a="http://schemas.openxmlformats.org/drawingml/2006/main" prst="roundRect">
            <a:avLst>
              <a:gd name="adj" fmla="val 25397"/>
            </a:avLst>
          </a:prstGeom>
          <a:solidFill xmlns:a="http://schemas.openxmlformats.org/drawingml/2006/main">
            <a:srgbClr val="F07D72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604206A-1AFC-4991-96F0-156820C586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" y="2157413"/>
            <a:ext cx="228600" cy="2286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9" name="icon:flag">
            <a:extLst xmlns:a="http://schemas.openxmlformats.org/drawingml/2006/main">
              <a:ext uri="{FF2B5EF4-FFF2-40B4-BE49-F238E27FC236}">
                <a16:creationId xmlns:a16="http://schemas.microsoft.com/office/drawing/2014/main" id="{869A1AAB-7B9B-431F-B873-770F4D6354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714500"/>
            <a:ext cx="714375" cy="714375"/>
          </a:xfrm>
          <a:custGeom xmlns:a="http://schemas.openxmlformats.org/drawingml/2006/main">
            <a:pathLst>
              <a:path w="228600" h="228600">
                <a:moveTo>
                  <a:pt x="38100" y="209550"/>
                </a:moveTo>
                <a:lnTo>
                  <a:pt x="38100" y="28575"/>
                </a:lnTo>
                <a:lnTo>
                  <a:pt x="180975" y="28575"/>
                </a:lnTo>
                <a:lnTo>
                  <a:pt x="142875" y="76200"/>
                </a:lnTo>
                <a:lnTo>
                  <a:pt x="180975" y="123825"/>
                </a:lnTo>
                <a:lnTo>
                  <a:pt x="38100" y="123825"/>
                </a:lnTo>
              </a:path>
            </a:pathLst>
          </a:custGeom>
          <a:noFill xmlns:a="http://schemas.openxmlformats.org/drawingml/2006/main"/>
          <a:ln xmlns:a="http://schemas.openxmlformats.org/drawingml/2006/main" w="20003">
            <a:solidFill>
              <a:srgbClr val="202A44"/>
            </a:solidFill>
          </a:ln>
        </p:spPr>
      </p:sp>
      <p:sp>
        <p:nvSpPr>
          <p:cNvPr id="10" name="cover-title">
            <a:extLst xmlns:a="http://schemas.openxmlformats.org/drawingml/2006/main">
              <a:ext uri="{FF2B5EF4-FFF2-40B4-BE49-F238E27FC236}">
                <a16:creationId xmlns:a16="http://schemas.microsoft.com/office/drawing/2014/main" id="{1AE930C7-AA38-4B02-B766-4A8B17146D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790825"/>
            <a:ext cx="6953250" cy="2028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4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価値・協力・資産の</a:t>
            </a:r>
          </a:p>
          <a:p xmlns:a="http://schemas.openxmlformats.org/drawingml/2006/main">
            <a:pPr algn="l">
              <a:defRPr sz="4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4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成長計画</a:t>
            </a:r>
          </a:p>
        </p:txBody>
      </p:sp>
      <p:sp>
        <p:nvSpPr>
          <p:cNvPr id="11" name="cover-description">
            <a:extLst xmlns:a="http://schemas.openxmlformats.org/drawingml/2006/main">
              <a:ext uri="{FF2B5EF4-FFF2-40B4-BE49-F238E27FC236}">
                <a16:creationId xmlns:a16="http://schemas.microsoft.com/office/drawing/2014/main" id="{22B6C0FA-C62F-4023-A692-60314C4B4C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114925"/>
            <a:ext cx="6191250" cy="1038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1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21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価値を届けるための協力と、</a:t>
            </a:r>
          </a:p>
          <a:p xmlns:a="http://schemas.openxmlformats.org/drawingml/2006/main">
            <a:pPr algn="l">
              <a:defRPr sz="21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21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次に残る資産を時期でつなぐ</a:t>
            </a:r>
          </a:p>
        </p:txBody>
      </p:sp>
      <p:sp>
        <p:nvSpPr>
          <p:cNvPr id="12" name="shape">
            <a:extLst xmlns:a="http://schemas.openxmlformats.org/drawingml/2006/main">
              <a:ext uri="{FF2B5EF4-FFF2-40B4-BE49-F238E27FC236}">
                <a16:creationId xmlns:a16="http://schemas.microsoft.com/office/drawing/2014/main" id="{F7B9A351-A583-4DC7-83FA-1C1F512680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772275"/>
            <a:ext cx="6000750" cy="723900"/>
          </a:xfrm>
          <a:prstGeom xmlns:a="http://schemas.openxmlformats.org/drawingml/2006/main" prst="roundRect">
            <a:avLst>
              <a:gd name="adj" fmla="val 23684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13" name="icon:pencil">
            <a:extLst xmlns:a="http://schemas.openxmlformats.org/drawingml/2006/main">
              <a:ext uri="{FF2B5EF4-FFF2-40B4-BE49-F238E27FC236}">
                <a16:creationId xmlns:a16="http://schemas.microsoft.com/office/drawing/2014/main" id="{6F32DD05-1F6F-4486-A180-034101C895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" y="7000875"/>
            <a:ext cx="276225" cy="276225"/>
          </a:xfrm>
          <a:custGeom xmlns:a="http://schemas.openxmlformats.org/drawingml/2006/main">
            <a:pathLst>
              <a:path w="228600" h="228600">
                <a:moveTo>
                  <a:pt x="142875" y="38100"/>
                </a:moveTo>
                <a:lnTo>
                  <a:pt x="190500" y="85725"/>
                </a:lnTo>
                <a:lnTo>
                  <a:pt x="76200" y="200025"/>
                </a:lnTo>
                <a:lnTo>
                  <a:pt x="28575" y="209550"/>
                </a:lnTo>
                <a:lnTo>
                  <a:pt x="38100" y="161925"/>
                </a:lnTo>
                <a:lnTo>
                  <a:pt x="142875" y="38100"/>
                </a:lnTo>
                <a:close/>
              </a:path>
              <a:path w="228600" h="228600">
                <a:moveTo>
                  <a:pt x="123825" y="57150"/>
                </a:moveTo>
                <a:lnTo>
                  <a:pt x="171450" y="104775"/>
                </a:lnTo>
              </a:path>
              <a:path w="228600" h="228600">
                <a:moveTo>
                  <a:pt x="38100" y="161925"/>
                </a:moveTo>
                <a:lnTo>
                  <a:pt x="76200" y="20002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14" name="body">
            <a:extLst xmlns:a="http://schemas.openxmlformats.org/drawingml/2006/main">
              <a:ext uri="{FF2B5EF4-FFF2-40B4-BE49-F238E27FC236}">
                <a16:creationId xmlns:a16="http://schemas.microsoft.com/office/drawing/2014/main" id="{567AF886-D6AE-4FC5-91FA-FCDE92FF5B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925" y="6877050"/>
            <a:ext cx="5048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記入例で確認し、自分の事業に書き込む</a:t>
            </a:r>
          </a:p>
        </p:txBody>
      </p:sp>
      <p:pic>
        <p:nvPicPr>
          <p:cNvPr id="3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267be3c746f48a5"/>
          <a:stretch xmlns:a="http://schemas.openxmlformats.org/drawingml/2006/main"/>
        </p:blipFill>
        <p:spPr>
          <a:xfrm xmlns:a="http://schemas.openxmlformats.org/drawingml/2006/main">
            <a:off x="7429500" y="1881188"/>
            <a:ext cx="7572375" cy="504825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65069B4-49C4-4D51-A4BF-073D355739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29575"/>
            <a:ext cx="14020800" cy="9525"/>
          </a:xfrm>
          <a:custGeom xmlns:a="http://schemas.openxmlformats.org/drawingml/2006/main">
            <a:pathLst>
              <a:path w="14020800" h="9525">
                <a:moveTo>
                  <a:pt x="0" y="0"/>
                </a:moveTo>
                <a:lnTo>
                  <a:pt x="14020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DE2E6"/>
            </a:solidFill>
          </a:ln>
        </p:spPr>
      </p:sp>
      <p:sp>
        <p:nvSpPr>
          <p:cNvPr id="17" name="body">
            <a:extLst xmlns:a="http://schemas.openxmlformats.org/drawingml/2006/main">
              <a:ext uri="{FF2B5EF4-FFF2-40B4-BE49-F238E27FC236}">
                <a16:creationId xmlns:a16="http://schemas.microsoft.com/office/drawing/2014/main" id="{BB63D5BB-6E5F-44AC-B6B7-36D0B9504D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62925"/>
            <a:ext cx="857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1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ARC-SG-45   /   EDITABLE POWERPOINT</a:t>
            </a:r>
          </a:p>
        </p:txBody>
      </p:sp>
      <p:sp>
        <p:nvSpPr>
          <p:cNvPr id="18" name="page">
            <a:extLst xmlns:a="http://schemas.openxmlformats.org/drawingml/2006/main">
              <a:ext uri="{FF2B5EF4-FFF2-40B4-BE49-F238E27FC236}">
                <a16:creationId xmlns:a16="http://schemas.microsoft.com/office/drawing/2014/main" id="{D84C65C1-4271-4B48-AF46-146B72C2EF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0" y="8162925"/>
            <a:ext cx="819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938292414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icon:lightbulb">
            <a:extLst xmlns:a="http://schemas.openxmlformats.org/drawingml/2006/main">
              <a:ext uri="{FF2B5EF4-FFF2-40B4-BE49-F238E27FC236}">
                <a16:creationId xmlns:a16="http://schemas.microsoft.com/office/drawing/2014/main" id="{FDDD42E5-131E-48A2-8AEA-F0F610950C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238125" cy="238125"/>
          </a:xfrm>
          <a:custGeom xmlns:a="http://schemas.openxmlformats.org/drawingml/2006/main">
            <a:pathLst>
              <a:path w="228600" h="228600">
                <a:moveTo>
                  <a:pt x="142875" y="133350"/>
                </a:moveTo>
                <a:lnTo>
                  <a:pt x="143219" y="131788"/>
                </a:lnTo>
                <a:lnTo>
                  <a:pt x="143616" y="130276"/>
                </a:lnTo>
                <a:lnTo>
                  <a:pt x="144066" y="128808"/>
                </a:lnTo>
                <a:lnTo>
                  <a:pt x="144568" y="127382"/>
                </a:lnTo>
                <a:lnTo>
                  <a:pt x="145124" y="125992"/>
                </a:lnTo>
                <a:lnTo>
                  <a:pt x="145733" y="124636"/>
                </a:lnTo>
                <a:lnTo>
                  <a:pt x="146394" y="123310"/>
                </a:lnTo>
                <a:lnTo>
                  <a:pt x="147108" y="122009"/>
                </a:lnTo>
                <a:lnTo>
                  <a:pt x="147876" y="120729"/>
                </a:lnTo>
                <a:lnTo>
                  <a:pt x="148696" y="119468"/>
                </a:lnTo>
                <a:lnTo>
                  <a:pt x="149569" y="118219"/>
                </a:lnTo>
                <a:lnTo>
                  <a:pt x="150495" y="116981"/>
                </a:lnTo>
                <a:lnTo>
                  <a:pt x="151474" y="115749"/>
                </a:lnTo>
                <a:lnTo>
                  <a:pt x="152506" y="114518"/>
                </a:lnTo>
                <a:lnTo>
                  <a:pt x="153591" y="113286"/>
                </a:lnTo>
                <a:lnTo>
                  <a:pt x="154728" y="112047"/>
                </a:lnTo>
                <a:lnTo>
                  <a:pt x="155919" y="110799"/>
                </a:lnTo>
                <a:lnTo>
                  <a:pt x="157163" y="109538"/>
                </a:lnTo>
                <a:lnTo>
                  <a:pt x="158706" y="108074"/>
                </a:lnTo>
                <a:lnTo>
                  <a:pt x="160161" y="106544"/>
                </a:lnTo>
                <a:lnTo>
                  <a:pt x="161528" y="104951"/>
                </a:lnTo>
                <a:lnTo>
                  <a:pt x="162807" y="103300"/>
                </a:lnTo>
                <a:lnTo>
                  <a:pt x="163998" y="101593"/>
                </a:lnTo>
                <a:lnTo>
                  <a:pt x="165100" y="99836"/>
                </a:lnTo>
                <a:lnTo>
                  <a:pt x="166114" y="98032"/>
                </a:lnTo>
                <a:lnTo>
                  <a:pt x="167040" y="96184"/>
                </a:lnTo>
                <a:lnTo>
                  <a:pt x="167878" y="94298"/>
                </a:lnTo>
                <a:lnTo>
                  <a:pt x="168628" y="92376"/>
                </a:lnTo>
                <a:lnTo>
                  <a:pt x="169289" y="90422"/>
                </a:lnTo>
                <a:lnTo>
                  <a:pt x="169863" y="88441"/>
                </a:lnTo>
                <a:lnTo>
                  <a:pt x="170348" y="86437"/>
                </a:lnTo>
                <a:lnTo>
                  <a:pt x="170744" y="84413"/>
                </a:lnTo>
                <a:lnTo>
                  <a:pt x="171053" y="82374"/>
                </a:lnTo>
                <a:lnTo>
                  <a:pt x="171274" y="80322"/>
                </a:lnTo>
                <a:lnTo>
                  <a:pt x="171406" y="78263"/>
                </a:lnTo>
                <a:lnTo>
                  <a:pt x="171450" y="76200"/>
                </a:lnTo>
                <a:lnTo>
                  <a:pt x="171255" y="71481"/>
                </a:lnTo>
                <a:lnTo>
                  <a:pt x="170671" y="66793"/>
                </a:lnTo>
                <a:lnTo>
                  <a:pt x="169701" y="62171"/>
                </a:lnTo>
                <a:lnTo>
                  <a:pt x="168353" y="57643"/>
                </a:lnTo>
                <a:lnTo>
                  <a:pt x="166636" y="53243"/>
                </a:lnTo>
                <a:lnTo>
                  <a:pt x="164562" y="49000"/>
                </a:lnTo>
                <a:lnTo>
                  <a:pt x="162144" y="44942"/>
                </a:lnTo>
                <a:lnTo>
                  <a:pt x="159399" y="41098"/>
                </a:lnTo>
                <a:lnTo>
                  <a:pt x="156347" y="37493"/>
                </a:lnTo>
                <a:lnTo>
                  <a:pt x="153007" y="34153"/>
                </a:lnTo>
                <a:lnTo>
                  <a:pt x="149402" y="31101"/>
                </a:lnTo>
                <a:lnTo>
                  <a:pt x="145558" y="28356"/>
                </a:lnTo>
                <a:lnTo>
                  <a:pt x="141500" y="25938"/>
                </a:lnTo>
                <a:lnTo>
                  <a:pt x="137257" y="23864"/>
                </a:lnTo>
                <a:lnTo>
                  <a:pt x="132857" y="22147"/>
                </a:lnTo>
                <a:lnTo>
                  <a:pt x="128329" y="20799"/>
                </a:lnTo>
                <a:lnTo>
                  <a:pt x="123707" y="19829"/>
                </a:lnTo>
                <a:lnTo>
                  <a:pt x="119019" y="19245"/>
                </a:lnTo>
                <a:lnTo>
                  <a:pt x="114300" y="19050"/>
                </a:lnTo>
                <a:lnTo>
                  <a:pt x="109581" y="19245"/>
                </a:lnTo>
                <a:lnTo>
                  <a:pt x="104893" y="19829"/>
                </a:lnTo>
                <a:lnTo>
                  <a:pt x="100271" y="20799"/>
                </a:lnTo>
                <a:lnTo>
                  <a:pt x="95743" y="22147"/>
                </a:lnTo>
                <a:lnTo>
                  <a:pt x="91343" y="23864"/>
                </a:lnTo>
                <a:lnTo>
                  <a:pt x="87100" y="25938"/>
                </a:lnTo>
                <a:lnTo>
                  <a:pt x="83042" y="28356"/>
                </a:lnTo>
                <a:lnTo>
                  <a:pt x="79198" y="31101"/>
                </a:lnTo>
                <a:lnTo>
                  <a:pt x="75593" y="34153"/>
                </a:lnTo>
                <a:lnTo>
                  <a:pt x="72253" y="37493"/>
                </a:lnTo>
                <a:lnTo>
                  <a:pt x="69201" y="41098"/>
                </a:lnTo>
                <a:lnTo>
                  <a:pt x="66456" y="44942"/>
                </a:lnTo>
                <a:lnTo>
                  <a:pt x="64038" y="49000"/>
                </a:lnTo>
                <a:lnTo>
                  <a:pt x="61964" y="53243"/>
                </a:lnTo>
                <a:lnTo>
                  <a:pt x="60247" y="57643"/>
                </a:lnTo>
                <a:lnTo>
                  <a:pt x="58899" y="62171"/>
                </a:lnTo>
                <a:lnTo>
                  <a:pt x="57929" y="66793"/>
                </a:lnTo>
                <a:lnTo>
                  <a:pt x="57345" y="71481"/>
                </a:lnTo>
                <a:lnTo>
                  <a:pt x="57150" y="76200"/>
                </a:lnTo>
                <a:lnTo>
                  <a:pt x="57169" y="77805"/>
                </a:lnTo>
                <a:lnTo>
                  <a:pt x="57232" y="79444"/>
                </a:lnTo>
                <a:lnTo>
                  <a:pt x="57348" y="81117"/>
                </a:lnTo>
                <a:lnTo>
                  <a:pt x="57526" y="82822"/>
                </a:lnTo>
                <a:lnTo>
                  <a:pt x="57775" y="84558"/>
                </a:lnTo>
                <a:lnTo>
                  <a:pt x="58103" y="86325"/>
                </a:lnTo>
                <a:lnTo>
                  <a:pt x="58518" y="88121"/>
                </a:lnTo>
                <a:lnTo>
                  <a:pt x="59031" y="89945"/>
                </a:lnTo>
                <a:lnTo>
                  <a:pt x="59650" y="91797"/>
                </a:lnTo>
                <a:lnTo>
                  <a:pt x="60384" y="93676"/>
                </a:lnTo>
                <a:lnTo>
                  <a:pt x="61241" y="95579"/>
                </a:lnTo>
                <a:lnTo>
                  <a:pt x="62230" y="97508"/>
                </a:lnTo>
                <a:lnTo>
                  <a:pt x="63360" y="99460"/>
                </a:lnTo>
                <a:lnTo>
                  <a:pt x="64641" y="101434"/>
                </a:lnTo>
                <a:lnTo>
                  <a:pt x="66080" y="103430"/>
                </a:lnTo>
                <a:lnTo>
                  <a:pt x="67686" y="105447"/>
                </a:lnTo>
                <a:lnTo>
                  <a:pt x="69469" y="107483"/>
                </a:lnTo>
                <a:lnTo>
                  <a:pt x="71438" y="109538"/>
                </a:lnTo>
                <a:lnTo>
                  <a:pt x="72539" y="110658"/>
                </a:lnTo>
                <a:lnTo>
                  <a:pt x="73621" y="111797"/>
                </a:lnTo>
                <a:lnTo>
                  <a:pt x="74679" y="112955"/>
                </a:lnTo>
                <a:lnTo>
                  <a:pt x="75710" y="114134"/>
                </a:lnTo>
                <a:lnTo>
                  <a:pt x="76712" y="115335"/>
                </a:lnTo>
                <a:lnTo>
                  <a:pt x="77682" y="116558"/>
                </a:lnTo>
                <a:lnTo>
                  <a:pt x="78616" y="117804"/>
                </a:lnTo>
                <a:lnTo>
                  <a:pt x="79512" y="119076"/>
                </a:lnTo>
                <a:lnTo>
                  <a:pt x="80367" y="120372"/>
                </a:lnTo>
                <a:lnTo>
                  <a:pt x="81178" y="121695"/>
                </a:lnTo>
                <a:lnTo>
                  <a:pt x="81942" y="123046"/>
                </a:lnTo>
                <a:lnTo>
                  <a:pt x="82656" y="124425"/>
                </a:lnTo>
                <a:lnTo>
                  <a:pt x="83317" y="125833"/>
                </a:lnTo>
                <a:lnTo>
                  <a:pt x="83922" y="127272"/>
                </a:lnTo>
                <a:lnTo>
                  <a:pt x="84468" y="128742"/>
                </a:lnTo>
                <a:lnTo>
                  <a:pt x="84953" y="130244"/>
                </a:lnTo>
                <a:lnTo>
                  <a:pt x="85373" y="131780"/>
                </a:lnTo>
                <a:lnTo>
                  <a:pt x="85725" y="133350"/>
                </a:lnTo>
              </a:path>
              <a:path w="228600" h="228600">
                <a:moveTo>
                  <a:pt x="85725" y="171450"/>
                </a:moveTo>
                <a:lnTo>
                  <a:pt x="142875" y="171450"/>
                </a:lnTo>
              </a:path>
              <a:path w="228600" h="228600">
                <a:moveTo>
                  <a:pt x="95250" y="209550"/>
                </a:moveTo>
                <a:lnTo>
                  <a:pt x="133350" y="20955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2FD7FD40-AD0E-4009-8411-A4A001B4BE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342900"/>
            <a:ext cx="6572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具体例で書き方を見る</a:t>
            </a:r>
          </a:p>
        </p:txBody>
      </p:sp>
      <p:sp>
        <p:nvSpPr>
          <p:cNvPr id="3" name="shape">
            <a:extLst xmlns:a="http://schemas.openxmlformats.org/drawingml/2006/main">
              <a:ext uri="{FF2B5EF4-FFF2-40B4-BE49-F238E27FC236}">
                <a16:creationId xmlns:a16="http://schemas.microsoft.com/office/drawing/2014/main" id="{ED9A93F1-7BB5-4E8D-93D2-1BDE1FBED7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258800" y="390525"/>
            <a:ext cx="13716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84E38809-614F-486B-8002-C6CB543F11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82625" y="371475"/>
            <a:ext cx="1238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架空の記入例</a:t>
            </a:r>
          </a:p>
        </p:txBody>
      </p:sp>
      <p:sp>
        <p:nvSpPr>
          <p:cNvPr id="5" name="heading">
            <a:extLst xmlns:a="http://schemas.openxmlformats.org/drawingml/2006/main">
              <a:ext uri="{FF2B5EF4-FFF2-40B4-BE49-F238E27FC236}">
                <a16:creationId xmlns:a16="http://schemas.microsoft.com/office/drawing/2014/main" id="{8B946DFD-2EB9-4443-A647-DA6F31EA49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42975"/>
            <a:ext cx="14001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価値・協力・資産の成長計画</a:t>
            </a:r>
          </a:p>
        </p:txBody>
      </p:sp>
      <p:sp>
        <p:nvSpPr>
          <p:cNvPr id="6" name="body">
            <a:extLst xmlns:a="http://schemas.openxmlformats.org/drawingml/2006/main">
              <a:ext uri="{FF2B5EF4-FFF2-40B4-BE49-F238E27FC236}">
                <a16:creationId xmlns:a16="http://schemas.microsoft.com/office/drawing/2014/main" id="{617F2FB0-8A28-4760-AF89-3410673401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647825"/>
            <a:ext cx="13982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地域の食品配送サービスの場合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C767C19-7651-48EF-BB4E-3F071F3208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29575"/>
            <a:ext cx="14020800" cy="9525"/>
          </a:xfrm>
          <a:custGeom xmlns:a="http://schemas.openxmlformats.org/drawingml/2006/main">
            <a:pathLst>
              <a:path w="14020800" h="9525">
                <a:moveTo>
                  <a:pt x="0" y="0"/>
                </a:moveTo>
                <a:lnTo>
                  <a:pt x="14020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DE2E6"/>
            </a:solidFill>
          </a:ln>
        </p:spPr>
      </p:sp>
      <p:sp>
        <p:nvSpPr>
          <p:cNvPr id="8" name="footer">
            <a:extLst xmlns:a="http://schemas.openxmlformats.org/drawingml/2006/main">
              <a:ext uri="{FF2B5EF4-FFF2-40B4-BE49-F238E27FC236}">
                <a16:creationId xmlns:a16="http://schemas.microsoft.com/office/drawing/2014/main" id="{C451E1AF-1406-4E89-9309-D9FF37F7A3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62925"/>
            <a:ext cx="638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ARCHECO  /  BUSINESS DESIGN WORKBOOK</a:t>
            </a:r>
          </a:p>
        </p:txBody>
      </p:sp>
      <p:sp>
        <p:nvSpPr>
          <p:cNvPr id="9" name="footer">
            <a:extLst xmlns:a="http://schemas.openxmlformats.org/drawingml/2006/main">
              <a:ext uri="{FF2B5EF4-FFF2-40B4-BE49-F238E27FC236}">
                <a16:creationId xmlns:a16="http://schemas.microsoft.com/office/drawing/2014/main" id="{487B0B91-1E13-4C1C-84A9-AD6E6074A8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287250" y="8162925"/>
            <a:ext cx="2343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ARC-SG-45   /   02</a:t>
            </a:r>
          </a:p>
        </p:txBody>
      </p:sp>
      <p:graphicFrame>
        <p:nvGraphicFramePr>
          <p:cNvPr id="30" name=""/>
          <p:cNvGraphicFramePr/>
          <p:nvPr/>
        </p:nvGraphicFramePr>
        <p:xfrm>
          <a:off xmlns:a="http://schemas.openxmlformats.org/drawingml/2006/main" x="609600" y="2362200"/>
          <a:ext xmlns:a="http://schemas.openxmlformats.org/drawingml/2006/main" cx="14020800" cy="41910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343150"/>
                <a:gridCol w="3892550"/>
                <a:gridCol w="3892550"/>
                <a:gridCol w="3892550"/>
              </a:tblGrid>
              <a:tr h="1047750">
                <a:tc>
                  <a:txBody>
                    <a:bodyPr lIns="142875" tIns="95250" rIns="142875" bIns="95250"/>
                    <a:lstStyle/>
                    <a:p>
                      <a:r>
                        <a:rPr sz="1650" b="1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/>
                      </a:r>
                    </a:p>
                  </a:txBody>
                  <a:tcPr marL="91440" marR="91440" marT="45720" marB="45720" anchor="ctr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07D72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1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初期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70B5AA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1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中期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07D72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1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長期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70B5AA"/>
                    </a:solidFill>
                  </a:tcPr>
                </a:tc>
              </a:tr>
              <a:tr h="1047750">
                <a:tc>
                  <a:txBody>
                    <a:bodyPr lIns="142875" tIns="95250" rIns="142875" bIns="95250"/>
                    <a:lstStyle/>
                    <a:p>
                      <a:r>
                        <a:rPr sz="1650" b="1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届ける価値</a:t>
                      </a:r>
                    </a:p>
                  </a:txBody>
                  <a:tcPr marL="91440" marR="91440" marT="45720" marB="45720" anchor="ctr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E7F3F0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買い物の負担軽減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7F8FA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選べる商品の拡大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7F8FA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地域を越えた安定配送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7F8FA"/>
                    </a:solidFill>
                  </a:tcPr>
                </a:tc>
              </a:tr>
              <a:tr h="1047750">
                <a:tc>
                  <a:txBody>
                    <a:bodyPr lIns="142875" tIns="95250" rIns="142875" bIns="95250"/>
                    <a:lstStyle/>
                    <a:p>
                      <a:r>
                        <a:rPr sz="1650" b="1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必要な協力</a:t>
                      </a:r>
                    </a:p>
                  </a:txBody>
                  <a:tcPr marL="91440" marR="91440" marT="45720" marB="45720" anchor="ctr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E7F3F0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近隣店舗と配達員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商店会と共同集荷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地域の配送事業者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1047750">
                <a:tc>
                  <a:txBody>
                    <a:bodyPr lIns="142875" tIns="95250" rIns="142875" bIns="95250"/>
                    <a:lstStyle/>
                    <a:p>
                      <a:r>
                        <a:rPr sz="1650" b="1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得る・使う資産</a:t>
                      </a:r>
                    </a:p>
                  </a:txBody>
                  <a:tcPr marL="91440" marR="91440" marT="45720" marB="45720" anchor="ctr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E7F3F0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需要・所要時間の記録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7F8FA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標準の運用手順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7F8FA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地域展開できる仕組み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7F8FA"/>
                    </a:solidFill>
                  </a:tcPr>
                </a:tc>
              </a:tr>
            </a:tbl>
          </a:graphicData>
        </a:graphic>
      </p:graphicFrame>
      <p:sp>
        <p:nvSpPr>
          <p:cNvPr id="11" name="shape">
            <a:extLst xmlns:a="http://schemas.openxmlformats.org/drawingml/2006/main">
              <a:ext uri="{FF2B5EF4-FFF2-40B4-BE49-F238E27FC236}">
                <a16:creationId xmlns:a16="http://schemas.microsoft.com/office/drawing/2014/main" id="{C31AB6B4-5A76-4AA3-AA59-F9810BF4B2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924675"/>
            <a:ext cx="6896100" cy="885825"/>
          </a:xfrm>
          <a:prstGeom xmlns:a="http://schemas.openxmlformats.org/drawingml/2006/main" prst="roundRect">
            <a:avLst>
              <a:gd name="adj" fmla="val 17204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2D16CA8-12D4-426E-80C7-44088D891B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6772275"/>
            <a:ext cx="342900" cy="180975"/>
          </a:xfrm>
          <a:custGeom xmlns:a="http://schemas.openxmlformats.org/drawingml/2006/main">
            <a:pathLst>
              <a:path w="342900" h="180975">
                <a:moveTo>
                  <a:pt x="0" y="180975"/>
                </a:moveTo>
                <a:lnTo>
                  <a:pt x="171450" y="0"/>
                </a:lnTo>
                <a:lnTo>
                  <a:pt x="342900" y="180975"/>
                </a:lnTo>
                <a:close/>
              </a:path>
            </a:pathLst>
          </a:cu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599DBE9-D40A-409F-9584-7340E53946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7143750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14" name="annotation-number">
            <a:extLst xmlns:a="http://schemas.openxmlformats.org/drawingml/2006/main">
              <a:ext uri="{FF2B5EF4-FFF2-40B4-BE49-F238E27FC236}">
                <a16:creationId xmlns:a16="http://schemas.microsoft.com/office/drawing/2014/main" id="{964995B8-50DB-4CA8-9371-624A8F9263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7134225"/>
            <a:ext cx="3238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1</a:t>
            </a:r>
          </a:p>
        </p:txBody>
      </p:sp>
      <p:sp>
        <p:nvSpPr>
          <p:cNvPr id="15" name="annotation">
            <a:extLst xmlns:a="http://schemas.openxmlformats.org/drawingml/2006/main">
              <a:ext uri="{FF2B5EF4-FFF2-40B4-BE49-F238E27FC236}">
                <a16:creationId xmlns:a16="http://schemas.microsoft.com/office/drawing/2014/main" id="{C86240F2-896F-4C26-B9F0-81EB695AFC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925" y="7010400"/>
            <a:ext cx="59626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価値だけ先に大きくせず、必要な協力と資産を揃える</a:t>
            </a:r>
          </a:p>
        </p:txBody>
      </p:sp>
      <p:sp>
        <p:nvSpPr>
          <p:cNvPr id="16" name="shape">
            <a:extLst xmlns:a="http://schemas.openxmlformats.org/drawingml/2006/main">
              <a:ext uri="{FF2B5EF4-FFF2-40B4-BE49-F238E27FC236}">
                <a16:creationId xmlns:a16="http://schemas.microsoft.com/office/drawing/2014/main" id="{EFFD17E4-6565-4D0B-B0D4-8B3B4D39E5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34300" y="6924675"/>
            <a:ext cx="6896100" cy="885825"/>
          </a:xfrm>
          <a:prstGeom xmlns:a="http://schemas.openxmlformats.org/drawingml/2006/main" prst="roundRect">
            <a:avLst>
              <a:gd name="adj" fmla="val 17204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0905836-4284-4CF6-91CB-A289DF6B75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6772275"/>
            <a:ext cx="342900" cy="180975"/>
          </a:xfrm>
          <a:custGeom xmlns:a="http://schemas.openxmlformats.org/drawingml/2006/main">
            <a:pathLst>
              <a:path w="342900" h="180975">
                <a:moveTo>
                  <a:pt x="0" y="180975"/>
                </a:moveTo>
                <a:lnTo>
                  <a:pt x="171450" y="0"/>
                </a:lnTo>
                <a:lnTo>
                  <a:pt x="342900" y="180975"/>
                </a:lnTo>
                <a:close/>
              </a:path>
            </a:pathLst>
          </a:cu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1CD1442-7B5F-4CC0-BF11-23C1DA2658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7143750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19" name="annotation-number">
            <a:extLst xmlns:a="http://schemas.openxmlformats.org/drawingml/2006/main">
              <a:ext uri="{FF2B5EF4-FFF2-40B4-BE49-F238E27FC236}">
                <a16:creationId xmlns:a16="http://schemas.microsoft.com/office/drawing/2014/main" id="{535928C5-E282-473E-A7F6-BC04CE0EC1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7134225"/>
            <a:ext cx="3238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2</a:t>
            </a:r>
          </a:p>
        </p:txBody>
      </p:sp>
      <p:sp>
        <p:nvSpPr>
          <p:cNvPr id="20" name="annotation">
            <a:extLst xmlns:a="http://schemas.openxmlformats.org/drawingml/2006/main">
              <a:ext uri="{FF2B5EF4-FFF2-40B4-BE49-F238E27FC236}">
                <a16:creationId xmlns:a16="http://schemas.microsoft.com/office/drawing/2014/main" id="{B65A5112-1870-4DD4-9A71-EDB0F859DC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9625" y="7010400"/>
            <a:ext cx="59626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前の段階で得る資産が、次の段階でどう使えるかを書く</a:t>
            </a:r>
          </a:p>
        </p:txBody>
      </p:sp>
    </p:spTree>
    <p:extLst>
      <p:ext uri="{BB962C8B-B14F-4D97-AF65-F5344CB8AC3E}">
        <p14:creationId xmlns:p14="http://schemas.microsoft.com/office/powerpoint/2010/main" val="1868742556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icon:pencil">
            <a:extLst xmlns:a="http://schemas.openxmlformats.org/drawingml/2006/main">
              <a:ext uri="{FF2B5EF4-FFF2-40B4-BE49-F238E27FC236}">
                <a16:creationId xmlns:a16="http://schemas.microsoft.com/office/drawing/2014/main" id="{E2CDF72D-1E0E-401D-B881-196BF4B48C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238125" cy="238125"/>
          </a:xfrm>
          <a:custGeom xmlns:a="http://schemas.openxmlformats.org/drawingml/2006/main">
            <a:pathLst>
              <a:path w="228600" h="228600">
                <a:moveTo>
                  <a:pt x="142875" y="38100"/>
                </a:moveTo>
                <a:lnTo>
                  <a:pt x="190500" y="85725"/>
                </a:lnTo>
                <a:lnTo>
                  <a:pt x="76200" y="200025"/>
                </a:lnTo>
                <a:lnTo>
                  <a:pt x="28575" y="209550"/>
                </a:lnTo>
                <a:lnTo>
                  <a:pt x="38100" y="161925"/>
                </a:lnTo>
                <a:lnTo>
                  <a:pt x="142875" y="38100"/>
                </a:lnTo>
                <a:close/>
              </a:path>
              <a:path w="228600" h="228600">
                <a:moveTo>
                  <a:pt x="123825" y="57150"/>
                </a:moveTo>
                <a:lnTo>
                  <a:pt x="171450" y="104775"/>
                </a:lnTo>
              </a:path>
              <a:path w="228600" h="228600">
                <a:moveTo>
                  <a:pt x="38100" y="161925"/>
                </a:moveTo>
                <a:lnTo>
                  <a:pt x="76200" y="20002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513A108E-E1C7-4109-AD1C-B8BB40101C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342900"/>
            <a:ext cx="6572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自分の事業で記入する</a:t>
            </a:r>
          </a:p>
        </p:txBody>
      </p:sp>
      <p:sp>
        <p:nvSpPr>
          <p:cNvPr id="3" name="shape">
            <a:extLst xmlns:a="http://schemas.openxmlformats.org/drawingml/2006/main">
              <a:ext uri="{FF2B5EF4-FFF2-40B4-BE49-F238E27FC236}">
                <a16:creationId xmlns:a16="http://schemas.microsoft.com/office/drawing/2014/main" id="{A060FDD6-610F-49B6-9EE0-0F4010CE67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0750" y="390525"/>
            <a:ext cx="10096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57F941AC-3DF9-4F0B-B0AD-95D74CA534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35050" y="371475"/>
            <a:ext cx="1238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記入用</a:t>
            </a:r>
          </a:p>
        </p:txBody>
      </p:sp>
      <p:sp>
        <p:nvSpPr>
          <p:cNvPr id="5" name="heading">
            <a:extLst xmlns:a="http://schemas.openxmlformats.org/drawingml/2006/main">
              <a:ext uri="{FF2B5EF4-FFF2-40B4-BE49-F238E27FC236}">
                <a16:creationId xmlns:a16="http://schemas.microsoft.com/office/drawing/2014/main" id="{EDC94803-9BBA-4A46-AEF1-89AA359617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42975"/>
            <a:ext cx="14001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価値・協力・資産の成長計画</a:t>
            </a:r>
          </a:p>
        </p:txBody>
      </p:sp>
      <p:sp>
        <p:nvSpPr>
          <p:cNvPr id="6" name="body">
            <a:extLst xmlns:a="http://schemas.openxmlformats.org/drawingml/2006/main">
              <a:ext uri="{FF2B5EF4-FFF2-40B4-BE49-F238E27FC236}">
                <a16:creationId xmlns:a16="http://schemas.microsoft.com/office/drawing/2014/main" id="{EC167BC6-2029-41A0-95C2-FEC75762D3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647825"/>
            <a:ext cx="13982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事業名：　　　　　　　　　　　　　　作成者：　　　　　　　　　更新日：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E0C8718-CD87-4B27-9FE9-C1C81194A8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29575"/>
            <a:ext cx="14020800" cy="9525"/>
          </a:xfrm>
          <a:custGeom xmlns:a="http://schemas.openxmlformats.org/drawingml/2006/main">
            <a:pathLst>
              <a:path w="14020800" h="9525">
                <a:moveTo>
                  <a:pt x="0" y="0"/>
                </a:moveTo>
                <a:lnTo>
                  <a:pt x="14020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DE2E6"/>
            </a:solidFill>
          </a:ln>
        </p:spPr>
      </p:sp>
      <p:sp>
        <p:nvSpPr>
          <p:cNvPr id="8" name="footer">
            <a:extLst xmlns:a="http://schemas.openxmlformats.org/drawingml/2006/main">
              <a:ext uri="{FF2B5EF4-FFF2-40B4-BE49-F238E27FC236}">
                <a16:creationId xmlns:a16="http://schemas.microsoft.com/office/drawing/2014/main" id="{476914E2-C8DD-42C8-927A-5FF46E8152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62925"/>
            <a:ext cx="638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ARCHECO  /  BUSINESS DESIGN WORKBOOK</a:t>
            </a:r>
          </a:p>
        </p:txBody>
      </p:sp>
      <p:sp>
        <p:nvSpPr>
          <p:cNvPr id="9" name="footer">
            <a:extLst xmlns:a="http://schemas.openxmlformats.org/drawingml/2006/main">
              <a:ext uri="{FF2B5EF4-FFF2-40B4-BE49-F238E27FC236}">
                <a16:creationId xmlns:a16="http://schemas.microsoft.com/office/drawing/2014/main" id="{7E922261-6E63-4F3C-9298-BE2A2E51A9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287250" y="8162925"/>
            <a:ext cx="2343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ARC-SG-45   /   03</a:t>
            </a:r>
          </a:p>
        </p:txBody>
      </p:sp>
      <p:graphicFrame>
        <p:nvGraphicFramePr>
          <p:cNvPr id="22" name=""/>
          <p:cNvGraphicFramePr/>
          <p:nvPr/>
        </p:nvGraphicFramePr>
        <p:xfrm>
          <a:off xmlns:a="http://schemas.openxmlformats.org/drawingml/2006/main" x="609600" y="2362200"/>
          <a:ext xmlns:a="http://schemas.openxmlformats.org/drawingml/2006/main" cx="14020800" cy="41910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343150"/>
                <a:gridCol w="3892550"/>
                <a:gridCol w="3892550"/>
                <a:gridCol w="3892550"/>
              </a:tblGrid>
              <a:tr h="1047750">
                <a:tc>
                  <a:txBody>
                    <a:bodyPr lIns="142875" tIns="95250" rIns="142875" bIns="95250"/>
                    <a:lstStyle/>
                    <a:p>
                      <a:r>
                        <a:rPr sz="1650" b="1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/>
                      </a:r>
                    </a:p>
                  </a:txBody>
                  <a:tcPr marL="91440" marR="91440" marT="45720" marB="45720" anchor="ctr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07D72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1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初期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70B5AA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1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中期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07D72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1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長期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70B5AA"/>
                    </a:solidFill>
                  </a:tcPr>
                </a:tc>
              </a:tr>
              <a:tr h="1047750">
                <a:tc>
                  <a:txBody>
                    <a:bodyPr lIns="142875" tIns="95250" rIns="142875" bIns="95250"/>
                    <a:lstStyle/>
                    <a:p>
                      <a:r>
                        <a:rPr sz="1650" b="1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届ける価値</a:t>
                      </a:r>
                    </a:p>
                  </a:txBody>
                  <a:tcPr marL="91440" marR="91440" marT="45720" marB="45720" anchor="ctr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E7F3F0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87919A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ここに記入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7F8FA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87919A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ここに記入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7F8FA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87919A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ここに記入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7F8FA"/>
                    </a:solidFill>
                  </a:tcPr>
                </a:tc>
              </a:tr>
              <a:tr h="1047750">
                <a:tc>
                  <a:txBody>
                    <a:bodyPr lIns="142875" tIns="95250" rIns="142875" bIns="95250"/>
                    <a:lstStyle/>
                    <a:p>
                      <a:r>
                        <a:rPr sz="1650" b="1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必要な協力</a:t>
                      </a:r>
                    </a:p>
                  </a:txBody>
                  <a:tcPr marL="91440" marR="91440" marT="45720" marB="45720" anchor="ctr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E7F3F0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87919A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ここに記入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87919A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ここに記入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87919A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ここに記入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1047750">
                <a:tc>
                  <a:txBody>
                    <a:bodyPr lIns="142875" tIns="95250" rIns="142875" bIns="95250"/>
                    <a:lstStyle/>
                    <a:p>
                      <a:r>
                        <a:rPr sz="1650" b="1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得る・使う資産</a:t>
                      </a:r>
                    </a:p>
                  </a:txBody>
                  <a:tcPr marL="91440" marR="91440" marT="45720" marB="45720" anchor="ctr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E7F3F0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87919A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ここに記入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7F8FA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87919A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ここに記入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7F8FA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87919A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ここに記入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7F8FA"/>
                    </a:solidFill>
                  </a:tcPr>
                </a:tc>
              </a:tr>
            </a:tbl>
          </a:graphicData>
        </a:graphic>
      </p:graphicFrame>
      <p:sp>
        <p:nvSpPr>
          <p:cNvPr id="11" name="icon:pencil">
            <a:extLst xmlns:a="http://schemas.openxmlformats.org/drawingml/2006/main">
              <a:ext uri="{FF2B5EF4-FFF2-40B4-BE49-F238E27FC236}">
                <a16:creationId xmlns:a16="http://schemas.microsoft.com/office/drawing/2014/main" id="{D9978AD1-4DB1-4F2D-A709-2D9D205C81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7267575"/>
            <a:ext cx="247650" cy="247650"/>
          </a:xfrm>
          <a:custGeom xmlns:a="http://schemas.openxmlformats.org/drawingml/2006/main">
            <a:pathLst>
              <a:path w="228600" h="228600">
                <a:moveTo>
                  <a:pt x="142875" y="38100"/>
                </a:moveTo>
                <a:lnTo>
                  <a:pt x="190500" y="85725"/>
                </a:lnTo>
                <a:lnTo>
                  <a:pt x="76200" y="200025"/>
                </a:lnTo>
                <a:lnTo>
                  <a:pt x="28575" y="209550"/>
                </a:lnTo>
                <a:lnTo>
                  <a:pt x="38100" y="161925"/>
                </a:lnTo>
                <a:lnTo>
                  <a:pt x="142875" y="38100"/>
                </a:lnTo>
                <a:close/>
              </a:path>
              <a:path w="228600" h="228600">
                <a:moveTo>
                  <a:pt x="123825" y="57150"/>
                </a:moveTo>
                <a:lnTo>
                  <a:pt x="171450" y="104775"/>
                </a:lnTo>
              </a:path>
              <a:path w="228600" h="228600">
                <a:moveTo>
                  <a:pt x="38100" y="161925"/>
                </a:moveTo>
                <a:lnTo>
                  <a:pt x="76200" y="20002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70B5AA"/>
            </a:solidFill>
          </a:ln>
        </p:spPr>
      </p:sp>
      <p:sp>
        <p:nvSpPr>
          <p:cNvPr id="12" name="body">
            <a:extLst xmlns:a="http://schemas.openxmlformats.org/drawingml/2006/main">
              <a:ext uri="{FF2B5EF4-FFF2-40B4-BE49-F238E27FC236}">
                <a16:creationId xmlns:a16="http://schemas.microsoft.com/office/drawing/2014/main" id="{8D602D50-2CD6-4105-AF8D-5DA5896E62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" y="7153275"/>
            <a:ext cx="13477875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色の付いた欄の「ここに記入」を置き換えてください。必要に応じて図形・項目も編集できます。</a:t>
            </a:r>
          </a:p>
        </p:txBody>
      </p:sp>
    </p:spTree>
    <p:extLst>
      <p:ext uri="{BB962C8B-B14F-4D97-AF65-F5344CB8AC3E}">
        <p14:creationId xmlns:p14="http://schemas.microsoft.com/office/powerpoint/2010/main" val="204219305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2026-10-07T00:00:41.3690000Z</dcterms:created>
  <dcterms:modified xsi:type="dcterms:W3CDTF">2026-10-07T00:00:41.3690000Z</dcterms:modified>
</coreProperties>
</file>