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5e28efa1f28422f" /><Relationship Type="http://schemas.openxmlformats.org/officeDocument/2006/relationships/extended-properties" Target="/docProps/app.xml" Id="R3029e96904024604" /><Relationship Type="http://schemas.openxmlformats.org/officeDocument/2006/relationships/officeDocument" Target="/ppt/presentation.xml" Id="Rd8f30588855d4a8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302b6c51214323"/>
  </p:sldMasterIdLst>
  <p:notesMasterIdLst>
    <p:notesMasterId xmlns:r="http://schemas.openxmlformats.org/officeDocument/2006/relationships" r:id="R1bd98eb855224aaf"/>
  </p:notesMasterIdLst>
  <p:sldIdLst>
    <p:sldId xmlns:r="http://schemas.openxmlformats.org/officeDocument/2006/relationships" id="256" r:id="R0afecbb8aaa94fc9"/>
    <p:sldId xmlns:r="http://schemas.openxmlformats.org/officeDocument/2006/relationships" id="257" r:id="R58e577d6ffa841fe"/>
    <p:sldId xmlns:r="http://schemas.openxmlformats.org/officeDocument/2006/relationships" id="258" r:id="R672120e5aba74d08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e4e4a368dc43c0" /><Relationship Type="http://schemas.openxmlformats.org/officeDocument/2006/relationships/slideMaster" Target="/ppt/slideMasters/slideMaster1.xml" Id="Rfd302b6c51214323" /><Relationship Type="http://schemas.openxmlformats.org/officeDocument/2006/relationships/notesMaster" Target="/ppt/notesMasters/notesMaster1.xml" Id="R1bd98eb855224aaf" /><Relationship Type="http://schemas.openxmlformats.org/officeDocument/2006/relationships/presProps" Target="/ppt/presProps.xml" Id="Re434671caab849b2" /><Relationship Type="http://schemas.openxmlformats.org/officeDocument/2006/relationships/tableStyles" Target="/ppt/tableStyles.xml" Id="Rf2affd466417405c" /><Relationship Type="http://schemas.openxmlformats.org/officeDocument/2006/relationships/slide" Target="/ppt/slides/slide1.xml" Id="R0afecbb8aaa94fc9" /><Relationship Type="http://schemas.openxmlformats.org/officeDocument/2006/relationships/slide" Target="/ppt/slides/slide2.xml" Id="R58e577d6ffa841fe" /><Relationship Type="http://schemas.openxmlformats.org/officeDocument/2006/relationships/slide" Target="/ppt/slides/slide3.xml" Id="R672120e5aba74d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bf3f922800646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4737d4b8e843f0" /><Relationship Type="http://schemas.openxmlformats.org/officeDocument/2006/relationships/notesMaster" Target="/ppt/notesMasters/notesMaster1.xml" Id="Rb183d9a5c05747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38542aeb6547a3" /><Relationship Type="http://schemas.openxmlformats.org/officeDocument/2006/relationships/notesMaster" Target="/ppt/notesMasters/notesMaster1.xml" Id="R9b7128280eab47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d58f3e72b38411f" /><Relationship Type="http://schemas.openxmlformats.org/officeDocument/2006/relationships/notesMaster" Target="/ppt/notesMasters/notesMaster1.xml" Id="R240e862fe0fe44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産業の変化と採用条件</a:t>
            </a:r>
          </a:p>
          <a:p xmlns:a="http://schemas.openxmlformats.org/drawingml/2006/main">
            <a:r>
              <a:t>複数の産業を、同じ時間軸と条件で比べる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産業の変化と採用条件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産業の変化と採用条件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d0eae39ca043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b6fe7e84d84281" /><Relationship Type="http://schemas.openxmlformats.org/officeDocument/2006/relationships/slideLayout" Target="/ppt/slideLayouts/slideLayout1.xml" Id="Rb4c99e91f8a94d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4c99e91f8a94d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e59c4fd8454567" /><Relationship Type="http://schemas.openxmlformats.org/officeDocument/2006/relationships/image" Target="/ppt/media/image.png" Id="R562bd9d26a344c9e" /><Relationship Type="http://schemas.openxmlformats.org/officeDocument/2006/relationships/notesSlide" Target="/ppt/notesSlides/notesSlide1.xml" Id="R73c166e551124c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e645f76cc34215" /><Relationship Type="http://schemas.openxmlformats.org/officeDocument/2006/relationships/notesSlide" Target="/ppt/notesSlides/notesSlide2.xml" Id="R856064bda78745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0b5078a39044b1" /><Relationship Type="http://schemas.openxmlformats.org/officeDocument/2006/relationships/notesSlide" Target="/ppt/notesSlides/notesSlide3.xml" Id="Raa737268556441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61B831DD-676B-48E8-A43A-8859DC76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501621D5-DB52-459C-A06E-D94E48EE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704C65C5-64DE-421F-99CE-A8B06074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DA630978-F892-494F-A841-2970FA4CF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82CB8CCA-EB52-43CD-9521-0A540607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16663-1C63-44CE-97C5-D6EF25A2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DDECF99E-7497-4BAE-9971-614CDA73A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038BFA-6410-488D-904D-4D401978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flag">
            <a:extLst xmlns:a="http://schemas.openxmlformats.org/drawingml/2006/main">
              <a:ext uri="{FF2B5EF4-FFF2-40B4-BE49-F238E27FC236}">
                <a16:creationId xmlns:a16="http://schemas.microsoft.com/office/drawing/2014/main" id="{2225AC75-A097-41E6-8F1E-5CC7282EF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38100" y="209550"/>
                </a:moveTo>
                <a:lnTo>
                  <a:pt x="38100" y="28575"/>
                </a:lnTo>
                <a:lnTo>
                  <a:pt x="180975" y="28575"/>
                </a:lnTo>
                <a:lnTo>
                  <a:pt x="142875" y="76200"/>
                </a:lnTo>
                <a:lnTo>
                  <a:pt x="180975" y="123825"/>
                </a:lnTo>
                <a:lnTo>
                  <a:pt x="38100" y="123825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E030DF69-DE21-4D69-BFA9-BD2F4C74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産業の変化と採用条件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42D0B4CA-7D9E-4B6E-89F7-81F9214B9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複数の産業を、同じ時間軸と条件で比べる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AA44D668-201A-4595-8131-849A1428E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3209F098-09AA-47BE-9143-945006F53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B76EB7C3-CEE4-41C8-8731-D21B08B4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2bd9d26a344c9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8DBD41-79F4-4719-91BC-C1CB7DFB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CE17D44A-F725-4C8B-B317-F1FB2C117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ARC-SG-43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F55C17AA-DC51-43FD-88AE-A1AFA1E6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8865948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7735A929-FA44-423F-B003-4F0C6AA6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F50304C-634B-4FA8-AAF0-287D0C691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891D5AD0-8935-4FE8-B357-356208FCB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1B093C4-B618-43AD-A1D8-4C2BE939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836F92CB-6BA7-48CA-A31F-7878D232F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産業の変化と採用条件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3AEF0402-318E-4850-B4EF-ED460A78A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画像認識技術の参入先選びの場合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15970F-AB80-4D9F-8340-9A04AFE5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7B501EEF-2044-4601-9B28-54D3CF2F2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D5CD422F-0F83-478B-9062-7CFE52B72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ARC-SG-43   /   02</a:t>
            </a:r>
          </a:p>
        </p:txBody>
      </p:sp>
      <p:graphicFrame>
        <p:nvGraphicFramePr>
          <p:cNvPr id="30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2919413"/>
                <a:gridCol w="2919413"/>
                <a:gridCol w="2919413"/>
                <a:gridCol w="2919413"/>
              </a:tblGrid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現在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1年後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3年後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5年後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物流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目視仕分け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倉庫で試行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複数拠点に導入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荷姿の違いへ対応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設備保守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巡回点検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特定設備で試行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保守手順に組込む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設備横断で運用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人材研修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講師が評価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課題1種類で試行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教材と連携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企業別に展開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shape">
            <a:extLst xmlns:a="http://schemas.openxmlformats.org/drawingml/2006/main">
              <a:ext uri="{FF2B5EF4-FFF2-40B4-BE49-F238E27FC236}">
                <a16:creationId xmlns:a16="http://schemas.microsoft.com/office/drawing/2014/main" id="{198DA9C8-2D69-429D-84E0-6E1A0267B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5EA56-D67E-4823-910B-E51535024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A885D9-13C5-4893-B8EF-981346EF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14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9F838162-BB1B-4B99-A84A-616F5E93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15" name="annotation">
            <a:extLst xmlns:a="http://schemas.openxmlformats.org/drawingml/2006/main">
              <a:ext uri="{FF2B5EF4-FFF2-40B4-BE49-F238E27FC236}">
                <a16:creationId xmlns:a16="http://schemas.microsoft.com/office/drawing/2014/main" id="{1157E646-3835-4746-98F1-725BC1B89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未来の断定ではなく、変化の仮説と成立条件を書く</a:t>
            </a:r>
          </a:p>
        </p:txBody>
      </p:sp>
      <p:sp>
        <p:nvSpPr>
          <p:cNvPr id="16" name="shape">
            <a:extLst xmlns:a="http://schemas.openxmlformats.org/drawingml/2006/main">
              <a:ext uri="{FF2B5EF4-FFF2-40B4-BE49-F238E27FC236}">
                <a16:creationId xmlns:a16="http://schemas.microsoft.com/office/drawing/2014/main" id="{87F78B9A-35C0-4919-81ED-2BD45273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41CBDF-8FC5-44AC-9769-EB34CA08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70EFED-2CF5-485F-8714-976EE680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19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0A5BFB2-318A-4C4F-AFE3-4A02EEFCB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20" name="annotation">
            <a:extLst xmlns:a="http://schemas.openxmlformats.org/drawingml/2006/main">
              <a:ext uri="{FF2B5EF4-FFF2-40B4-BE49-F238E27FC236}">
                <a16:creationId xmlns:a16="http://schemas.microsoft.com/office/drawing/2014/main" id="{12CF6416-791B-4502-96EB-2CBE1812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産業ごとに異なる評価軸で有利に見せない</a:t>
            </a:r>
          </a:p>
        </p:txBody>
      </p:sp>
    </p:spTree>
    <p:extLst>
      <p:ext uri="{BB962C8B-B14F-4D97-AF65-F5344CB8AC3E}">
        <p14:creationId xmlns:p14="http://schemas.microsoft.com/office/powerpoint/2010/main" val="17227599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BA21B9F1-4DDD-4C84-A9EF-A6CC43B67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EA643A5-4142-48C5-AB60-66186D88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ACFFF6F9-C610-46F2-A621-D03A3AEB0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5F1BBE6-6CC0-4C85-ABFA-526CA128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AD96D5B2-84D3-4C3E-8432-E2C81A1A7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産業の変化と採用条件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861A72AE-D0FB-4123-8153-CF5C9C43D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299218-569F-4D5B-BB70-8B2C0220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55BD7959-41D5-43EC-B0D2-65AF5F6A8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721FE543-3D84-481F-B11F-563BB572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ARC-SG-43   /   03</a:t>
            </a:r>
          </a:p>
        </p:txBody>
      </p:sp>
      <p:graphicFrame>
        <p:nvGraphicFramePr>
          <p:cNvPr id="22" name=""/>
          <p:cNvGraphicFramePr/>
          <p:nvPr/>
        </p:nvGraphicFramePr>
        <p:xfrm>
          <a:off xmlns:a="http://schemas.openxmlformats.org/drawingml/2006/main" x="609600" y="2362200"/>
          <a:ext xmlns:a="http://schemas.openxmlformats.org/drawingml/2006/main" cx="140208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43150"/>
                <a:gridCol w="2919413"/>
                <a:gridCol w="2919413"/>
                <a:gridCol w="2919413"/>
                <a:gridCol w="2919413"/>
              </a:tblGrid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/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現在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1年後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3年後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70B5A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5年後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07D72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産業1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産業2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47750">
                <a:tc>
                  <a:txBody>
                    <a:bodyPr lIns="142875" tIns="95250" rIns="142875" bIns="95250"/>
                    <a:lstStyle/>
                    <a:p>
                      <a:r>
                        <a:rPr sz="1650" b="1">
                          <a:solidFill>
                            <a:srgbClr val="202A44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産業3</a:t>
                      </a:r>
                    </a:p>
                  </a:txBody>
                  <a:tcPr marL="91440" marR="91440" marT="45720" marB="45720" anchor="ctr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7F3F0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 lIns="142875" tIns="95250" rIns="142875" bIns="95250"/>
                    <a:lstStyle/>
                    <a:p>
                      <a:r>
                        <a:rPr sz="1650" b="0">
                          <a:solidFill>
                            <a:srgbClr val="87919A"/>
                          </a:solidFill>
                          <a:latin typeface="Noto Sans CJK JP"/>
                          <a:ea typeface="Noto Sans CJK JP"/>
                          <a:cs typeface="Noto Sans CJK JP"/>
                        </a:rPr>
                        <a:t>ここに記入</a:t>
                      </a:r>
                    </a:p>
                  </a:txBody>
                  <a:tcPr marL="91440" marR="91440" marT="45720" marB="45720" anchor="ctr">
                    <a:lnR w="28575">
                      <a:solidFill>
                        <a:srgbClr val="FFFFFF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  <p:sp>
        <p:nvSpPr>
          <p:cNvPr id="11" name="icon:pencil">
            <a:extLst xmlns:a="http://schemas.openxmlformats.org/drawingml/2006/main">
              <a:ext uri="{FF2B5EF4-FFF2-40B4-BE49-F238E27FC236}">
                <a16:creationId xmlns:a16="http://schemas.microsoft.com/office/drawing/2014/main" id="{86C95DA2-4A4C-473F-AA92-2C7A99DA6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4D5CE216-8E44-4020-984A-5260EA4F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13850147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2026-10-06T23:57:34.0680000Z</dcterms:created>
  <dcterms:modified xsi:type="dcterms:W3CDTF">2026-10-06T23:57:34.0680000Z</dcterms:modified>
</coreProperties>
</file>