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ffe8dd6c0d4960" /><Relationship Type="http://schemas.openxmlformats.org/officeDocument/2006/relationships/extended-properties" Target="/docProps/app.xml" Id="Re731fd0b1026491a" /><Relationship Type="http://schemas.openxmlformats.org/officeDocument/2006/relationships/officeDocument" Target="/ppt/presentation.xml" Id="R4587742fd8984b1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b01babada7144cd"/>
  </p:sldMasterIdLst>
  <p:notesMasterIdLst>
    <p:notesMasterId xmlns:r="http://schemas.openxmlformats.org/officeDocument/2006/relationships" r:id="R0640241eaca9400a"/>
  </p:notesMasterIdLst>
  <p:sldIdLst>
    <p:sldId xmlns:r="http://schemas.openxmlformats.org/officeDocument/2006/relationships" id="256" r:id="R935e42bb057d4cf0"/>
    <p:sldId xmlns:r="http://schemas.openxmlformats.org/officeDocument/2006/relationships" id="257" r:id="R28885b453f494e32"/>
    <p:sldId xmlns:r="http://schemas.openxmlformats.org/officeDocument/2006/relationships" id="258" r:id="Ra6d99ee911f04cb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a755361e1b4821" /><Relationship Type="http://schemas.openxmlformats.org/officeDocument/2006/relationships/slideMaster" Target="/ppt/slideMasters/slideMaster1.xml" Id="R2b01babada7144cd" /><Relationship Type="http://schemas.openxmlformats.org/officeDocument/2006/relationships/notesMaster" Target="/ppt/notesMasters/notesMaster1.xml" Id="R0640241eaca9400a" /><Relationship Type="http://schemas.openxmlformats.org/officeDocument/2006/relationships/presProps" Target="/ppt/presProps.xml" Id="R9625c36059544780" /><Relationship Type="http://schemas.openxmlformats.org/officeDocument/2006/relationships/tableStyles" Target="/ppt/tableStyles.xml" Id="R5d008d39bbeb4ddd" /><Relationship Type="http://schemas.openxmlformats.org/officeDocument/2006/relationships/slide" Target="/ppt/slides/slide1.xml" Id="R935e42bb057d4cf0" /><Relationship Type="http://schemas.openxmlformats.org/officeDocument/2006/relationships/slide" Target="/ppt/slides/slide2.xml" Id="R28885b453f494e32" /><Relationship Type="http://schemas.openxmlformats.org/officeDocument/2006/relationships/slide" Target="/ppt/slides/slide3.xml" Id="Ra6d99ee911f04c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e0df6b629743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f5eed08fd94e61" /><Relationship Type="http://schemas.openxmlformats.org/officeDocument/2006/relationships/notesMaster" Target="/ppt/notesMasters/notesMaster1.xml" Id="R1dad5be9f12b44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a0b3f88ab44453" /><Relationship Type="http://schemas.openxmlformats.org/officeDocument/2006/relationships/notesMaster" Target="/ppt/notesMasters/notesMaster1.xml" Id="Re873eb97891b477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41370924354d67" /><Relationship Type="http://schemas.openxmlformats.org/officeDocument/2006/relationships/notesMaster" Target="/ppt/notesMasters/notesMaster1.xml" Id="R46d898f6ce3948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時期別の事業成立条件</a:t>
            </a:r>
          </a:p>
          <a:p xmlns:a="http://schemas.openxmlformats.org/drawingml/2006/main">
            <a:r>
              <a:t>目指す事業像に必要な条件を、時期ごとに置く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時期別の事業成立条件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時期別の事業成立条件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48202b9404406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ea035d5039a45f0" /><Relationship Type="http://schemas.openxmlformats.org/officeDocument/2006/relationships/slideLayout" Target="/ppt/slideLayouts/slideLayout1.xml" Id="R43a1f89a50f64f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a1f89a50f64f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e5a2ee03d545af" /><Relationship Type="http://schemas.openxmlformats.org/officeDocument/2006/relationships/image" Target="/ppt/media/image.png" Id="R35e2cc8f52b146fa" /><Relationship Type="http://schemas.openxmlformats.org/officeDocument/2006/relationships/notesSlide" Target="/ppt/notesSlides/notesSlide1.xml" Id="R72a5251c1ebf42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20cf1c8a14f68" /><Relationship Type="http://schemas.openxmlformats.org/officeDocument/2006/relationships/notesSlide" Target="/ppt/notesSlides/notesSlide2.xml" Id="R78b75fba5afc45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c2bf62f6c44440" /><Relationship Type="http://schemas.openxmlformats.org/officeDocument/2006/relationships/notesSlide" Target="/ppt/notesSlides/notesSlide3.xml" Id="R18a6515b35344d2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A296E6C0-2F9C-462A-A05D-F2534742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90BA5967-5F23-445F-A370-9A0C084BF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67F9F92B-A421-463A-818A-1839E348B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AFA01DAD-AA8C-4BE3-B053-AFEBB357F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72147B54-5C45-4E33-A0B2-F029184BE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6F2A5-2C30-40EF-B59B-E3FC8F0D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962FF8C8-0343-40D1-8E7C-6124BDAD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E6998-008D-455D-805D-126FEFC7B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flag">
            <a:extLst xmlns:a="http://schemas.openxmlformats.org/drawingml/2006/main">
              <a:ext uri="{FF2B5EF4-FFF2-40B4-BE49-F238E27FC236}">
                <a16:creationId xmlns:a16="http://schemas.microsoft.com/office/drawing/2014/main" id="{320C59BF-2285-41EC-9D71-47D780BAC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38100" y="209550"/>
                </a:moveTo>
                <a:lnTo>
                  <a:pt x="38100" y="28575"/>
                </a:lnTo>
                <a:lnTo>
                  <a:pt x="180975" y="28575"/>
                </a:lnTo>
                <a:lnTo>
                  <a:pt x="142875" y="76200"/>
                </a:lnTo>
                <a:lnTo>
                  <a:pt x="180975" y="123825"/>
                </a:lnTo>
                <a:lnTo>
                  <a:pt x="3810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3E84D83-FFFE-488C-B6CD-7B94A97A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時期別の事業成立条件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DD3F6D1D-D451-4728-95DF-376F7398C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目指す事業像に必要な条件を、時期ごとに置く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670C238D-47A4-40ED-8F65-75511D9A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AD278CB8-FA6D-4B2D-B5E7-EADB7612C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ADDF5E80-BE6B-47D9-9DB0-F6B40F00F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2cc8f52b146fa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54C1E7-841D-4B60-A1C6-BB7DFA3BC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75BBA26-56FD-4F99-9C96-2D870473C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ARC-SG-40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AC101FA2-BEEB-43CA-BD5D-B1052E36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581198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9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D95DF5DE-C15B-4DF2-ABFD-19D959B55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BFE35AA-A340-48A6-930D-DF420DCD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D2786353-42D9-4D60-853A-3059BF8D9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948AFD4A-0222-480C-8AEE-7429A7FC6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38DBAB03-0BCA-4E67-AF08-866780AC1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時期別の事業成立条件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F93523A1-3655-4838-8298-337089F9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小規模事業者向けの月額業務支援の場合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D018B-4839-4ED4-8768-DC741491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21DCA76D-2E1D-4023-AA4E-E568773DC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305BA848-EC0E-4B0F-8541-F5E40434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ARC-SG-40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B1893-C35E-4BF9-8D5F-0F291B7E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52700"/>
            <a:ext cx="13468350" cy="9525"/>
          </a:xfrm>
          <a:custGeom xmlns:a="http://schemas.openxmlformats.org/drawingml/2006/main">
            <a:pathLst>
              <a:path w="13468350" h="9525">
                <a:moveTo>
                  <a:pt x="0" y="0"/>
                </a:moveTo>
                <a:lnTo>
                  <a:pt x="13468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2705A-319A-49C8-B6E6-78D30039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92103A3-61A2-49CB-B0E7-0A559254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55182DB4-F0F7-4691-AD6F-EF19594F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1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0752569-21D5-495C-A6ED-EBAF127EB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目指す事業像</a:t>
            </a:r>
          </a:p>
        </p:txBody>
      </p:sp>
      <p:sp>
        <p:nvSpPr>
          <p:cNvPr id="15" name="example">
            <a:extLst xmlns:a="http://schemas.openxmlformats.org/drawingml/2006/main">
              <a:ext uri="{FF2B5EF4-FFF2-40B4-BE49-F238E27FC236}">
                <a16:creationId xmlns:a16="http://schemas.microsoft.com/office/drawing/2014/main" id="{0D5BC9C1-610C-4B62-818F-7729E9A28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少人数で安定提供できる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DF11F9-E1B5-48A8-A4BC-5D2E58BA8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9F5406CC-42D8-4861-913F-B4A9C1B1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1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B8ABE0D2-948D-44E7-B61B-D0E9DEFF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3BB2CDB-3559-4609-B476-73472BF6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初期：1〜2年</a:t>
            </a:r>
          </a:p>
        </p:txBody>
      </p:sp>
      <p:sp>
        <p:nvSpPr>
          <p:cNvPr id="20" name="example">
            <a:extLst xmlns:a="http://schemas.openxmlformats.org/drawingml/2006/main">
              <a:ext uri="{FF2B5EF4-FFF2-40B4-BE49-F238E27FC236}">
                <a16:creationId xmlns:a16="http://schemas.microsoft.com/office/drawing/2014/main" id="{F8D58F9C-D1F8-4350-BFAE-A02F5266A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有料顧客と運用手順を確立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53B564-68B8-441E-B128-2E701049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87655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2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CA4587B-F1AB-4B11-B0D0-B12430CB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5675" y="286702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FE0BC7-B8B6-427E-8EA8-ABD463D4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4" name="shape">
            <a:extLst xmlns:a="http://schemas.openxmlformats.org/drawingml/2006/main">
              <a:ext uri="{FF2B5EF4-FFF2-40B4-BE49-F238E27FC236}">
                <a16:creationId xmlns:a16="http://schemas.microsoft.com/office/drawing/2014/main" id="{FD97A3EE-E8B8-4AF3-BF59-15234644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5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1A9B81D2-9C4F-4B30-9272-2F4861C6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76EDCD5-7C3F-4452-9FD3-B893F6A6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中期：3〜4年</a:t>
            </a:r>
          </a:p>
        </p:txBody>
      </p:sp>
      <p:sp>
        <p:nvSpPr>
          <p:cNvPr id="27" name="example">
            <a:extLst xmlns:a="http://schemas.openxmlformats.org/drawingml/2006/main">
              <a:ext uri="{FF2B5EF4-FFF2-40B4-BE49-F238E27FC236}">
                <a16:creationId xmlns:a16="http://schemas.microsoft.com/office/drawing/2014/main" id="{CC1C5D64-3EAF-4E5D-A3D3-916256E0C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紹介経由の獲得を増やす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70DB2C7-B76F-4687-903D-A3314BAA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95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29" name="shape">
            <a:extLst xmlns:a="http://schemas.openxmlformats.org/drawingml/2006/main">
              <a:ext uri="{FF2B5EF4-FFF2-40B4-BE49-F238E27FC236}">
                <a16:creationId xmlns:a16="http://schemas.microsoft.com/office/drawing/2014/main" id="{C0690CE6-CD08-412B-910C-342E7648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0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41C087A9-CA9F-4F75-866D-2188640A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1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7C002E1-61B1-439C-8109-0F1A8237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後期：5年以降</a:t>
            </a:r>
          </a:p>
        </p:txBody>
      </p:sp>
      <p:sp>
        <p:nvSpPr>
          <p:cNvPr id="32" name="example">
            <a:extLst xmlns:a="http://schemas.openxmlformats.org/drawingml/2006/main">
              <a:ext uri="{FF2B5EF4-FFF2-40B4-BE49-F238E27FC236}">
                <a16:creationId xmlns:a16="http://schemas.microsoft.com/office/drawing/2014/main" id="{B7FC6EAB-B47A-4894-B50B-04E184A9A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複数業種へ展開</a:t>
            </a:r>
          </a:p>
        </p:txBody>
      </p:sp>
      <p:sp>
        <p:nvSpPr>
          <p:cNvPr id="33" name="shape">
            <a:extLst xmlns:a="http://schemas.openxmlformats.org/drawingml/2006/main">
              <a:ext uri="{FF2B5EF4-FFF2-40B4-BE49-F238E27FC236}">
                <a16:creationId xmlns:a16="http://schemas.microsoft.com/office/drawing/2014/main" id="{8907710A-B890-4450-82F7-58E8E16F6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68961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4" name="body">
            <a:extLst xmlns:a="http://schemas.openxmlformats.org/drawingml/2006/main">
              <a:ext uri="{FF2B5EF4-FFF2-40B4-BE49-F238E27FC236}">
                <a16:creationId xmlns:a16="http://schemas.microsoft.com/office/drawing/2014/main" id="{750E4FAD-3B4E-4650-B380-AC58D2BC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単月黒字</a:t>
            </a:r>
          </a:p>
        </p:txBody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9D43E2FC-F7FB-48E0-9575-4C407E191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24550"/>
            <a:ext cx="6515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月の売上が月の費用を超える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43140204-7F1C-427E-B75D-FF82BD2D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457825"/>
            <a:ext cx="68961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7" name="body">
            <a:extLst xmlns:a="http://schemas.openxmlformats.org/drawingml/2006/main">
              <a:ext uri="{FF2B5EF4-FFF2-40B4-BE49-F238E27FC236}">
                <a16:creationId xmlns:a16="http://schemas.microsoft.com/office/drawing/2014/main" id="{2465CABD-C9FA-44D4-83C5-99E5AE18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53402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累積黒字</a:t>
            </a:r>
          </a:p>
        </p:txBody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7F63653A-669B-4C2B-90D6-AB868A0CD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924550"/>
            <a:ext cx="6515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開始からの累積損益がプラス</a:t>
            </a:r>
          </a:p>
        </p:txBody>
      </p:sp>
      <p:sp>
        <p:nvSpPr>
          <p:cNvPr id="39" name="shape">
            <a:extLst xmlns:a="http://schemas.openxmlformats.org/drawingml/2006/main">
              <a:ext uri="{FF2B5EF4-FFF2-40B4-BE49-F238E27FC236}">
                <a16:creationId xmlns:a16="http://schemas.microsoft.com/office/drawing/2014/main" id="{4311CA9A-4963-4128-A1DA-39BFF61C1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C53CFB55-D775-4D8D-AA35-0C1E374F3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B74AF6AE-8997-484E-85B6-B3FF30264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2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881267FA-9FCC-4507-951A-90603373B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3" name="annotation">
            <a:extLst xmlns:a="http://schemas.openxmlformats.org/drawingml/2006/main">
              <a:ext uri="{FF2B5EF4-FFF2-40B4-BE49-F238E27FC236}">
                <a16:creationId xmlns:a16="http://schemas.microsoft.com/office/drawing/2014/main" id="{72487F69-30CC-40C9-B5BE-09F79197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時期は目安。次へ進む条件と根拠を併記する</a:t>
            </a:r>
          </a:p>
        </p:txBody>
      </p:sp>
      <p:sp>
        <p:nvSpPr>
          <p:cNvPr id="44" name="shape">
            <a:extLst xmlns:a="http://schemas.openxmlformats.org/drawingml/2006/main">
              <a:ext uri="{FF2B5EF4-FFF2-40B4-BE49-F238E27FC236}">
                <a16:creationId xmlns:a16="http://schemas.microsoft.com/office/drawing/2014/main" id="{0721B49C-9BDA-4D42-8ABD-EA0ADDDB6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F530438-0E46-4299-9D5B-360DFE8DA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01F071C1-8044-4B4A-A5AC-810D28D98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7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7D70B67B-C279-479D-99A4-0334D045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8" name="annotation">
            <a:extLst xmlns:a="http://schemas.openxmlformats.org/drawingml/2006/main">
              <a:ext uri="{FF2B5EF4-FFF2-40B4-BE49-F238E27FC236}">
                <a16:creationId xmlns:a16="http://schemas.microsoft.com/office/drawing/2014/main" id="{2211D34C-6399-4208-8773-376501B0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月の黒字化と、初期投資を回収する時点を混同しない</a:t>
            </a:r>
          </a:p>
        </p:txBody>
      </p:sp>
    </p:spTree>
    <p:extLst>
      <p:ext uri="{BB962C8B-B14F-4D97-AF65-F5344CB8AC3E}">
        <p14:creationId xmlns:p14="http://schemas.microsoft.com/office/powerpoint/2010/main" val="12761539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icon:pencil">
            <a:extLst xmlns:a="http://schemas.openxmlformats.org/drawingml/2006/main">
              <a:ext uri="{FF2B5EF4-FFF2-40B4-BE49-F238E27FC236}">
                <a16:creationId xmlns:a16="http://schemas.microsoft.com/office/drawing/2014/main" id="{0CA65DE0-4E80-47DD-B078-487CEEF00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4E7E12B-35E9-4440-8612-8876CF84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43347BBE-A488-4210-8E0F-048CCE06C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4EFFDE76-78BE-4C2B-9E1F-F2023B7B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BC02C45-8BFD-4015-A9D5-1659F5ADA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時期別の事業成立条件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046FA334-DB48-40F7-9963-2FEF4CDF4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CBBEF-941D-40FA-AF3A-BA5484D8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75BB591-93A7-4E18-A58D-F8A0E897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96818C18-2B5F-4C9A-98E4-3582787C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ARC-SG-40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47B01-637A-457F-8CCB-11CCFC51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552700"/>
            <a:ext cx="13468350" cy="9525"/>
          </a:xfrm>
          <a:custGeom xmlns:a="http://schemas.openxmlformats.org/drawingml/2006/main">
            <a:pathLst>
              <a:path w="13468350" h="9525">
                <a:moveTo>
                  <a:pt x="0" y="0"/>
                </a:moveTo>
                <a:lnTo>
                  <a:pt x="13468350" y="0"/>
                </a:lnTo>
              </a:path>
            </a:pathLst>
          </a:custGeom>
          <a:noFill xmlns:a="http://schemas.openxmlformats.org/drawingml/2006/main"/>
          <a:ln xmlns:a="http://schemas.openxmlformats.org/drawingml/2006/main" w="38100">
            <a:solidFill>
              <a:srgbClr val="70B5A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BF5D14-E5F1-4116-BF17-CB2F2494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09568019-A7D7-43B5-B108-49A675CE4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6EA0D733-50AD-44F7-A166-448371447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98434FA8-2C62-4CF2-B79F-E22E9F7A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目指す事業像</a:t>
            </a:r>
          </a:p>
        </p:txBody>
      </p:sp>
      <p:sp>
        <p:nvSpPr>
          <p:cNvPr id="15" name="input">
            <a:extLst xmlns:a="http://schemas.openxmlformats.org/drawingml/2006/main">
              <a:ext uri="{FF2B5EF4-FFF2-40B4-BE49-F238E27FC236}">
                <a16:creationId xmlns:a16="http://schemas.microsoft.com/office/drawing/2014/main" id="{C5D4C7C3-7459-4C26-9624-A1E5E179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3D4376-7172-41D4-89E4-561BC6615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7" name="shape">
            <a:extLst xmlns:a="http://schemas.openxmlformats.org/drawingml/2006/main">
              <a:ext uri="{FF2B5EF4-FFF2-40B4-BE49-F238E27FC236}">
                <a16:creationId xmlns:a16="http://schemas.microsoft.com/office/drawing/2014/main" id="{39D1824D-64CC-4631-BD59-CD3028C85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77A46A37-2717-47CD-B3BF-2F1F517F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19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EC60F5-1009-4DD1-96D4-0588B93D1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初期：1〜2年</a:t>
            </a:r>
          </a:p>
        </p:txBody>
      </p:sp>
      <p:sp>
        <p:nvSpPr>
          <p:cNvPr id="20" name="input">
            <a:extLst xmlns:a="http://schemas.openxmlformats.org/drawingml/2006/main">
              <a:ext uri="{FF2B5EF4-FFF2-40B4-BE49-F238E27FC236}">
                <a16:creationId xmlns:a16="http://schemas.microsoft.com/office/drawing/2014/main" id="{AAE2E827-2B4A-484F-B8BF-3F54CBC4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9F46EA-77FC-4888-9D64-0EF83C30F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4DF92A86-8C72-4BA9-9CF4-50C0BF595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23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4767F66B-50D0-417C-9FBB-EA2381BC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84D1B1FD-6918-4746-92AC-498475BF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中期：3〜4年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BD58E29F-D953-4CE6-A76A-04E1C4AAF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1B70BE-5BBD-4D46-97E3-570770339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9550" y="24193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27" name="shape">
            <a:extLst xmlns:a="http://schemas.openxmlformats.org/drawingml/2006/main">
              <a:ext uri="{FF2B5EF4-FFF2-40B4-BE49-F238E27FC236}">
                <a16:creationId xmlns:a16="http://schemas.microsoft.com/office/drawing/2014/main" id="{33C05069-3EE8-40E7-B4AC-28E7E85D0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53800" y="3009900"/>
            <a:ext cx="3286125" cy="2200275"/>
          </a:xfrm>
          <a:prstGeom xmlns:a="http://schemas.openxmlformats.org/drawingml/2006/main" prst="roundRect">
            <a:avLst>
              <a:gd name="adj" fmla="val 6926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8" name="icon:calendar">
            <a:extLst xmlns:a="http://schemas.openxmlformats.org/drawingml/2006/main">
              <a:ext uri="{FF2B5EF4-FFF2-40B4-BE49-F238E27FC236}">
                <a16:creationId xmlns:a16="http://schemas.microsoft.com/office/drawing/2014/main" id="{BD8FB6C8-64F8-4799-8A3F-18E5925C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4775" y="319087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76200" y="57150"/>
                </a:lnTo>
              </a:path>
              <a:path w="228600" h="228600">
                <a:moveTo>
                  <a:pt x="152400" y="19050"/>
                </a:moveTo>
                <a:lnTo>
                  <a:pt x="152400" y="57150"/>
                </a:lnTo>
              </a:path>
              <a:path w="228600" h="228600">
                <a:moveTo>
                  <a:pt x="28575" y="38100"/>
                </a:moveTo>
                <a:lnTo>
                  <a:pt x="200025" y="38100"/>
                </a:lnTo>
                <a:lnTo>
                  <a:pt x="200025" y="209550"/>
                </a:lnTo>
                <a:lnTo>
                  <a:pt x="28575" y="209550"/>
                </a:lnTo>
                <a:close/>
              </a:path>
              <a:path w="228600" h="228600">
                <a:moveTo>
                  <a:pt x="28575" y="95250"/>
                </a:moveTo>
                <a:lnTo>
                  <a:pt x="200025" y="952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9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FFD50B8-B6BC-4B3C-8E84-C5AA97C4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77675" y="3114675"/>
            <a:ext cx="259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後期：5年以降</a:t>
            </a:r>
          </a:p>
        </p:txBody>
      </p:sp>
      <p:sp>
        <p:nvSpPr>
          <p:cNvPr id="30" name="input">
            <a:extLst xmlns:a="http://schemas.openxmlformats.org/drawingml/2006/main">
              <a:ext uri="{FF2B5EF4-FFF2-40B4-BE49-F238E27FC236}">
                <a16:creationId xmlns:a16="http://schemas.microsoft.com/office/drawing/2014/main" id="{13030E98-70A6-4133-82C7-881EC44F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44300" y="3638550"/>
            <a:ext cx="2905125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1" name="shape">
            <a:extLst xmlns:a="http://schemas.openxmlformats.org/drawingml/2006/main">
              <a:ext uri="{FF2B5EF4-FFF2-40B4-BE49-F238E27FC236}">
                <a16:creationId xmlns:a16="http://schemas.microsoft.com/office/drawing/2014/main" id="{FCA9D995-A711-44CA-88B7-EBA76734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57825"/>
            <a:ext cx="68961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32" name="body">
            <a:extLst xmlns:a="http://schemas.openxmlformats.org/drawingml/2006/main">
              <a:ext uri="{FF2B5EF4-FFF2-40B4-BE49-F238E27FC236}">
                <a16:creationId xmlns:a16="http://schemas.microsoft.com/office/drawing/2014/main" id="{C6EC04ED-4776-496C-B149-11F8E1DC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3402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単月黒字</a:t>
            </a:r>
          </a:p>
        </p:txBody>
      </p:sp>
      <p:sp>
        <p:nvSpPr>
          <p:cNvPr id="33" name="body">
            <a:extLst xmlns:a="http://schemas.openxmlformats.org/drawingml/2006/main">
              <a:ext uri="{FF2B5EF4-FFF2-40B4-BE49-F238E27FC236}">
                <a16:creationId xmlns:a16="http://schemas.microsoft.com/office/drawing/2014/main" id="{BD50399A-880C-4010-A5E5-909964A6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924550"/>
            <a:ext cx="6515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4E7D6742-900A-4ABF-846A-CF64CFAFA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5457825"/>
            <a:ext cx="6896100" cy="1095375"/>
          </a:xfrm>
          <a:prstGeom xmlns:a="http://schemas.openxmlformats.org/drawingml/2006/main" prst="roundRect">
            <a:avLst>
              <a:gd name="adj" fmla="val 10435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body">
            <a:extLst xmlns:a="http://schemas.openxmlformats.org/drawingml/2006/main">
              <a:ext uri="{FF2B5EF4-FFF2-40B4-BE49-F238E27FC236}">
                <a16:creationId xmlns:a16="http://schemas.microsoft.com/office/drawing/2014/main" id="{338188F4-5995-4055-AF8F-1C935FDC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534025"/>
            <a:ext cx="65151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累積黒字</a:t>
            </a:r>
          </a:p>
        </p:txBody>
      </p:sp>
      <p:sp>
        <p:nvSpPr>
          <p:cNvPr id="36" name="body">
            <a:extLst xmlns:a="http://schemas.openxmlformats.org/drawingml/2006/main">
              <a:ext uri="{FF2B5EF4-FFF2-40B4-BE49-F238E27FC236}">
                <a16:creationId xmlns:a16="http://schemas.microsoft.com/office/drawing/2014/main" id="{FD0B7F60-F965-4EAA-90EE-BA03E06CC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924550"/>
            <a:ext cx="6515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7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99AFCB8-A6BC-4D62-8686-CBDE910D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8" name="body">
            <a:extLst xmlns:a="http://schemas.openxmlformats.org/drawingml/2006/main">
              <a:ext uri="{FF2B5EF4-FFF2-40B4-BE49-F238E27FC236}">
                <a16:creationId xmlns:a16="http://schemas.microsoft.com/office/drawing/2014/main" id="{75E34844-8E40-426D-8868-67FF7F749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4135940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2026-10-06T23:57:32.8990000Z</dcterms:created>
  <dcterms:modified xsi:type="dcterms:W3CDTF">2026-10-06T23:57:32.8990000Z</dcterms:modified>
</coreProperties>
</file>