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8fa0acac79468f" /><Relationship Type="http://schemas.openxmlformats.org/officeDocument/2006/relationships/extended-properties" Target="/docProps/app.xml" Id="Rb0cfc66d3a3b4dd1" /><Relationship Type="http://schemas.openxmlformats.org/officeDocument/2006/relationships/officeDocument" Target="/ppt/presentation.xml" Id="R6c779dbd2f8e456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ce554616394c4b"/>
  </p:sldMasterIdLst>
  <p:notesMasterIdLst>
    <p:notesMasterId xmlns:r="http://schemas.openxmlformats.org/officeDocument/2006/relationships" r:id="Rb1e42eaf50fc435f"/>
  </p:notesMasterIdLst>
  <p:sldIdLst>
    <p:sldId xmlns:r="http://schemas.openxmlformats.org/officeDocument/2006/relationships" id="256" r:id="Ra1a09de817b14dbd"/>
    <p:sldId xmlns:r="http://schemas.openxmlformats.org/officeDocument/2006/relationships" id="257" r:id="R61969b74a4824bd4"/>
    <p:sldId xmlns:r="http://schemas.openxmlformats.org/officeDocument/2006/relationships" id="258" r:id="R87fed1faf3974d4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bf14c44ca346be" /><Relationship Type="http://schemas.openxmlformats.org/officeDocument/2006/relationships/slideMaster" Target="/ppt/slideMasters/slideMaster1.xml" Id="R90ce554616394c4b" /><Relationship Type="http://schemas.openxmlformats.org/officeDocument/2006/relationships/notesMaster" Target="/ppt/notesMasters/notesMaster1.xml" Id="Rb1e42eaf50fc435f" /><Relationship Type="http://schemas.openxmlformats.org/officeDocument/2006/relationships/presProps" Target="/ppt/presProps.xml" Id="Rda7b3c98a779430f" /><Relationship Type="http://schemas.openxmlformats.org/officeDocument/2006/relationships/tableStyles" Target="/ppt/tableStyles.xml" Id="R95a53fc16c5f4a43" /><Relationship Type="http://schemas.openxmlformats.org/officeDocument/2006/relationships/slide" Target="/ppt/slides/slide1.xml" Id="Ra1a09de817b14dbd" /><Relationship Type="http://schemas.openxmlformats.org/officeDocument/2006/relationships/slide" Target="/ppt/slides/slide2.xml" Id="R61969b74a4824bd4" /><Relationship Type="http://schemas.openxmlformats.org/officeDocument/2006/relationships/slide" Target="/ppt/slides/slide3.xml" Id="R87fed1faf3974d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cea5c73d3f44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e6974b3e084157" /><Relationship Type="http://schemas.openxmlformats.org/officeDocument/2006/relationships/notesMaster" Target="/ppt/notesMasters/notesMaster1.xml" Id="R32b73c69a9f242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e2456d5063f4c18" /><Relationship Type="http://schemas.openxmlformats.org/officeDocument/2006/relationships/notesMaster" Target="/ppt/notesMasters/notesMaster1.xml" Id="Rdc13fd23030645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eebd4d2ecc4576" /><Relationship Type="http://schemas.openxmlformats.org/officeDocument/2006/relationships/notesMaster" Target="/ppt/notesMasters/notesMaster1.xml" Id="R3b7382d2648e42f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事業に使える資産</a:t>
            </a:r>
          </a:p>
          <a:p xmlns:a="http://schemas.openxmlformats.org/drawingml/2006/main">
            <a:r>
              <a:t>資産の有無だけでなく、使う条件とできる行動を確認する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事業に使える資産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事業に使える資産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5248286a0948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603c2d30ca4eb3" /><Relationship Type="http://schemas.openxmlformats.org/officeDocument/2006/relationships/slideLayout" Target="/ppt/slideLayouts/slideLayout1.xml" Id="R967b37d254134cf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7b37d254134cf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edcf1fe5854d5d" /><Relationship Type="http://schemas.openxmlformats.org/officeDocument/2006/relationships/image" Target="/ppt/media/image.png" Id="R837baff210df4a77" /><Relationship Type="http://schemas.openxmlformats.org/officeDocument/2006/relationships/notesSlide" Target="/ppt/notesSlides/notesSlide1.xml" Id="Rbdfd2e84420047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09f0c8e5e34f66" /><Relationship Type="http://schemas.openxmlformats.org/officeDocument/2006/relationships/notesSlide" Target="/ppt/notesSlides/notesSlide2.xml" Id="Ra8123693614b47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f5cbb5c7504fe7" /><Relationship Type="http://schemas.openxmlformats.org/officeDocument/2006/relationships/notesSlide" Target="/ppt/notesSlides/notesSlide3.xml" Id="R1b0a204d6fb346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14B20364-CCB4-4DC0-8B7E-987E39EB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3B0AA33E-AD73-4CA0-A0EC-5E5B230C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25AC9C3-3AB5-4428-BDC6-84A01B0A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D8377F82-4935-4802-A3AF-09B2BD11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42B047E6-58C9-4968-9881-63F45D00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32A679-67E4-4EEA-8598-12F9FE77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D5F598B-7874-4254-9624-AE64B854E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3DBCA6-C657-437B-87CE-EC3CFE59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F507B8C9-C86C-4480-BF53-477C33FFB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F4707AD3-95E0-4902-94E9-FE3E0630E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事業に使える資産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97245A77-E7D1-4854-B477-627332B54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資産の有無だけでなく、</a:t>
            </a:r>
          </a:p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使う条件とできる行動を確認する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D96C4B2-3E45-4154-9E2D-71D3AE67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59C346D-EBAF-4526-B56B-826272C5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F0F173B8-84B4-4D6C-A279-65BDF8DA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baff210df4a77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6B488-4509-4A89-B6BF-1B327AE7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78D682A0-0940-4147-B838-C0E0BCE0A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ARC-SG-39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0C88A011-88F8-447A-BE4F-E692D3A25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1162229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58B0E143-A9ED-4280-B4D4-DF5656F3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6F163F2-2C23-4E05-8D13-98E270486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D77523C-1AB4-4CCD-8310-599DC0D0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47D0B8A-6E69-41CB-AC9B-FDD9564AA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11D55861-4859-4DA7-B16A-72B3E75B4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事業に使える資産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69A9104-1B22-4A8E-BFC9-FFB85EB27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地域の設備点検サービスの場合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FBF807-F999-44BB-A118-3AB86550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CB38DCF-A7EB-47C3-856C-5EC18C74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1A3F496B-71E4-4B5C-A64C-DADF266B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ARC-SG-39   /   02</a:t>
            </a:r>
          </a:p>
        </p:txBody>
      </p:sp>
      <p:graphicFrame>
        <p:nvGraphicFramePr>
          <p:cNvPr id="44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8277225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62225"/>
                <a:gridCol w="5715000"/>
              </a:tblGrid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資産の種類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内容・根拠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保有する資産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点検データと顧客との関係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実績・信用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近隣30社への点検実績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知財と用途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独自の異常判定手順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資金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試行に使える50万円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2883CD90-E3F8-420E-BF73-6749514D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62200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12" name="icon:shield">
            <a:extLst xmlns:a="http://schemas.openxmlformats.org/drawingml/2006/main">
              <a:ext uri="{FF2B5EF4-FFF2-40B4-BE49-F238E27FC236}">
                <a16:creationId xmlns:a16="http://schemas.microsoft.com/office/drawing/2014/main" id="{34326DA6-C7D7-4A45-9B90-4FE745D7C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1706C70-B07A-4E24-8C64-2EB0ED15E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2466975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利用条件</a:t>
            </a:r>
          </a:p>
        </p:txBody>
      </p:sp>
      <p:sp>
        <p:nvSpPr>
          <p:cNvPr id="14" name="example">
            <a:extLst xmlns:a="http://schemas.openxmlformats.org/drawingml/2006/main">
              <a:ext uri="{FF2B5EF4-FFF2-40B4-BE49-F238E27FC236}">
                <a16:creationId xmlns:a16="http://schemas.microsoft.com/office/drawing/2014/main" id="{FF2618B3-CDA2-4313-BBF8-79954BC1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90850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データ利用への同意を確認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A120D6-ADDF-45E4-99DB-FE50595A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6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91D1BB97-F748-4D5C-92BE-145DD7DC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ED6DB7E5-D0FE-4FB1-9012-A28330034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781425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8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9F0FCBA-FC85-4EDE-9503-A4ED3CC8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9624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B1E50B4-2027-4301-8C85-F4352F72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886200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可能になる行動</a:t>
            </a:r>
          </a:p>
        </p:txBody>
      </p:sp>
      <p:sp>
        <p:nvSpPr>
          <p:cNvPr id="20" name="example">
            <a:extLst xmlns:a="http://schemas.openxmlformats.org/drawingml/2006/main">
              <a:ext uri="{FF2B5EF4-FFF2-40B4-BE49-F238E27FC236}">
                <a16:creationId xmlns:a16="http://schemas.microsoft.com/office/drawing/2014/main" id="{50DDFB4E-8C72-4D21-81E3-51C9F4C9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410075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故障予兆の診断を試す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9A564C0B-D47D-46A6-98F1-EF6B9C0CB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200650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2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B6DF6CE-4801-4608-A0FC-B3C4678E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930DAA2-AA50-4171-81E8-DD83771A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5305425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優位の評価</a:t>
            </a:r>
          </a:p>
        </p:txBody>
      </p:sp>
      <p:sp>
        <p:nvSpPr>
          <p:cNvPr id="24" name="example">
            <a:extLst xmlns:a="http://schemas.openxmlformats.org/drawingml/2006/main">
              <a:ext uri="{FF2B5EF4-FFF2-40B4-BE49-F238E27FC236}">
                <a16:creationId xmlns:a16="http://schemas.microsoft.com/office/drawing/2014/main" id="{3975A8CE-69B2-46EE-A087-B9F2EBB9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829300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他社のデータとの差は未確認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12F9B2C0-BF59-46D4-ACBB-F930ACFA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F756B2-4BB8-4CDE-B88A-97A593C33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41EFC0-7FC2-481D-8B29-08798073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8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E41CE78D-277E-40F4-8E27-684AC7C9F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9" name="annotation">
            <a:extLst xmlns:a="http://schemas.openxmlformats.org/drawingml/2006/main">
              <a:ext uri="{FF2B5EF4-FFF2-40B4-BE49-F238E27FC236}">
                <a16:creationId xmlns:a16="http://schemas.microsoft.com/office/drawing/2014/main" id="{65D08D2E-BC18-4442-8828-02BEDF95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資産は「データ」ではなく範囲や利用権まで書く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4B4DAA20-34F2-4C69-BC4F-E30A75D6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20304E1-BC43-4DB4-8763-1B7219BC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044ABC-E7B8-4DE3-8195-5424919E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33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D754C0B-2065-4633-9080-05492DA1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34" name="annotation">
            <a:extLst xmlns:a="http://schemas.openxmlformats.org/drawingml/2006/main">
              <a:ext uri="{FF2B5EF4-FFF2-40B4-BE49-F238E27FC236}">
                <a16:creationId xmlns:a16="http://schemas.microsoft.com/office/drawing/2014/main" id="{FA93C09A-EE73-43BE-9EC2-B150DA1B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資産から実際にできる行動へ線をつなぐ</a:t>
            </a:r>
          </a:p>
        </p:txBody>
      </p:sp>
    </p:spTree>
    <p:extLst>
      <p:ext uri="{BB962C8B-B14F-4D97-AF65-F5344CB8AC3E}">
        <p14:creationId xmlns:p14="http://schemas.microsoft.com/office/powerpoint/2010/main" val="738472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036F9FE-83AD-4CA8-8719-CCD86485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C1006C0-862C-4D80-AEE5-F06F6B3BD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6AC34B3-3C8C-4046-8B49-072B56B4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12B5EF5-18D5-481D-ADE7-CC912050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675C233E-048B-409C-9C14-8807EFC8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事業に使える資産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91DB35F6-88B0-4CC1-A804-205B8145A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8F18C4-AC05-47A1-BAB5-64ACCE33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CACEDC5F-853E-4BAE-81BA-61E05DA2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F989A26-9499-4F3F-A86F-599B944C3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ARC-SG-39   /   03</a:t>
            </a:r>
          </a:p>
        </p:txBody>
      </p:sp>
      <p:graphicFrame>
        <p:nvGraphicFramePr>
          <p:cNvPr id="34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8277225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62225"/>
                <a:gridCol w="5715000"/>
              </a:tblGrid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資産の種類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内容・根拠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保有する資産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実績・信用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知財と用途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83820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資金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8927799F-7435-4585-9048-40AAC933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362200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icon:shield">
            <a:extLst xmlns:a="http://schemas.openxmlformats.org/drawingml/2006/main">
              <a:ext uri="{FF2B5EF4-FFF2-40B4-BE49-F238E27FC236}">
                <a16:creationId xmlns:a16="http://schemas.microsoft.com/office/drawing/2014/main" id="{A7229940-3505-466E-B672-D1E3864F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3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0FA840C-6F82-4FC7-8969-E39CDC139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2466975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利用条件</a:t>
            </a:r>
          </a:p>
        </p:txBody>
      </p:sp>
      <p:sp>
        <p:nvSpPr>
          <p:cNvPr id="14" name="input">
            <a:extLst xmlns:a="http://schemas.openxmlformats.org/drawingml/2006/main">
              <a:ext uri="{FF2B5EF4-FFF2-40B4-BE49-F238E27FC236}">
                <a16:creationId xmlns:a16="http://schemas.microsoft.com/office/drawing/2014/main" id="{657E97C2-A20F-4EBB-BDF5-079146693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990850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C90CA728-1FFD-45C9-A3A8-0B9A45333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781425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6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B6B04752-01B4-4B45-BD76-DB02C5701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39624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7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7A3869F-A12C-46D2-A948-9A8655CA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3886200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可能になる行動</a:t>
            </a:r>
          </a:p>
        </p:txBody>
      </p:sp>
      <p:sp>
        <p:nvSpPr>
          <p:cNvPr id="18" name="input">
            <a:extLst xmlns:a="http://schemas.openxmlformats.org/drawingml/2006/main">
              <a:ext uri="{FF2B5EF4-FFF2-40B4-BE49-F238E27FC236}">
                <a16:creationId xmlns:a16="http://schemas.microsoft.com/office/drawing/2014/main" id="{1E81AC2E-1597-4EE7-8ED2-30C7626A3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4410075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A58186E2-FE0A-472D-9532-A1D0EEBC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200650"/>
            <a:ext cx="5143500" cy="1352550"/>
          </a:xfrm>
          <a:prstGeom xmlns:a="http://schemas.openxmlformats.org/drawingml/2006/main" prst="roundRect">
            <a:avLst>
              <a:gd name="adj" fmla="val 11268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0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1E114EF9-90DB-4FAF-976C-C2C570A5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5381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F1C187E8-7E71-448B-98AD-BBB1BF20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5305425"/>
            <a:ext cx="44481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優位の評価</a:t>
            </a:r>
          </a:p>
        </p:txBody>
      </p:sp>
      <p:sp>
        <p:nvSpPr>
          <p:cNvPr id="22" name="input">
            <a:extLst xmlns:a="http://schemas.openxmlformats.org/drawingml/2006/main">
              <a:ext uri="{FF2B5EF4-FFF2-40B4-BE49-F238E27FC236}">
                <a16:creationId xmlns:a16="http://schemas.microsoft.com/office/drawing/2014/main" id="{AA75B0C3-F433-4041-8590-8BDC59F6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829300"/>
            <a:ext cx="4762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DD2E15EC-28F7-493E-95AE-48ABB918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24" name="body">
            <a:extLst xmlns:a="http://schemas.openxmlformats.org/drawingml/2006/main">
              <a:ext uri="{FF2B5EF4-FFF2-40B4-BE49-F238E27FC236}">
                <a16:creationId xmlns:a16="http://schemas.microsoft.com/office/drawing/2014/main" id="{42F52EF8-9185-4841-9029-D71E7F38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8643814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2026-10-06T23:57:32.5260000Z</dcterms:created>
  <dcterms:modified xsi:type="dcterms:W3CDTF">2026-10-06T23:57:32.5260000Z</dcterms:modified>
</coreProperties>
</file>