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65e525b22a404b" /><Relationship Type="http://schemas.openxmlformats.org/officeDocument/2006/relationships/extended-properties" Target="/docProps/app.xml" Id="Rae2991096cc84563" /><Relationship Type="http://schemas.openxmlformats.org/officeDocument/2006/relationships/officeDocument" Target="/ppt/presentation.xml" Id="Rab5ea302ee4b44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e59be642654120"/>
  </p:sldMasterIdLst>
  <p:notesMasterIdLst>
    <p:notesMasterId xmlns:r="http://schemas.openxmlformats.org/officeDocument/2006/relationships" r:id="R2084cd00491f4c18"/>
  </p:notesMasterIdLst>
  <p:sldIdLst>
    <p:sldId xmlns:r="http://schemas.openxmlformats.org/officeDocument/2006/relationships" id="256" r:id="Raf971aa5190f49fd"/>
    <p:sldId xmlns:r="http://schemas.openxmlformats.org/officeDocument/2006/relationships" id="257" r:id="R3b3c48318ba14b24"/>
    <p:sldId xmlns:r="http://schemas.openxmlformats.org/officeDocument/2006/relationships" id="258" r:id="Rdb2526e9568c4d8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d099e646794fa3" /><Relationship Type="http://schemas.openxmlformats.org/officeDocument/2006/relationships/slideMaster" Target="/ppt/slideMasters/slideMaster1.xml" Id="Ra6e59be642654120" /><Relationship Type="http://schemas.openxmlformats.org/officeDocument/2006/relationships/notesMaster" Target="/ppt/notesMasters/notesMaster1.xml" Id="R2084cd00491f4c18" /><Relationship Type="http://schemas.openxmlformats.org/officeDocument/2006/relationships/presProps" Target="/ppt/presProps.xml" Id="R397df1931d8c49b8" /><Relationship Type="http://schemas.openxmlformats.org/officeDocument/2006/relationships/tableStyles" Target="/ppt/tableStyles.xml" Id="R34ef9a33b3894485" /><Relationship Type="http://schemas.openxmlformats.org/officeDocument/2006/relationships/slide" Target="/ppt/slides/slide1.xml" Id="Raf971aa5190f49fd" /><Relationship Type="http://schemas.openxmlformats.org/officeDocument/2006/relationships/slide" Target="/ppt/slides/slide2.xml" Id="R3b3c48318ba14b24" /><Relationship Type="http://schemas.openxmlformats.org/officeDocument/2006/relationships/slide" Target="/ppt/slides/slide3.xml" Id="Rdb2526e9568c4d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ea013f39b8545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ebfe9df7cc4c54" /><Relationship Type="http://schemas.openxmlformats.org/officeDocument/2006/relationships/notesMaster" Target="/ppt/notesMasters/notesMaster1.xml" Id="Ra0e27c70f74a45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566f46bb274226" /><Relationship Type="http://schemas.openxmlformats.org/officeDocument/2006/relationships/notesMaster" Target="/ppt/notesMasters/notesMaster1.xml" Id="R8455b248c16849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11ee747e0341ba" /><Relationship Type="http://schemas.openxmlformats.org/officeDocument/2006/relationships/notesMaster" Target="/ppt/notesMasters/notesMaster1.xml" Id="R10e5261f3fe54b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構造化シナリオ</a:t>
            </a:r>
          </a:p>
          <a:p xmlns:a="http://schemas.openxmlformats.org/drawingml/2006/main">
            <a:r>
              <a:t>利用前から利用後まで、価値が届く行動を具体化する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構造化シナリオ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構造化シナリオ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https://www.nngroup.com/articles/journey-mapping-101/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6c60fccae34b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0a6c50622e4c40" /><Relationship Type="http://schemas.openxmlformats.org/officeDocument/2006/relationships/slideLayout" Target="/ppt/slideLayouts/slideLayout1.xml" Id="R8cff3833ef3941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ff3833ef3941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4a61337144842" /><Relationship Type="http://schemas.openxmlformats.org/officeDocument/2006/relationships/image" Target="/ppt/media/image.png" Id="Rd5e8a47ec1614fbb" /><Relationship Type="http://schemas.openxmlformats.org/officeDocument/2006/relationships/notesSlide" Target="/ppt/notesSlides/notesSlide1.xml" Id="Re91f708ad2174d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9166a1c764653" /><Relationship Type="http://schemas.openxmlformats.org/officeDocument/2006/relationships/notesSlide" Target="/ppt/notesSlides/notesSlide2.xml" Id="Rf7d3d0f57fe940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ae05c6ab043d4" /><Relationship Type="http://schemas.openxmlformats.org/officeDocument/2006/relationships/notesSlide" Target="/ppt/notesSlides/notesSlide3.xml" Id="R1ff4f8a62e2343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E47AC429-E712-4AC2-9731-0361865C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1CAC99E-5CA7-42BC-9521-7E4ED89AF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AFECF48-EBC5-4833-9B2C-1F981540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23F35BAD-61E9-479C-BDD0-86C2C699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31628A1C-6DD9-4D42-8628-6E3D5DA9F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84D34F-1A76-4C4C-9201-2938A50B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971492C-1BD2-434B-B235-B5BF0B8C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0C61EC-D2B7-4DC7-BA16-53B6F644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2FA4ECE2-365D-4694-8EA6-F9A06496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5A379E9-86C9-4D92-8CC0-C8512D9D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構造化シナリオ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08893830-F93D-49FD-B156-98556E20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利用前から利用後まで、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価値が届く行動を具体化する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274B4A37-DCF2-427B-A922-4ACB4C1D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6683FFE-6DF9-467F-B9FD-61A1D95B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8927BC9-4E85-4C03-9733-B2AE59C4C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e8a47ec1614fbb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F31460-0CE4-405A-9A47-475D4472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A1446A8B-B473-45D0-9514-0593FB73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03C6AB56-94AA-45C9-A8A2-5AC43BA0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573853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87CF213-8464-4B70-84C9-40687028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A4BF445-FA94-4720-A05B-1BB35F95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4A00C75-FBFA-4B0F-90E8-EC6EA73F1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6B070B7-48F5-44DE-BABB-B94BD227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907E51A-40C8-450E-B4DC-F3BA96C7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構造化シナリオ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3AC6A15-4DF9-4BD6-A8B9-E2E9D469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初めてのオンライン診療の場合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88367-9349-4360-8C80-08E41D5C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E16DAA0-A0F0-4E83-B12B-25D84F04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26A3159-1BF0-4DDD-95BF-D990FA0A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ARC-SG-33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D988FE-314A-4F32-9791-57009AC7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8291C3-CA8B-43D1-BD58-3D9DFC20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008C2E55-9872-4D3C-B8FD-296FB714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F82C6B30-B5CE-49BB-A87E-40C7A32F7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5C4DAD5-8CB0-4DFA-A9B8-49C892D2F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1F05DA5-B3DF-4A71-A710-5D56E27F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期待する価値</a:t>
            </a:r>
          </a:p>
        </p:txBody>
      </p:sp>
      <p:sp>
        <p:nvSpPr>
          <p:cNvPr id="16" name="example">
            <a:extLst xmlns:a="http://schemas.openxmlformats.org/drawingml/2006/main">
              <a:ext uri="{FF2B5EF4-FFF2-40B4-BE49-F238E27FC236}">
                <a16:creationId xmlns:a16="http://schemas.microsoft.com/office/drawing/2014/main" id="{F78C2C4E-CDB7-45A8-9AE0-22D69E3E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移動せずに相談したい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38E92-487B-4E4D-865B-5CBA15CF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50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step">
            <a:extLst xmlns:a="http://schemas.openxmlformats.org/drawingml/2006/main">
              <a:ext uri="{FF2B5EF4-FFF2-40B4-BE49-F238E27FC236}">
                <a16:creationId xmlns:a16="http://schemas.microsoft.com/office/drawing/2014/main" id="{5ED2503A-6495-4B2B-93E9-6B24C7EE4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50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643CE628-B384-4CAA-8A4C-0C76A5FD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64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53B6291-F14B-4AE1-B69A-887FB063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3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0AA07C-58A2-4965-8106-1D96A6D5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02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知る・期待する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9DE858A1-23B8-47E8-892A-8055A862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9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対象症状と費用を確認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CEE42D-2446-4D47-A30D-A48C37EB1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tep">
            <a:extLst xmlns:a="http://schemas.openxmlformats.org/drawingml/2006/main">
              <a:ext uri="{FF2B5EF4-FFF2-40B4-BE49-F238E27FC236}">
                <a16:creationId xmlns:a16="http://schemas.microsoft.com/office/drawing/2014/main" id="{856302AA-B592-44CD-A574-BDC50FF5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28F7D898-16EB-412D-B3A2-137B9A78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CB16A30-A219-4B07-B9BE-91C4A0F6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41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5FE43B4-6AF8-4003-A05D-D4E61CF2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70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利用開始</a:t>
            </a:r>
          </a:p>
        </p:txBody>
      </p:sp>
      <p:sp>
        <p:nvSpPr>
          <p:cNvPr id="28" name="example">
            <a:extLst xmlns:a="http://schemas.openxmlformats.org/drawingml/2006/main">
              <a:ext uri="{FF2B5EF4-FFF2-40B4-BE49-F238E27FC236}">
                <a16:creationId xmlns:a16="http://schemas.microsoft.com/office/drawing/2014/main" id="{E60597EA-33E9-4D66-B039-337B3348B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37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本人確認と予約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F2EB84-4AB6-48E1-B634-24373D3D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19E02FF-1177-4014-9E04-45D312251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B55208B-6968-45BE-A745-E88E9489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2" name="step">
            <a:extLst xmlns:a="http://schemas.openxmlformats.org/drawingml/2006/main">
              <a:ext uri="{FF2B5EF4-FFF2-40B4-BE49-F238E27FC236}">
                <a16:creationId xmlns:a16="http://schemas.microsoft.com/office/drawing/2014/main" id="{E086054D-C477-4949-9B7A-9DE3698B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CDF915F9-B114-47A6-BD7C-CF37D1D3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0569A4B-C134-4698-8C00-EEA87194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5A04A75-0E6D-4553-B478-30E82F50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中心となる行動</a:t>
            </a:r>
          </a:p>
        </p:txBody>
      </p:sp>
      <p:sp>
        <p:nvSpPr>
          <p:cNvPr id="36" name="example">
            <a:extLst xmlns:a="http://schemas.openxmlformats.org/drawingml/2006/main">
              <a:ext uri="{FF2B5EF4-FFF2-40B4-BE49-F238E27FC236}">
                <a16:creationId xmlns:a16="http://schemas.microsoft.com/office/drawing/2014/main" id="{500763A4-17F0-43D8-8BD8-48BEAF59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医師へ症状を伝える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C261D5E-1D33-48F3-A5BA-ECC92F00C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54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step">
            <a:extLst xmlns:a="http://schemas.openxmlformats.org/drawingml/2006/main">
              <a:ext uri="{FF2B5EF4-FFF2-40B4-BE49-F238E27FC236}">
                <a16:creationId xmlns:a16="http://schemas.microsoft.com/office/drawing/2014/main" id="{F8D4633A-80FE-446A-88B6-2E64050D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54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55CDFA40-E5AE-45FD-92A5-A33C48F6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68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4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F39043B-3837-43B1-85BE-EC54642D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77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D502D7C-FF64-42EF-9F72-14D25BE9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06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例外からの回復</a:t>
            </a:r>
          </a:p>
        </p:txBody>
      </p:sp>
      <p:sp>
        <p:nvSpPr>
          <p:cNvPr id="42" name="example">
            <a:extLst xmlns:a="http://schemas.openxmlformats.org/drawingml/2006/main">
              <a:ext uri="{FF2B5EF4-FFF2-40B4-BE49-F238E27FC236}">
                <a16:creationId xmlns:a16="http://schemas.microsoft.com/office/drawing/2014/main" id="{490F251F-12BA-42EF-9A63-1A7FD503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73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接続切れから再入室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B588706-3457-4E1C-8559-877F6EB8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0700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4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B24108A-BD5F-4005-ACCD-F3DCF884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0700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6DAFE8D-6993-406E-9285-91961180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2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6" name="step">
            <a:extLst xmlns:a="http://schemas.openxmlformats.org/drawingml/2006/main">
              <a:ext uri="{FF2B5EF4-FFF2-40B4-BE49-F238E27FC236}">
                <a16:creationId xmlns:a16="http://schemas.microsoft.com/office/drawing/2014/main" id="{26E71BB4-847A-4821-8032-84768AD9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2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06D68BD8-B095-4124-BC36-6E0816FD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936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E17C6AE-66B9-419F-8A1F-1EBCCFEA6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4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609ACAE-8728-47D5-B761-81F85204C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174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振り返り・共有</a:t>
            </a:r>
          </a:p>
        </p:txBody>
      </p:sp>
      <p:sp>
        <p:nvSpPr>
          <p:cNvPr id="50" name="example">
            <a:extLst xmlns:a="http://schemas.openxmlformats.org/drawingml/2006/main">
              <a:ext uri="{FF2B5EF4-FFF2-40B4-BE49-F238E27FC236}">
                <a16:creationId xmlns:a16="http://schemas.microsoft.com/office/drawing/2014/main" id="{1E8638FB-CD3D-44A7-8E47-7E29C079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841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処方内容と次回受診を確認</a:t>
            </a:r>
          </a:p>
        </p:txBody>
      </p:sp>
      <p:sp>
        <p:nvSpPr>
          <p:cNvPr id="51" name="shape">
            <a:extLst xmlns:a="http://schemas.openxmlformats.org/drawingml/2006/main">
              <a:ext uri="{FF2B5EF4-FFF2-40B4-BE49-F238E27FC236}">
                <a16:creationId xmlns:a16="http://schemas.microsoft.com/office/drawing/2014/main" id="{50CDD99B-7ABD-4E17-9D46-94B213E3A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BB9F4B9-D325-4719-B4DD-D88F127A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4466090D-9AAE-4E87-ABBE-218DBA9B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1256065-8ED0-4825-850C-05D0322B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5" name="annotation">
            <a:extLst xmlns:a="http://schemas.openxmlformats.org/drawingml/2006/main">
              <a:ext uri="{FF2B5EF4-FFF2-40B4-BE49-F238E27FC236}">
                <a16:creationId xmlns:a16="http://schemas.microsoft.com/office/drawing/2014/main" id="{5E80AFCC-68A9-4203-9AF5-85139607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利用者の行動と、サービスが返す反応を対応させる</a:t>
            </a:r>
          </a:p>
        </p:txBody>
      </p:sp>
      <p:sp>
        <p:nvSpPr>
          <p:cNvPr id="56" name="shape">
            <a:extLst xmlns:a="http://schemas.openxmlformats.org/drawingml/2006/main">
              <a:ext uri="{FF2B5EF4-FFF2-40B4-BE49-F238E27FC236}">
                <a16:creationId xmlns:a16="http://schemas.microsoft.com/office/drawing/2014/main" id="{870579A1-DDEC-4AC5-8612-99AD5E05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68E9343-5135-46EE-A729-B7E5BED6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EB351E7D-4695-4714-93F2-4B76CF0B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2E96285-1258-460E-9882-FED62A0B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0" name="annotation">
            <a:extLst xmlns:a="http://schemas.openxmlformats.org/drawingml/2006/main">
              <a:ext uri="{FF2B5EF4-FFF2-40B4-BE49-F238E27FC236}">
                <a16:creationId xmlns:a16="http://schemas.microsoft.com/office/drawing/2014/main" id="{7108C3F0-861F-4F4E-93B2-7A007CF2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うまくいく流れだけでなく、代表的な例外を入れる</a:t>
            </a:r>
          </a:p>
        </p:txBody>
      </p:sp>
    </p:spTree>
    <p:extLst>
      <p:ext uri="{BB962C8B-B14F-4D97-AF65-F5344CB8AC3E}">
        <p14:creationId xmlns:p14="http://schemas.microsoft.com/office/powerpoint/2010/main" val="13714351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41C5C92-1E3A-4182-8295-3F9F3E48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09C9897-688B-4C5D-BF81-F24D9690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BA99543-17E0-4437-990C-9EACBEB5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3E4F3A3-C59F-4E51-8C91-A7DF462E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51904DF-291D-4123-B585-BE50F6E8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構造化シナリオ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BA91BBD-E0B5-4179-B3A7-33414495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B192D8-0668-4B92-BA37-563F8117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4BF0906-53F5-47C6-8075-6100B31D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F9AFD6EF-CA70-4CD0-91C1-6CDD9309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ARC-SG-33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CD6D78-B438-47C5-AA84-22F17943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83842B-4C5F-4247-982B-54363723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018DA89E-0750-42C4-AF08-9F5B28DF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6E89F327-BA1A-478E-8844-2AE4235A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479DD17A-4BCF-4D77-BC8D-1D4A7690A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E192B25-B7FD-4DB4-B263-51AF8CDA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期待する価値</a:t>
            </a:r>
          </a:p>
        </p:txBody>
      </p:sp>
      <p:sp>
        <p:nvSpPr>
          <p:cNvPr id="16" name="input">
            <a:extLst xmlns:a="http://schemas.openxmlformats.org/drawingml/2006/main">
              <a:ext uri="{FF2B5EF4-FFF2-40B4-BE49-F238E27FC236}">
                <a16:creationId xmlns:a16="http://schemas.microsoft.com/office/drawing/2014/main" id="{C8963189-F97E-436B-90F2-D52E3AA2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3CD18-F451-4498-A52C-7D343F39B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50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step">
            <a:extLst xmlns:a="http://schemas.openxmlformats.org/drawingml/2006/main">
              <a:ext uri="{FF2B5EF4-FFF2-40B4-BE49-F238E27FC236}">
                <a16:creationId xmlns:a16="http://schemas.microsoft.com/office/drawing/2014/main" id="{1F2973BC-D93E-40F6-BA18-A5B42B53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50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A43B058F-E1D8-4AE2-A515-08DAED7F5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64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72A1968-0E8E-44EF-97D7-72F07AED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3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A6FBEB8-A688-4F10-AC89-48117979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02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知る・期待する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E36D9AD7-D5B1-4A88-8338-8B404A78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9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E61575-CC5D-49F1-BFE1-1C0DFCA4C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tep">
            <a:extLst xmlns:a="http://schemas.openxmlformats.org/drawingml/2006/main">
              <a:ext uri="{FF2B5EF4-FFF2-40B4-BE49-F238E27FC236}">
                <a16:creationId xmlns:a16="http://schemas.microsoft.com/office/drawing/2014/main" id="{381BE8B0-5B73-49E2-BFFC-839BD1D1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68047477-7207-42C0-8C12-C101E18B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81A39E5-A96E-49F4-87B7-114D63F3D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41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E578455-B727-45C3-9783-D8D7A13B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070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利用開始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479D3CD0-AF5A-403E-A872-511C80458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37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2170C8-2EA0-4C41-B7AF-096F82BB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step">
            <a:extLst xmlns:a="http://schemas.openxmlformats.org/drawingml/2006/main">
              <a:ext uri="{FF2B5EF4-FFF2-40B4-BE49-F238E27FC236}">
                <a16:creationId xmlns:a16="http://schemas.microsoft.com/office/drawing/2014/main" id="{C0613ECD-A45F-4600-8C2F-87661949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ED987EDA-9BF3-4779-B3F2-A862951D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A5625BF-E0F7-4A6B-8FEA-04A921C6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364C3E8-ECEC-4D61-9625-E396B094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中心となる行動</a:t>
            </a:r>
          </a:p>
        </p:txBody>
      </p:sp>
      <p:sp>
        <p:nvSpPr>
          <p:cNvPr id="34" name="input">
            <a:extLst xmlns:a="http://schemas.openxmlformats.org/drawingml/2006/main">
              <a:ext uri="{FF2B5EF4-FFF2-40B4-BE49-F238E27FC236}">
                <a16:creationId xmlns:a16="http://schemas.microsoft.com/office/drawing/2014/main" id="{80BE4ECF-0DF2-4627-A935-5FD26581A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E6CB8A2-6EDD-49C1-833A-93A28C1F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54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6" name="step">
            <a:extLst xmlns:a="http://schemas.openxmlformats.org/drawingml/2006/main">
              <a:ext uri="{FF2B5EF4-FFF2-40B4-BE49-F238E27FC236}">
                <a16:creationId xmlns:a16="http://schemas.microsoft.com/office/drawing/2014/main" id="{E56760B4-85F9-4ECE-9943-87F05DA75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54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793E5666-E2FC-4DB4-91CE-438B912D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68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03051BE-4067-4F15-8509-69B74A77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77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F1BAF4F-15A8-4EDD-88DE-D67D6700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06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例外からの回復</a:t>
            </a:r>
          </a:p>
        </p:txBody>
      </p:sp>
      <p:sp>
        <p:nvSpPr>
          <p:cNvPr id="40" name="input">
            <a:extLst xmlns:a="http://schemas.openxmlformats.org/drawingml/2006/main">
              <a:ext uri="{FF2B5EF4-FFF2-40B4-BE49-F238E27FC236}">
                <a16:creationId xmlns:a16="http://schemas.microsoft.com/office/drawing/2014/main" id="{285C7A43-7D5A-4594-993B-BCFBDEAC5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73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67D05A8-E2A5-4CF3-9B34-2C31C2C8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2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step">
            <a:extLst xmlns:a="http://schemas.openxmlformats.org/drawingml/2006/main">
              <a:ext uri="{FF2B5EF4-FFF2-40B4-BE49-F238E27FC236}">
                <a16:creationId xmlns:a16="http://schemas.microsoft.com/office/drawing/2014/main" id="{9A5F95EF-2BD2-487E-9FCD-68B8D513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2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071E8E08-E3C4-4BC6-A1EE-05C4181A5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93600" y="3028950"/>
            <a:ext cx="2165350" cy="3219450"/>
          </a:xfrm>
          <a:prstGeom xmlns:a="http://schemas.openxmlformats.org/drawingml/2006/main" prst="roundRect">
            <a:avLst>
              <a:gd name="adj" fmla="val 703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79038F84-41E1-4F6B-99B7-D1B63B6A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74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D04D452-88EA-4919-9B41-EF0DD556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17475" y="3133725"/>
            <a:ext cx="1470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振り返り・共有</a:t>
            </a:r>
          </a:p>
        </p:txBody>
      </p:sp>
      <p:sp>
        <p:nvSpPr>
          <p:cNvPr id="46" name="input">
            <a:extLst xmlns:a="http://schemas.openxmlformats.org/drawingml/2006/main">
              <a:ext uri="{FF2B5EF4-FFF2-40B4-BE49-F238E27FC236}">
                <a16:creationId xmlns:a16="http://schemas.microsoft.com/office/drawing/2014/main" id="{D795AC07-226B-4EEC-9E1B-EAAA00B1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84100" y="3657600"/>
            <a:ext cx="1784350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686A887-766C-4881-8276-7DFB3591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8" name="body">
            <a:extLst xmlns:a="http://schemas.openxmlformats.org/drawingml/2006/main">
              <a:ext uri="{FF2B5EF4-FFF2-40B4-BE49-F238E27FC236}">
                <a16:creationId xmlns:a16="http://schemas.microsoft.com/office/drawing/2014/main" id="{82DBDC02-05E3-4014-8F1C-D7DF87FE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028976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2026-10-06T23:57:30.2220000Z</dcterms:created>
  <dcterms:modified xsi:type="dcterms:W3CDTF">2026-10-06T23:57:30.2220000Z</dcterms:modified>
</coreProperties>
</file>