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e9fc1413a540a8" /><Relationship Type="http://schemas.openxmlformats.org/officeDocument/2006/relationships/extended-properties" Target="/docProps/app.xml" Id="Rfc2ec7990b7941f6" /><Relationship Type="http://schemas.openxmlformats.org/officeDocument/2006/relationships/officeDocument" Target="/ppt/presentation.xml" Id="R67e52263082141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24bb6d8ca74bbc"/>
  </p:sldMasterIdLst>
  <p:notesMasterIdLst>
    <p:notesMasterId xmlns:r="http://schemas.openxmlformats.org/officeDocument/2006/relationships" r:id="R4ffb5b2fbb064352"/>
  </p:notesMasterIdLst>
  <p:sldIdLst>
    <p:sldId xmlns:r="http://schemas.openxmlformats.org/officeDocument/2006/relationships" id="256" r:id="Rd26e68bc13af4dc7"/>
    <p:sldId xmlns:r="http://schemas.openxmlformats.org/officeDocument/2006/relationships" id="257" r:id="R12ca70a6f7594c76"/>
    <p:sldId xmlns:r="http://schemas.openxmlformats.org/officeDocument/2006/relationships" id="258" r:id="R987a70e5bda14c6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d9620a142e487f" /><Relationship Type="http://schemas.openxmlformats.org/officeDocument/2006/relationships/slideMaster" Target="/ppt/slideMasters/slideMaster1.xml" Id="R2b24bb6d8ca74bbc" /><Relationship Type="http://schemas.openxmlformats.org/officeDocument/2006/relationships/notesMaster" Target="/ppt/notesMasters/notesMaster1.xml" Id="R4ffb5b2fbb064352" /><Relationship Type="http://schemas.openxmlformats.org/officeDocument/2006/relationships/presProps" Target="/ppt/presProps.xml" Id="R543ccd60e5e74b65" /><Relationship Type="http://schemas.openxmlformats.org/officeDocument/2006/relationships/tableStyles" Target="/ppt/tableStyles.xml" Id="R661833fa1d774217" /><Relationship Type="http://schemas.openxmlformats.org/officeDocument/2006/relationships/slide" Target="/ppt/slides/slide1.xml" Id="Rd26e68bc13af4dc7" /><Relationship Type="http://schemas.openxmlformats.org/officeDocument/2006/relationships/slide" Target="/ppt/slides/slide2.xml" Id="R12ca70a6f7594c76" /><Relationship Type="http://schemas.openxmlformats.org/officeDocument/2006/relationships/slide" Target="/ppt/slides/slide3.xml" Id="R987a70e5bda14c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99378af3a641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c08a1ebe574049" /><Relationship Type="http://schemas.openxmlformats.org/officeDocument/2006/relationships/notesMaster" Target="/ppt/notesMasters/notesMaster1.xml" Id="Rc0176a119aed49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d2cb7f48914558" /><Relationship Type="http://schemas.openxmlformats.org/officeDocument/2006/relationships/notesMaster" Target="/ppt/notesMasters/notesMaster1.xml" Id="R8f5dde046ec245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958a2bf2644767" /><Relationship Type="http://schemas.openxmlformats.org/officeDocument/2006/relationships/notesMaster" Target="/ppt/notesMasters/notesMaster1.xml" Id="R26b67982140a4d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競合ポジションマップ</a:t>
            </a:r>
          </a:p>
          <a:p xmlns:a="http://schemas.openxmlformats.org/drawingml/2006/main">
            <a:r>
              <a:t>顧客の選択に関わる二つの軸で、競合と自社を比べる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https://www.pearson.com/en-ca/subject-catalog/p/strategic-management-and-competitive-advantage-concepts/P200000005822?view=educator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競合ポジションマップ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https://www.pearson.com/en-ca/subject-catalog/p/strategic-management-and-competitive-advantage-concepts/P200000005822?view=educator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競合ポジションマップ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https://www.pearson.com/en-ca/subject-catalog/p/strategic-management-and-competitive-advantage-concepts/P200000005822?view=educator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17a72d469642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44d6a848f4460f" /><Relationship Type="http://schemas.openxmlformats.org/officeDocument/2006/relationships/slideLayout" Target="/ppt/slideLayouts/slideLayout1.xml" Id="R8d4779ab90a144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4779ab90a144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f926f9f8f24dc4" /><Relationship Type="http://schemas.openxmlformats.org/officeDocument/2006/relationships/image" Target="/ppt/media/image.png" Id="Rf8ebd6f1ea674393" /><Relationship Type="http://schemas.openxmlformats.org/officeDocument/2006/relationships/notesSlide" Target="/ppt/notesSlides/notesSlide1.xml" Id="Rd571aedf95714f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21e1ed1514429" /><Relationship Type="http://schemas.openxmlformats.org/officeDocument/2006/relationships/notesSlide" Target="/ppt/notesSlides/notesSlide2.xml" Id="Rbec47a2fc32d47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3eb22be70444be" /><Relationship Type="http://schemas.openxmlformats.org/officeDocument/2006/relationships/notesSlide" Target="/ppt/notesSlides/notesSlide3.xml" Id="Re7492106a01a47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A05C84F-BC2F-429F-A746-28151067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E69804CE-E769-48CA-8141-67064529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8776891-745A-4433-A564-A3CBF3AC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FBDA2C84-675F-490A-A20D-2F1CD989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610B5C6-642E-4E6A-8983-CD929F02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78CAA-FB1D-4D20-A019-C9E67C98E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C4C51CC-B156-4122-B827-E68DA0DA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B2856-9E37-4622-B9C7-9166C117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4E2F9D1-0A23-46E0-9FBB-A2F8A5C20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8CC975B-4CFC-4C0B-B8D2-BA8088A8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競合ポジションマップ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7C64DD86-7B8E-4873-9AAE-A80A28F2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顧客の選択に関わる二つの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軸で、競合と自社を比べる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B05F735F-0C44-49E4-A7FF-190E8F13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3F31B92-E004-4C36-8F4F-4A9BF3E0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9315621-0BA9-4E28-921E-E9F8B3EF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bd6f1ea67439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2A4CBC-CF1B-4BD0-9F9A-EA3B9B33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09BEEAF-7B0E-4252-B45D-FA06F6F8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B9E07EA-012B-4E75-965C-F50DA608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85033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522E114-3E5F-47EA-BBE6-B5DEFE01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A8B6233-10A4-4D47-90C2-D28F5A28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B3750C7-6AD9-4ACD-AD41-35AC879F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23FCEC8-E3C8-4065-8794-188F7AF8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7361B5F-10F6-4967-9FBF-875D8015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競合ポジションマップ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EC5E555-51BF-4B46-923D-2B2B71FF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法人向けの動画制作サービスの場合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15001D-F2CF-4F4C-97BD-1797BB94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473309C-AABB-4095-8D8F-0D3503DC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6FDD654-6FC9-4734-AD4F-3A9391E1F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ARC-SG-32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F5BCA8E7-13F5-4927-BA96-9DB82383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050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F9EB44BD-DD7A-4F21-ADB3-D2FB1F4C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25050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58D05460-50E2-4A78-8311-509CDD257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6B342404-1FDD-474E-B388-E7A40E12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42195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2BC726-3CC7-41BD-A72B-89B8BEDB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7362825" cy="9525"/>
          </a:xfrm>
          <a:custGeom xmlns:a="http://schemas.openxmlformats.org/drawingml/2006/main">
            <a:pathLst>
              <a:path w="7362825" h="9525">
                <a:moveTo>
                  <a:pt x="0" y="0"/>
                </a:moveTo>
                <a:lnTo>
                  <a:pt x="7362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E1BB76-57AE-46B8-959E-42BA4390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9691" y="41667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2EA9E-C59E-4D89-B7D8-3E9C94CB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2371725"/>
            <a:ext cx="9525" cy="3562350"/>
          </a:xfrm>
          <a:custGeom xmlns:a="http://schemas.openxmlformats.org/drawingml/2006/main">
            <a:pathLst>
              <a:path w="9525" h="3562350">
                <a:moveTo>
                  <a:pt x="0" y="3562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7C5A1E-BDEE-414A-83E9-0590190D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156" y="237172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8" name="axis">
            <a:extLst xmlns:a="http://schemas.openxmlformats.org/drawingml/2006/main">
              <a:ext uri="{FF2B5EF4-FFF2-40B4-BE49-F238E27FC236}">
                <a16:creationId xmlns:a16="http://schemas.microsoft.com/office/drawing/2014/main" id="{BB353B1D-46A8-466E-8693-4BE43F86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60102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制作価格：低い → 高い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9A6CACE-EC49-4335-9091-379A969A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266950"/>
            <a:ext cx="2286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修正対応：多い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435D4179-5D58-45A5-A1F4-C1191737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5816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少ない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7B4458-53BD-4CA4-AE4D-8205CAA6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2292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C5EE"/>
          </a:solidFill>
          <a:ln xmlns:a="http://schemas.openxmlformats.org/drawingml/2006/main" w="9525">
            <a:solidFill>
              <a:srgbClr val="202A44"/>
            </a:solidFill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938C4CF5-2AE4-479A-97A7-E196085A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153025"/>
            <a:ext cx="1714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自作ツール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C4D78A-1314-4F06-A6D0-A5CCD7E4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4672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9525">
            <a:solidFill>
              <a:srgbClr val="202A44"/>
            </a:solidFill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1472CB53-5B54-4D2C-A2B3-6F270B9A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391025"/>
            <a:ext cx="1714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個人制作者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BFB405-3BB0-4262-8304-FB1878C1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53377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BEEF1"/>
          </a:solidFill>
          <a:ln xmlns:a="http://schemas.openxmlformats.org/drawingml/2006/main" w="9525">
            <a:solidFill>
              <a:srgbClr val="202A44"/>
            </a:solidFill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6EBC0F80-9339-4527-B49F-D8CD88F0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457575"/>
            <a:ext cx="1714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制作会社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2493CE-74CA-4299-9828-AC140E03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200400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9525">
            <a:solidFill>
              <a:srgbClr val="202A44"/>
            </a:solidFill>
          </a:ln>
        </p:spPr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3DB5E65C-F811-42F2-B9EB-91B2C89F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124200"/>
            <a:ext cx="1714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自社の案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820054BE-AF0A-4AF5-A83C-9AAA1B3F5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362200"/>
            <a:ext cx="48672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0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706C610-3174-4144-B08B-AD950FB1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E4F490C-4187-45BE-9425-5B2DC3CE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66975"/>
            <a:ext cx="4171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優位を保つ条件</a:t>
            </a:r>
          </a:p>
        </p:txBody>
      </p:sp>
      <p:sp>
        <p:nvSpPr>
          <p:cNvPr id="32" name="example">
            <a:extLst xmlns:a="http://schemas.openxmlformats.org/drawingml/2006/main">
              <a:ext uri="{FF2B5EF4-FFF2-40B4-BE49-F238E27FC236}">
                <a16:creationId xmlns:a16="http://schemas.microsoft.com/office/drawing/2014/main" id="{D8CF7D01-E851-4392-AFDA-74D29D491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990850"/>
            <a:ext cx="44862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修正に強い制作工程を持つ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D9763D20-CE48-4060-A4C6-09978D7F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629150"/>
            <a:ext cx="48672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4" name="icon:shield">
            <a:extLst xmlns:a="http://schemas.openxmlformats.org/drawingml/2006/main">
              <a:ext uri="{FF2B5EF4-FFF2-40B4-BE49-F238E27FC236}">
                <a16:creationId xmlns:a16="http://schemas.microsoft.com/office/drawing/2014/main" id="{097B787A-872F-47DB-AEC3-F010EDFD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BD4CCCC-AB74-4829-AF0E-1789760C7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733925"/>
            <a:ext cx="4171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崩れる条件</a:t>
            </a:r>
          </a:p>
        </p:txBody>
      </p:sp>
      <p:sp>
        <p:nvSpPr>
          <p:cNvPr id="36" name="example">
            <a:extLst xmlns:a="http://schemas.openxmlformats.org/drawingml/2006/main">
              <a:ext uri="{FF2B5EF4-FFF2-40B4-BE49-F238E27FC236}">
                <a16:creationId xmlns:a16="http://schemas.microsoft.com/office/drawing/2014/main" id="{7DDCA24B-03A8-40C3-BB01-DCB6E45F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5257800"/>
            <a:ext cx="44862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対応工数が増え採算が崩れる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210E3036-81DA-4083-BBAD-B2E73D55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2D40498-9FAE-4235-97E5-133756E6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BC297C6-4CBD-480A-9C8D-BA66FE5C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C7171B4-1513-4EC6-89EA-35E68515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1" name="annotation">
            <a:extLst xmlns:a="http://schemas.openxmlformats.org/drawingml/2006/main">
              <a:ext uri="{FF2B5EF4-FFF2-40B4-BE49-F238E27FC236}">
                <a16:creationId xmlns:a16="http://schemas.microsoft.com/office/drawing/2014/main" id="{59DC1E51-C452-4428-8342-8AE6E7AF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軸は自社に都合のよい特徴ではなく、顧客が比べる点から選ぶ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AEE979E5-ACC2-4BC4-A4C6-5E2EA275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39C5956-2DFF-45A6-92F4-E1475C53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883CBA3-2787-4B89-86D9-D6A6F8D9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B10D2B9-AEF8-499F-96CE-2E82177C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6" name="annotation">
            <a:extLst xmlns:a="http://schemas.openxmlformats.org/drawingml/2006/main">
              <a:ext uri="{FF2B5EF4-FFF2-40B4-BE49-F238E27FC236}">
                <a16:creationId xmlns:a16="http://schemas.microsoft.com/office/drawing/2014/main" id="{8A3E1450-DE01-4B6F-81A5-3EF29A57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配置の根拠と調査日を残す。空白があるだけで需要とは言えない</a:t>
            </a:r>
          </a:p>
        </p:txBody>
      </p:sp>
    </p:spTree>
    <p:extLst>
      <p:ext uri="{BB962C8B-B14F-4D97-AF65-F5344CB8AC3E}">
        <p14:creationId xmlns:p14="http://schemas.microsoft.com/office/powerpoint/2010/main" val="14645592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1CEC6DB-E50D-48E4-A87D-3D388DFA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D44213E-0ECA-477A-8D60-C89C00C8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7713E0C-F6B1-4F78-8A26-E26658A6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C57F843-507E-4639-8A74-19A9FB9B4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C9C2A96-FFB6-4081-ABA4-4431BFB1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競合ポジションマップ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A2EDB0E-DDC7-4D6D-9B27-05CDE878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E7680-D9A3-420A-8346-13C11B8B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1221CE6-DBD4-4DA1-B998-80F8A74EE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958CA95-492E-46D0-9E1B-955B5213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ARC-SG-32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50C0943D-B4DA-4A56-A9CE-EDC5A078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050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D54872B6-FCEF-415D-8F31-C298FECD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25050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FB7BEF4-6307-4B91-B71D-227A0D46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A9349C6F-41CC-4EF1-9E4E-5FEC2D72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4219575"/>
            <a:ext cx="3595688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E98FD-3F1D-40EF-9143-113AADE8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7362825" cy="9525"/>
          </a:xfrm>
          <a:custGeom xmlns:a="http://schemas.openxmlformats.org/drawingml/2006/main">
            <a:pathLst>
              <a:path w="7362825" h="9525">
                <a:moveTo>
                  <a:pt x="0" y="0"/>
                </a:moveTo>
                <a:lnTo>
                  <a:pt x="7362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92A8B0-1179-4520-9E1C-EEE96F6D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9691" y="41667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00295-11E4-4E52-A7B9-1CAE53B9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3938" y="2371725"/>
            <a:ext cx="9525" cy="3562350"/>
          </a:xfrm>
          <a:custGeom xmlns:a="http://schemas.openxmlformats.org/drawingml/2006/main">
            <a:pathLst>
              <a:path w="9525" h="3562350">
                <a:moveTo>
                  <a:pt x="0" y="3562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D0B9BF-88AC-4791-9BA4-3CE0F4EF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156" y="237172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A44"/>
            </a:solidFill>
          </a:ln>
        </p:spPr>
      </p:sp>
      <p:sp>
        <p:nvSpPr>
          <p:cNvPr id="18" name="axis">
            <a:extLst xmlns:a="http://schemas.openxmlformats.org/drawingml/2006/main">
              <a:ext uri="{FF2B5EF4-FFF2-40B4-BE49-F238E27FC236}">
                <a16:creationId xmlns:a16="http://schemas.microsoft.com/office/drawing/2014/main" id="{F143D765-642A-466A-9105-70B3868F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60102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横軸：ここに記入（低い → 高い）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7F21C8C-551B-4054-B2FF-AB7782AB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266950"/>
            <a:ext cx="2286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縦軸：ここに記入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5859AED7-7EF2-47FC-85FC-BDBA5AC1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5816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少ない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04F63EF9-A729-4D82-ACA7-11D62154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409950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比較対象の名前を置く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0FA2EC98-E4DB-47BE-9F01-C308FC88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362200"/>
            <a:ext cx="48672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icon:shield">
            <a:extLst xmlns:a="http://schemas.openxmlformats.org/drawingml/2006/main">
              <a:ext uri="{FF2B5EF4-FFF2-40B4-BE49-F238E27FC236}">
                <a16:creationId xmlns:a16="http://schemas.microsoft.com/office/drawing/2014/main" id="{61089EC7-1739-4778-8C04-82019D1A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30CD7E5-00DD-41B1-8200-D02613581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66975"/>
            <a:ext cx="4171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優位を保つ条件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B3E8E174-96B5-4162-B527-35051920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990850"/>
            <a:ext cx="44862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D38B0635-0F80-4502-8827-A5B9E601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629150"/>
            <a:ext cx="48672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7" name="icon:shield">
            <a:extLst xmlns:a="http://schemas.openxmlformats.org/drawingml/2006/main">
              <a:ext uri="{FF2B5EF4-FFF2-40B4-BE49-F238E27FC236}">
                <a16:creationId xmlns:a16="http://schemas.microsoft.com/office/drawing/2014/main" id="{80956296-2CFA-45C3-AE89-AE4AC93B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DE4BD70-A5EA-4390-82D6-9CD08FE1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733925"/>
            <a:ext cx="4171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崩れる条件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E5E9A7AE-20E3-4F05-A922-09F2F8DA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5257800"/>
            <a:ext cx="44862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314BB0B-4BD5-4395-8FC3-10E146BA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014E49EA-5EE8-40BD-91F7-48D62330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308843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2026-10-06T23:57:29.8610000Z</dcterms:created>
  <dcterms:modified xsi:type="dcterms:W3CDTF">2026-10-06T23:57:29.8610000Z</dcterms:modified>
</coreProperties>
</file>