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slides/charts/chart1.xml" ContentType="application/vnd.openxmlformats-officedocument.drawingml.chart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xlsx" ContentType="application/vnd.openxmlformats-officedocument.spreadsheetml.sheet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7606b432b644a7f" /><Relationship Type="http://schemas.openxmlformats.org/officeDocument/2006/relationships/extended-properties" Target="/docProps/app.xml" Id="R1300660dcb294e91" /><Relationship Type="http://schemas.openxmlformats.org/officeDocument/2006/relationships/officeDocument" Target="/ppt/presentation.xml" Id="Rd37e196ad527401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4b092f8002e4fef"/>
  </p:sldMasterIdLst>
  <p:notesMasterIdLst>
    <p:notesMasterId xmlns:r="http://schemas.openxmlformats.org/officeDocument/2006/relationships" r:id="Rc356631b49664f68"/>
  </p:notesMasterIdLst>
  <p:sldIdLst>
    <p:sldId xmlns:r="http://schemas.openxmlformats.org/officeDocument/2006/relationships" id="256" r:id="R15b5ad2f237d412a"/>
    <p:sldId xmlns:r="http://schemas.openxmlformats.org/officeDocument/2006/relationships" id="257" r:id="R70775efbaa644286"/>
    <p:sldId xmlns:r="http://schemas.openxmlformats.org/officeDocument/2006/relationships" id="258" r:id="Rbdd873b6cb9940d8"/>
    <p:sldId xmlns:r="http://schemas.openxmlformats.org/officeDocument/2006/relationships" id="259" r:id="Rba1fc1f5be0a4082"/>
    <p:sldId xmlns:r="http://schemas.openxmlformats.org/officeDocument/2006/relationships" id="260" r:id="Ra9ec2d2848bb4d42"/>
  </p:sldIdLst>
  <p:sldSz cx="15240000" cy="85725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98815003eff42b5" /><Relationship Type="http://schemas.openxmlformats.org/officeDocument/2006/relationships/slideMaster" Target="/ppt/slideMasters/slideMaster1.xml" Id="R94b092f8002e4fef" /><Relationship Type="http://schemas.openxmlformats.org/officeDocument/2006/relationships/notesMaster" Target="/ppt/notesMasters/notesMaster1.xml" Id="Rc356631b49664f68" /><Relationship Type="http://schemas.openxmlformats.org/officeDocument/2006/relationships/presProps" Target="/ppt/presProps.xml" Id="R4929d29213354aae" /><Relationship Type="http://schemas.openxmlformats.org/officeDocument/2006/relationships/tableStyles" Target="/ppt/tableStyles.xml" Id="R933ba77bbe914c61" /><Relationship Type="http://schemas.openxmlformats.org/officeDocument/2006/relationships/slide" Target="/ppt/slides/slide1.xml" Id="R15b5ad2f237d412a" /><Relationship Type="http://schemas.openxmlformats.org/officeDocument/2006/relationships/slide" Target="/ppt/slides/slide2.xml" Id="R70775efbaa644286" /><Relationship Type="http://schemas.openxmlformats.org/officeDocument/2006/relationships/slide" Target="/ppt/slides/slide3.xml" Id="Rbdd873b6cb9940d8" /><Relationship Type="http://schemas.openxmlformats.org/officeDocument/2006/relationships/slide" Target="/ppt/slides/slide4.xml" Id="Rba1fc1f5be0a4082" /><Relationship Type="http://schemas.openxmlformats.org/officeDocument/2006/relationships/slide" Target="/ppt/slides/slide5.xml" Id="Ra9ec2d2848bb4d4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98f63c973c24c9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a92967864394081" /><Relationship Type="http://schemas.openxmlformats.org/officeDocument/2006/relationships/notesMaster" Target="/ppt/notesMasters/notesMaster1.xml" Id="R103c36bbb3fb451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c5e46cf31034e26" /><Relationship Type="http://schemas.openxmlformats.org/officeDocument/2006/relationships/notesMaster" Target="/ppt/notesMasters/notesMaster1.xml" Id="R9ef22c972f9b4f1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9e8081842804ea1" /><Relationship Type="http://schemas.openxmlformats.org/officeDocument/2006/relationships/notesMaster" Target="/ppt/notesMasters/notesMaster1.xml" Id="Rd079bb351f9749f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4c2572ddc0c4b3f" /><Relationship Type="http://schemas.openxmlformats.org/officeDocument/2006/relationships/notesMaster" Target="/ppt/notesMasters/notesMaster1.xml" Id="R8583c07f38a541d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074c6fda63442ee" /><Relationship Type="http://schemas.openxmlformats.org/officeDocument/2006/relationships/notesMaster" Target="/ppt/notesMasters/notesMaster1.xml" Id="R95d3017ed84245c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3つのPLシナリオ</a:t>
            </a:r>
          </a:p>
          <a:p xmlns:a="http://schemas.openxmlformats.org/drawingml/2006/main">
            <a:r>
              <a:t>売上と費用の前提を変え、利益への影響を比較する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表紙イラスト：本資料用に生成したオリジナル。</a:t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3つのPLシナリオ</a:t>
            </a:r>
          </a:p>
          <a:p xmlns:a="http://schemas.openxmlformats.org/drawingml/2006/main">
            <a:r>
              <a:t>架空の記入例と書き方のポイント。数値・人物・観測結果は例示であり、実績ではありません。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3つのPLシナリオ</a:t>
            </a:r>
          </a:p>
          <a:p xmlns:a="http://schemas.openxmlformats.org/drawingml/2006/main">
            <a:r>
              <a:t>自分の事業の記入用。文字・図形・表は編集可能です。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3つのPLシナリオ</a:t>
            </a:r>
          </a:p>
          <a:p xmlns:a="http://schemas.openxmlformats.org/drawingml/2006/main">
            <a:r>
              <a:t>架空の記入例と書き方のポイント。数値・人物・観測結果は例示であり、実績ではありません。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3つのPLシナリオ</a:t>
            </a:r>
          </a:p>
          <a:p xmlns:a="http://schemas.openxmlformats.org/drawingml/2006/main">
            <a:r>
              <a:t>自分の事業の記入用。文字・図形・表は編集可能です。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c84d6994c2d4a6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d9de53a206241ab" /><Relationship Type="http://schemas.openxmlformats.org/officeDocument/2006/relationships/slideLayout" Target="/ppt/slideLayouts/slideLayout1.xml" Id="R558875c2afbf4f3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58875c2afbf4f3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0a0ac3c387347c9" /><Relationship Type="http://schemas.openxmlformats.org/officeDocument/2006/relationships/image" Target="/ppt/media/image.png" Id="Re1aea6c470334502" /><Relationship Type="http://schemas.openxmlformats.org/officeDocument/2006/relationships/notesSlide" Target="/ppt/notesSlides/notesSlide1.xml" Id="R452cd815c0c5424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e4faa8a71404eeb" /><Relationship Type="http://schemas.openxmlformats.org/officeDocument/2006/relationships/chart" Target="/ppt/slides/charts/chart1.xml" Id="R3846e1cc90494951" /><Relationship Type="http://schemas.openxmlformats.org/officeDocument/2006/relationships/notesSlide" Target="/ppt/notesSlides/notesSlide2.xml" Id="R1f3b1411bf44408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637d539147240fd" /><Relationship Type="http://schemas.openxmlformats.org/officeDocument/2006/relationships/notesSlide" Target="/ppt/notesSlides/notesSlide3.xml" Id="R5468f81d3d9f46d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eb1cd593dfd42da" /><Relationship Type="http://schemas.openxmlformats.org/officeDocument/2006/relationships/notesSlide" Target="/ppt/notesSlides/notesSlide4.xml" Id="R9ffb74105f4a42e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7fcbcc69fef4d3f" /><Relationship Type="http://schemas.openxmlformats.org/officeDocument/2006/relationships/notesSlide" Target="/ppt/notesSlides/notesSlide5.xml" Id="Rc83d2afd47bc40ec" /></Relationships>
</file>

<file path=ppt/slides/charts/_rels/chart1.xml.rels><Relationships xmlns="http://schemas.openxmlformats.org/package/2006/relationships"><Relationship Id="rIdChartSnapshot1" Type="http://schemas.openxmlformats.org/officeDocument/2006/relationships/package" Target="../../embeddings/chart-data-snapshot-001.xlsx"/></Relationships>
</file>

<file path=ppt/slides/charts/chart1.xml><?xml version="1.0" encoding="utf-8"?>
<c:chartSpace xmlns:c="http://schemas.openxmlformats.org/drawingml/2006/chart" xmlns:r="http://schemas.openxmlformats.org/officeDocument/2006/relationships">
  <c:lang val="en-US"/>
  <c:chart>
    <c:plotArea>
      <c:lineChart>
        <c:grouping val="standard"/>
        <c:ser>
          <c:idx val="0"/>
          <c:order val="0"/>
          <c:tx>
            <c:v>慎重</c:v>
          </c:tx>
          <c:spPr>
            <a:solidFill xmlns:a="http://schemas.openxmlformats.org/drawingml/2006/main">
              <a:srgbClr val="70B5AA"/>
            </a:solidFill>
            <a:ln xmlns:a="http://schemas.openxmlformats.org/drawingml/2006/main" w="28575">
              <a:solidFill>
                <a:srgbClr val="70B5AA"/>
              </a:solidFill>
            </a:ln>
          </c:spPr>
          <c:marker>
            <c:symbol val="circle"/>
            <c:size val="6"/>
            <c:spPr>
              <a:solidFill xmlns:a="http://schemas.openxmlformats.org/drawingml/2006/main">
                <a:srgbClr val="70B5AA"/>
              </a:solidFill>
            </c:spPr>
          </c:marker>
          <c:cat>
            <c:strRef>
              <c:f>'Chart Data'!$A$2:$A$7</c:f>
              <c:strCache>
                <c:ptCount val="6"/>
                <c:pt idx="0">
                  <c:v>1月</c:v>
                </c:pt>
                <c:pt idx="1">
                  <c:v>2月</c:v>
                </c:pt>
                <c:pt idx="2">
                  <c:v>3月</c:v>
                </c:pt>
                <c:pt idx="3">
                  <c:v>4月</c:v>
                </c:pt>
                <c:pt idx="4">
                  <c:v>5月</c:v>
                </c:pt>
                <c:pt idx="5">
                  <c:v>6月</c:v>
                </c:pt>
              </c:strCache>
            </c:strRef>
          </c:cat>
          <c:val>
            <c:numRef>
              <c:f>'Chart Data'!$B$2:$B$7</c:f>
              <c:numCache>
                <c:formatCode>General</c:formatCode>
                <c:ptCount val="6"/>
                <c:pt idx="0">
                  <c:v>-38</c:v>
                </c:pt>
                <c:pt idx="1">
                  <c:v>-30</c:v>
                </c:pt>
                <c:pt idx="2">
                  <c:v>-22</c:v>
                </c:pt>
                <c:pt idx="3">
                  <c:v>-14</c:v>
                </c:pt>
                <c:pt idx="4">
                  <c:v>-6</c:v>
                </c:pt>
                <c:pt idx="5">
                  <c:v>2</c:v>
                </c:pt>
              </c:numCache>
            </c:numRef>
          </c:val>
        </c:ser>
        <c:ser>
          <c:idx val="1"/>
          <c:order val="1"/>
          <c:tx>
            <c:v>基本</c:v>
          </c:tx>
          <c:spPr>
            <a:solidFill xmlns:a="http://schemas.openxmlformats.org/drawingml/2006/main">
              <a:srgbClr val="F07D72"/>
            </a:solidFill>
            <a:ln xmlns:a="http://schemas.openxmlformats.org/drawingml/2006/main" w="28575">
              <a:solidFill>
                <a:srgbClr val="F07D72"/>
              </a:solidFill>
            </a:ln>
          </c:spPr>
          <c:marker>
            <c:symbol val="circle"/>
            <c:size val="6"/>
            <c:spPr>
              <a:solidFill xmlns:a="http://schemas.openxmlformats.org/drawingml/2006/main">
                <a:srgbClr val="F07D72"/>
              </a:solidFill>
            </c:spPr>
          </c:marker>
          <c:cat>
            <c:strRef>
              <c:f>'Chart Data'!$C$2:$C$7</c:f>
              <c:strCache>
                <c:ptCount val="6"/>
                <c:pt idx="0">
                  <c:v>1月</c:v>
                </c:pt>
                <c:pt idx="1">
                  <c:v>2月</c:v>
                </c:pt>
                <c:pt idx="2">
                  <c:v>3月</c:v>
                </c:pt>
                <c:pt idx="3">
                  <c:v>4月</c:v>
                </c:pt>
                <c:pt idx="4">
                  <c:v>5月</c:v>
                </c:pt>
                <c:pt idx="5">
                  <c:v>6月</c:v>
                </c:pt>
              </c:strCache>
            </c:strRef>
          </c:cat>
          <c:val>
            <c:numRef>
              <c:f>'Chart Data'!$D$2:$D$7</c:f>
              <c:numCache>
                <c:formatCode>General</c:formatCode>
                <c:ptCount val="6"/>
                <c:pt idx="0">
                  <c:v>-22</c:v>
                </c:pt>
                <c:pt idx="1">
                  <c:v>-6</c:v>
                </c:pt>
                <c:pt idx="2">
                  <c:v>10</c:v>
                </c:pt>
                <c:pt idx="3">
                  <c:v>26</c:v>
                </c:pt>
                <c:pt idx="4">
                  <c:v>42</c:v>
                </c:pt>
                <c:pt idx="5">
                  <c:v>58</c:v>
                </c:pt>
              </c:numCache>
            </c:numRef>
          </c:val>
        </c:ser>
        <c:ser>
          <c:idx val="2"/>
          <c:order val="2"/>
          <c:tx>
            <c:v>好調</c:v>
          </c:tx>
          <c:spPr>
            <a:solidFill xmlns:a="http://schemas.openxmlformats.org/drawingml/2006/main">
              <a:srgbClr val="C5C5EE"/>
            </a:solidFill>
            <a:ln xmlns:a="http://schemas.openxmlformats.org/drawingml/2006/main" w="28575">
              <a:solidFill>
                <a:srgbClr val="C5C5EE"/>
              </a:solidFill>
            </a:ln>
          </c:spPr>
          <c:marker>
            <c:symbol val="circle"/>
            <c:size val="6"/>
            <c:spPr>
              <a:solidFill xmlns:a="http://schemas.openxmlformats.org/drawingml/2006/main">
                <a:srgbClr val="C5C5EE"/>
              </a:solidFill>
            </c:spPr>
          </c:marker>
          <c:cat>
            <c:strRef>
              <c:f>'Chart Data'!$E$2:$E$7</c:f>
              <c:strCache>
                <c:ptCount val="6"/>
                <c:pt idx="0">
                  <c:v>1月</c:v>
                </c:pt>
                <c:pt idx="1">
                  <c:v>2月</c:v>
                </c:pt>
                <c:pt idx="2">
                  <c:v>3月</c:v>
                </c:pt>
                <c:pt idx="3">
                  <c:v>4月</c:v>
                </c:pt>
                <c:pt idx="4">
                  <c:v>5月</c:v>
                </c:pt>
                <c:pt idx="5">
                  <c:v>6月</c:v>
                </c:pt>
              </c:strCache>
            </c:strRef>
          </c:cat>
          <c:val>
            <c:numRef>
              <c:f>'Chart Data'!$F$2:$F$7</c:f>
              <c:numCache>
                <c:formatCode>General</c:formatCode>
                <c:ptCount val="6"/>
                <c:pt idx="0">
                  <c:v>-6</c:v>
                </c:pt>
                <c:pt idx="1">
                  <c:v>18</c:v>
                </c:pt>
                <c:pt idx="2">
                  <c:v>42</c:v>
                </c:pt>
                <c:pt idx="3">
                  <c:v>66</c:v>
                </c:pt>
                <c:pt idx="4">
                  <c:v>90</c:v>
                </c:pt>
                <c:pt idx="5">
                  <c:v>114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>
                  <a:latin typeface="Noto Sans CJK JP"/>
                  <a:ea typeface="Noto Sans CJK JP"/>
                  <a:cs typeface="Noto Sans CJK JP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axId val="48650112"/>
        <c:axId val="48672768"/>
      </c:line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425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</a:p>
        </c:txPr>
        <c:crossAx val="48672768"/>
      </c:catAx>
      <c:valAx>
        <c:axId val="48672768"/>
        <c:scaling>
          <c:orientation val="minMax"/>
        </c:scaling>
        <c:delete val="0"/>
        <c:axPos val="l"/>
        <c:title>
          <c:tx>
            <c:rich>
              <a:bodyPr xmlns:a="http://schemas.openxmlformats.org/drawingml/2006/main"/>
              <a:lstStyle xmlns:a="http://schemas.openxmlformats.org/drawingml/2006/main"/>
              <a:p xmlns:a="http://schemas.openxmlformats.org/drawingml/2006/main">
                <a:r>
                  <a:rPr>
                    <a:latin typeface="Noto Sans CJK JP"/>
                    <a:ea typeface="Noto Sans CJK JP"/>
                    <a:cs typeface="Noto Sans CJK JP"/>
                  </a:rPr>
                  <a:t>月間利益（万円）</a:t>
                </a:r>
              </a:p>
            </c:rich>
          </c:tx>
          <c:overlay val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>
                  <a:latin typeface="Noto Sans CJK JP"/>
                  <a:ea typeface="Noto Sans CJK JP"/>
                  <a:cs typeface="Noto Sans CJK JP"/>
                </a:defRPr>
              </a:pPr>
            </a:p>
          </c:txPr>
        </c:title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35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</a:p>
        </c:txPr>
        <c:crossAx val="48650112"/>
        <c:crossBetween val="between"/>
      </c:valAx>
      <c:spPr>
        <a:solidFill xmlns:a="http://schemas.openxmlformats.org/drawingml/2006/main">
          <a:srgbClr val="FFFFFF"/>
        </a:solidFill>
        <a:ln xmlns:a="http://schemas.openxmlformats.org/drawingml/2006/main">
          <a:noFill/>
        </a:ln>
      </c:spPr>
    </c:plotArea>
    <c:legend>
      <c:legendPos val="b"/>
      <c:overlay val="0"/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 sz="1425">
              <a:solidFill>
                <a:srgbClr val="202A44"/>
              </a:solidFill>
              <a:latin typeface="Noto Sans CJK JP"/>
              <a:ea typeface="Noto Sans CJK JP"/>
              <a:cs typeface="Noto Sans CJK JP"/>
            </a:defRPr>
          </a:pPr>
        </a:p>
      </c:txPr>
    </c:legend>
    <c:plotVisOnly val="1"/>
  </c:chart>
  <c:spPr>
    <a:solidFill xmlns:a="http://schemas.openxmlformats.org/drawingml/2006/main">
      <a:srgbClr val="FFFFFF"/>
    </a:solidFill>
    <a:ln xmlns:a="http://schemas.openxmlformats.org/drawingml/2006/main">
      <a:noFill/>
    </a:ln>
  </c:spPr>
  <c:externalData r:id="rIdChartSnapshot1">
    <c:autoUpdate val="0"/>
  </c:externalData>
</c:chartSpace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body">
            <a:extLst xmlns:a="http://schemas.openxmlformats.org/drawingml/2006/main">
              <a:ext uri="{FF2B5EF4-FFF2-40B4-BE49-F238E27FC236}">
                <a16:creationId xmlns:a16="http://schemas.microsoft.com/office/drawing/2014/main" id="{D129ED7B-F231-4E76-96D9-D754C954A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619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9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ARCHECO</a:t>
            </a:r>
          </a:p>
        </p:txBody>
      </p:sp>
      <p:sp>
        <p:nvSpPr>
          <p:cNvPr id="2" name="eyebrow">
            <a:extLst xmlns:a="http://schemas.openxmlformats.org/drawingml/2006/main">
              <a:ext uri="{FF2B5EF4-FFF2-40B4-BE49-F238E27FC236}">
                <a16:creationId xmlns:a16="http://schemas.microsoft.com/office/drawing/2014/main" id="{0027B70A-2AB2-417E-BEA5-155CA5ABA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457200"/>
            <a:ext cx="51911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BUSINESS DESIGN WORKBOOK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5373CFEC-4683-4EC3-8E3B-644D1D8AD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07D72"/>
          </a:solidFill>
          <a:ln xmlns:a="http://schemas.openxmlformats.org/drawingml/2006/main" w="0">
            <a:noFill/>
          </a:ln>
        </p:spPr>
      </p:sp>
      <p:sp>
        <p:nvSpPr>
          <p:cNvPr id="4" name="shape">
            <a:extLst xmlns:a="http://schemas.openxmlformats.org/drawingml/2006/main">
              <a:ext uri="{FF2B5EF4-FFF2-40B4-BE49-F238E27FC236}">
                <a16:creationId xmlns:a16="http://schemas.microsoft.com/office/drawing/2014/main" id="{C7FF8FBB-C4CA-44EB-9215-AEBDE9DBD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5" name="shape">
            <a:extLst xmlns:a="http://schemas.openxmlformats.org/drawingml/2006/main">
              <a:ext uri="{FF2B5EF4-FFF2-40B4-BE49-F238E27FC236}">
                <a16:creationId xmlns:a16="http://schemas.microsoft.com/office/drawing/2014/main" id="{11EC36D2-7E95-4E48-B0AE-A708FFFAF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7E4C034-BD65-4E35-B9B1-75C0DB20D9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9" y="1800225"/>
            <a:ext cx="428625" cy="4286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7" name="shape">
            <a:extLst xmlns:a="http://schemas.openxmlformats.org/drawingml/2006/main">
              <a:ext uri="{FF2B5EF4-FFF2-40B4-BE49-F238E27FC236}">
                <a16:creationId xmlns:a16="http://schemas.microsoft.com/office/drawing/2014/main" id="{FA07E5F2-E2CD-46D8-A757-544844CC64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14538"/>
            <a:ext cx="321469" cy="300038"/>
          </a:xfrm>
          <a:prstGeom xmlns:a="http://schemas.openxmlformats.org/drawingml/2006/main" prst="roundRect">
            <a:avLst>
              <a:gd name="adj" fmla="val 25397"/>
            </a:avLst>
          </a:prstGeom>
          <a:solidFill xmlns:a="http://schemas.openxmlformats.org/drawingml/2006/main">
            <a:srgbClr val="F07D72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141DE54-F361-4683-9789-D54F495E4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" y="2157413"/>
            <a:ext cx="228600" cy="228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9" name="icon:chart-no-axes-combined">
            <a:extLst xmlns:a="http://schemas.openxmlformats.org/drawingml/2006/main">
              <a:ext uri="{FF2B5EF4-FFF2-40B4-BE49-F238E27FC236}">
                <a16:creationId xmlns:a16="http://schemas.microsoft.com/office/drawing/2014/main" id="{BE32792D-C847-4A4B-A410-042226F2FE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14500"/>
            <a:ext cx="714375" cy="714375"/>
          </a:xfrm>
          <a:custGeom xmlns:a="http://schemas.openxmlformats.org/drawingml/2006/main">
            <a:pathLst>
              <a:path w="228600" h="228600">
                <a:moveTo>
                  <a:pt x="114300" y="152400"/>
                </a:moveTo>
                <a:lnTo>
                  <a:pt x="114300" y="200025"/>
                </a:lnTo>
              </a:path>
              <a:path w="228600" h="228600">
                <a:moveTo>
                  <a:pt x="152400" y="133350"/>
                </a:moveTo>
                <a:lnTo>
                  <a:pt x="152400" y="200025"/>
                </a:lnTo>
              </a:path>
              <a:path w="228600" h="228600">
                <a:moveTo>
                  <a:pt x="190500" y="95250"/>
                </a:moveTo>
                <a:lnTo>
                  <a:pt x="190500" y="200025"/>
                </a:lnTo>
              </a:path>
              <a:path w="228600" h="228600">
                <a:moveTo>
                  <a:pt x="209550" y="28575"/>
                </a:moveTo>
                <a:lnTo>
                  <a:pt x="127197" y="110928"/>
                </a:lnTo>
                <a:lnTo>
                  <a:pt x="126907" y="111196"/>
                </a:lnTo>
                <a:lnTo>
                  <a:pt x="126596" y="111438"/>
                </a:lnTo>
                <a:lnTo>
                  <a:pt x="126266" y="111654"/>
                </a:lnTo>
                <a:lnTo>
                  <a:pt x="125920" y="111842"/>
                </a:lnTo>
                <a:lnTo>
                  <a:pt x="125559" y="112000"/>
                </a:lnTo>
                <a:lnTo>
                  <a:pt x="125186" y="112129"/>
                </a:lnTo>
                <a:lnTo>
                  <a:pt x="124804" y="112226"/>
                </a:lnTo>
                <a:lnTo>
                  <a:pt x="124415" y="112291"/>
                </a:lnTo>
                <a:lnTo>
                  <a:pt x="124022" y="112323"/>
                </a:lnTo>
                <a:lnTo>
                  <a:pt x="123628" y="112323"/>
                </a:lnTo>
                <a:lnTo>
                  <a:pt x="123235" y="112291"/>
                </a:lnTo>
                <a:lnTo>
                  <a:pt x="122846" y="112226"/>
                </a:lnTo>
                <a:lnTo>
                  <a:pt x="122464" y="112129"/>
                </a:lnTo>
                <a:lnTo>
                  <a:pt x="122091" y="112000"/>
                </a:lnTo>
                <a:lnTo>
                  <a:pt x="121730" y="111842"/>
                </a:lnTo>
                <a:lnTo>
                  <a:pt x="121384" y="111654"/>
                </a:lnTo>
                <a:lnTo>
                  <a:pt x="121054" y="111438"/>
                </a:lnTo>
                <a:lnTo>
                  <a:pt x="120743" y="111196"/>
                </a:lnTo>
                <a:lnTo>
                  <a:pt x="120453" y="110928"/>
                </a:lnTo>
                <a:lnTo>
                  <a:pt x="89097" y="79572"/>
                </a:lnTo>
                <a:lnTo>
                  <a:pt x="88807" y="79305"/>
                </a:lnTo>
                <a:lnTo>
                  <a:pt x="88497" y="79064"/>
                </a:lnTo>
                <a:lnTo>
                  <a:pt x="88167" y="78848"/>
                </a:lnTo>
                <a:lnTo>
                  <a:pt x="87821" y="78661"/>
                </a:lnTo>
                <a:lnTo>
                  <a:pt x="87461" y="78503"/>
                </a:lnTo>
                <a:lnTo>
                  <a:pt x="87088" y="78375"/>
                </a:lnTo>
                <a:lnTo>
                  <a:pt x="86707" y="78279"/>
                </a:lnTo>
                <a:lnTo>
                  <a:pt x="86319" y="78214"/>
                </a:lnTo>
                <a:lnTo>
                  <a:pt x="85927" y="78182"/>
                </a:lnTo>
                <a:lnTo>
                  <a:pt x="85533" y="78182"/>
                </a:lnTo>
                <a:lnTo>
                  <a:pt x="85141" y="78214"/>
                </a:lnTo>
                <a:lnTo>
                  <a:pt x="84753" y="78279"/>
                </a:lnTo>
                <a:lnTo>
                  <a:pt x="84371" y="78375"/>
                </a:lnTo>
                <a:lnTo>
                  <a:pt x="83999" y="78503"/>
                </a:lnTo>
                <a:lnTo>
                  <a:pt x="83638" y="78661"/>
                </a:lnTo>
                <a:lnTo>
                  <a:pt x="83292" y="78848"/>
                </a:lnTo>
                <a:lnTo>
                  <a:pt x="82963" y="79064"/>
                </a:lnTo>
                <a:lnTo>
                  <a:pt x="82652" y="79305"/>
                </a:lnTo>
                <a:lnTo>
                  <a:pt x="82363" y="79572"/>
                </a:lnTo>
                <a:lnTo>
                  <a:pt x="19050" y="142875"/>
                </a:lnTo>
              </a:path>
              <a:path w="228600" h="228600">
                <a:moveTo>
                  <a:pt x="38100" y="171450"/>
                </a:moveTo>
                <a:lnTo>
                  <a:pt x="38100" y="200025"/>
                </a:lnTo>
              </a:path>
              <a:path w="228600" h="228600">
                <a:moveTo>
                  <a:pt x="76200" y="133350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20003">
            <a:solidFill>
              <a:srgbClr val="202A44"/>
            </a:solidFill>
          </a:ln>
        </p:spPr>
      </p:sp>
      <p:sp>
        <p:nvSpPr>
          <p:cNvPr id="10" name="cover-title">
            <a:extLst xmlns:a="http://schemas.openxmlformats.org/drawingml/2006/main">
              <a:ext uri="{FF2B5EF4-FFF2-40B4-BE49-F238E27FC236}">
                <a16:creationId xmlns:a16="http://schemas.microsoft.com/office/drawing/2014/main" id="{AB8A33C3-3B92-438E-B8CF-C8428FFCE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90825"/>
            <a:ext cx="6953250" cy="2028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48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48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3つのPLシナリオ</a:t>
            </a:r>
          </a:p>
        </p:txBody>
      </p:sp>
      <p:sp>
        <p:nvSpPr>
          <p:cNvPr id="11" name="cover-description">
            <a:extLst xmlns:a="http://schemas.openxmlformats.org/drawingml/2006/main">
              <a:ext uri="{FF2B5EF4-FFF2-40B4-BE49-F238E27FC236}">
                <a16:creationId xmlns:a16="http://schemas.microsoft.com/office/drawing/2014/main" id="{C428DBCA-B788-4AED-B7C3-C777DEF33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114925"/>
            <a:ext cx="6191250" cy="1038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売上と費用の前提を変え、</a:t>
            </a:r>
          </a:p>
          <a:p xmlns:a="http://schemas.openxmlformats.org/drawingml/2006/main">
            <a:pPr algn="l">
              <a:def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利益への影響を比較する</a:t>
            </a:r>
          </a:p>
        </p:txBody>
      </p:sp>
      <p:sp>
        <p:nvSpPr>
          <p:cNvPr id="12" name="shape">
            <a:extLst xmlns:a="http://schemas.openxmlformats.org/drawingml/2006/main">
              <a:ext uri="{FF2B5EF4-FFF2-40B4-BE49-F238E27FC236}">
                <a16:creationId xmlns:a16="http://schemas.microsoft.com/office/drawing/2014/main" id="{17E804B1-0DC7-4810-BF8A-CB759C36DA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772275"/>
            <a:ext cx="6000750" cy="723900"/>
          </a:xfrm>
          <a:prstGeom xmlns:a="http://schemas.openxmlformats.org/drawingml/2006/main" prst="roundRect">
            <a:avLst>
              <a:gd name="adj" fmla="val 23684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13" name="icon:pencil">
            <a:extLst xmlns:a="http://schemas.openxmlformats.org/drawingml/2006/main">
              <a:ext uri="{FF2B5EF4-FFF2-40B4-BE49-F238E27FC236}">
                <a16:creationId xmlns:a16="http://schemas.microsoft.com/office/drawing/2014/main" id="{5CBD4DAD-2FF2-459A-B1FB-3F7574BBC0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" y="7000875"/>
            <a:ext cx="276225" cy="276225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4" name="body">
            <a:extLst xmlns:a="http://schemas.openxmlformats.org/drawingml/2006/main">
              <a:ext uri="{FF2B5EF4-FFF2-40B4-BE49-F238E27FC236}">
                <a16:creationId xmlns:a16="http://schemas.microsoft.com/office/drawing/2014/main" id="{C354EBA4-221A-456F-8499-93D2FD1C48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6877050"/>
            <a:ext cx="5048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記入例で確認し、自分の事業に書き込む</a:t>
            </a:r>
          </a:p>
        </p:txBody>
      </p:sp>
      <p:pic>
        <p:nvPicPr>
          <p:cNvPr id="3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1aea6c470334502"/>
          <a:stretch xmlns:a="http://schemas.openxmlformats.org/drawingml/2006/main"/>
        </p:blipFill>
        <p:spPr>
          <a:xfrm xmlns:a="http://schemas.openxmlformats.org/drawingml/2006/main">
            <a:off x="7429500" y="1881188"/>
            <a:ext cx="7572375" cy="504825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BD3C2D8-CD3C-47C7-B049-46751D773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17" name="body">
            <a:extLst xmlns:a="http://schemas.openxmlformats.org/drawingml/2006/main">
              <a:ext uri="{FF2B5EF4-FFF2-40B4-BE49-F238E27FC236}">
                <a16:creationId xmlns:a16="http://schemas.microsoft.com/office/drawing/2014/main" id="{D9AD72A7-22B9-445F-BCF6-35B8271A8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1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ARC-SG-31   /   EDITABLE POWERPOINT</a:t>
            </a:r>
          </a:p>
        </p:txBody>
      </p:sp>
      <p:sp>
        <p:nvSpPr>
          <p:cNvPr id="18" name="page">
            <a:extLst xmlns:a="http://schemas.openxmlformats.org/drawingml/2006/main">
              <a:ext uri="{FF2B5EF4-FFF2-40B4-BE49-F238E27FC236}">
                <a16:creationId xmlns:a16="http://schemas.microsoft.com/office/drawing/2014/main" id="{BA4A7FC0-FBFD-4803-800E-03C13F132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0" y="8162925"/>
            <a:ext cx="819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16418530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icon:lightbulb">
            <a:extLst xmlns:a="http://schemas.openxmlformats.org/drawingml/2006/main">
              <a:ext uri="{FF2B5EF4-FFF2-40B4-BE49-F238E27FC236}">
                <a16:creationId xmlns:a16="http://schemas.microsoft.com/office/drawing/2014/main" id="{B70D85D0-C1E2-42DB-91C6-F7CE285262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238125" cy="238125"/>
          </a:xfrm>
          <a:custGeom xmlns:a="http://schemas.openxmlformats.org/drawingml/2006/main">
            <a:pathLst>
              <a:path w="228600" h="228600">
                <a:moveTo>
                  <a:pt x="142875" y="133350"/>
                </a:moveTo>
                <a:lnTo>
                  <a:pt x="143219" y="131788"/>
                </a:lnTo>
                <a:lnTo>
                  <a:pt x="143616" y="130276"/>
                </a:lnTo>
                <a:lnTo>
                  <a:pt x="144066" y="128808"/>
                </a:lnTo>
                <a:lnTo>
                  <a:pt x="144568" y="127382"/>
                </a:lnTo>
                <a:lnTo>
                  <a:pt x="145124" y="125992"/>
                </a:lnTo>
                <a:lnTo>
                  <a:pt x="145733" y="124636"/>
                </a:lnTo>
                <a:lnTo>
                  <a:pt x="146394" y="123310"/>
                </a:lnTo>
                <a:lnTo>
                  <a:pt x="147108" y="122009"/>
                </a:lnTo>
                <a:lnTo>
                  <a:pt x="147876" y="120729"/>
                </a:lnTo>
                <a:lnTo>
                  <a:pt x="148696" y="119468"/>
                </a:lnTo>
                <a:lnTo>
                  <a:pt x="149569" y="118219"/>
                </a:lnTo>
                <a:lnTo>
                  <a:pt x="150495" y="116981"/>
                </a:lnTo>
                <a:lnTo>
                  <a:pt x="151474" y="115749"/>
                </a:lnTo>
                <a:lnTo>
                  <a:pt x="152506" y="114518"/>
                </a:lnTo>
                <a:lnTo>
                  <a:pt x="153591" y="113286"/>
                </a:lnTo>
                <a:lnTo>
                  <a:pt x="154728" y="112047"/>
                </a:lnTo>
                <a:lnTo>
                  <a:pt x="155919" y="110799"/>
                </a:lnTo>
                <a:lnTo>
                  <a:pt x="157163" y="109538"/>
                </a:lnTo>
                <a:lnTo>
                  <a:pt x="158706" y="108074"/>
                </a:lnTo>
                <a:lnTo>
                  <a:pt x="160161" y="106544"/>
                </a:lnTo>
                <a:lnTo>
                  <a:pt x="161528" y="104951"/>
                </a:lnTo>
                <a:lnTo>
                  <a:pt x="162807" y="103300"/>
                </a:lnTo>
                <a:lnTo>
                  <a:pt x="163998" y="101593"/>
                </a:lnTo>
                <a:lnTo>
                  <a:pt x="165100" y="99836"/>
                </a:lnTo>
                <a:lnTo>
                  <a:pt x="166114" y="98032"/>
                </a:lnTo>
                <a:lnTo>
                  <a:pt x="167040" y="96184"/>
                </a:lnTo>
                <a:lnTo>
                  <a:pt x="167878" y="94298"/>
                </a:lnTo>
                <a:lnTo>
                  <a:pt x="168628" y="92376"/>
                </a:lnTo>
                <a:lnTo>
                  <a:pt x="169289" y="90422"/>
                </a:lnTo>
                <a:lnTo>
                  <a:pt x="169863" y="88441"/>
                </a:lnTo>
                <a:lnTo>
                  <a:pt x="170348" y="86437"/>
                </a:lnTo>
                <a:lnTo>
                  <a:pt x="170744" y="84413"/>
                </a:lnTo>
                <a:lnTo>
                  <a:pt x="171053" y="82374"/>
                </a:lnTo>
                <a:lnTo>
                  <a:pt x="171274" y="80322"/>
                </a:lnTo>
                <a:lnTo>
                  <a:pt x="171406" y="78263"/>
                </a:lnTo>
                <a:lnTo>
                  <a:pt x="171450" y="76200"/>
                </a:lnTo>
                <a:lnTo>
                  <a:pt x="171255" y="71481"/>
                </a:lnTo>
                <a:lnTo>
                  <a:pt x="170671" y="66793"/>
                </a:lnTo>
                <a:lnTo>
                  <a:pt x="169701" y="62171"/>
                </a:lnTo>
                <a:lnTo>
                  <a:pt x="168353" y="57643"/>
                </a:lnTo>
                <a:lnTo>
                  <a:pt x="166636" y="53243"/>
                </a:lnTo>
                <a:lnTo>
                  <a:pt x="164562" y="49000"/>
                </a:lnTo>
                <a:lnTo>
                  <a:pt x="162144" y="44942"/>
                </a:lnTo>
                <a:lnTo>
                  <a:pt x="159399" y="41098"/>
                </a:lnTo>
                <a:lnTo>
                  <a:pt x="156347" y="37493"/>
                </a:lnTo>
                <a:lnTo>
                  <a:pt x="153007" y="34153"/>
                </a:lnTo>
                <a:lnTo>
                  <a:pt x="149402" y="31101"/>
                </a:lnTo>
                <a:lnTo>
                  <a:pt x="145558" y="28356"/>
                </a:lnTo>
                <a:lnTo>
                  <a:pt x="141500" y="25938"/>
                </a:lnTo>
                <a:lnTo>
                  <a:pt x="137257" y="23864"/>
                </a:lnTo>
                <a:lnTo>
                  <a:pt x="132857" y="22147"/>
                </a:lnTo>
                <a:lnTo>
                  <a:pt x="128329" y="20799"/>
                </a:lnTo>
                <a:lnTo>
                  <a:pt x="123707" y="19829"/>
                </a:lnTo>
                <a:lnTo>
                  <a:pt x="119019" y="19245"/>
                </a:lnTo>
                <a:lnTo>
                  <a:pt x="114300" y="19050"/>
                </a:lnTo>
                <a:lnTo>
                  <a:pt x="109581" y="19245"/>
                </a:lnTo>
                <a:lnTo>
                  <a:pt x="104893" y="19829"/>
                </a:lnTo>
                <a:lnTo>
                  <a:pt x="100271" y="20799"/>
                </a:lnTo>
                <a:lnTo>
                  <a:pt x="95743" y="22147"/>
                </a:lnTo>
                <a:lnTo>
                  <a:pt x="91343" y="23864"/>
                </a:lnTo>
                <a:lnTo>
                  <a:pt x="87100" y="25938"/>
                </a:lnTo>
                <a:lnTo>
                  <a:pt x="83042" y="28356"/>
                </a:lnTo>
                <a:lnTo>
                  <a:pt x="79198" y="31101"/>
                </a:lnTo>
                <a:lnTo>
                  <a:pt x="75593" y="34153"/>
                </a:lnTo>
                <a:lnTo>
                  <a:pt x="72253" y="37493"/>
                </a:lnTo>
                <a:lnTo>
                  <a:pt x="69201" y="41098"/>
                </a:lnTo>
                <a:lnTo>
                  <a:pt x="66456" y="44942"/>
                </a:lnTo>
                <a:lnTo>
                  <a:pt x="64038" y="49000"/>
                </a:lnTo>
                <a:lnTo>
                  <a:pt x="61964" y="53243"/>
                </a:lnTo>
                <a:lnTo>
                  <a:pt x="60247" y="57643"/>
                </a:lnTo>
                <a:lnTo>
                  <a:pt x="58899" y="62171"/>
                </a:lnTo>
                <a:lnTo>
                  <a:pt x="57929" y="66793"/>
                </a:lnTo>
                <a:lnTo>
                  <a:pt x="57345" y="71481"/>
                </a:lnTo>
                <a:lnTo>
                  <a:pt x="57150" y="76200"/>
                </a:lnTo>
                <a:lnTo>
                  <a:pt x="57169" y="77805"/>
                </a:lnTo>
                <a:lnTo>
                  <a:pt x="57232" y="79444"/>
                </a:lnTo>
                <a:lnTo>
                  <a:pt x="57348" y="81117"/>
                </a:lnTo>
                <a:lnTo>
                  <a:pt x="57526" y="82822"/>
                </a:lnTo>
                <a:lnTo>
                  <a:pt x="57775" y="84558"/>
                </a:lnTo>
                <a:lnTo>
                  <a:pt x="58103" y="86325"/>
                </a:lnTo>
                <a:lnTo>
                  <a:pt x="58518" y="88121"/>
                </a:lnTo>
                <a:lnTo>
                  <a:pt x="59031" y="89945"/>
                </a:lnTo>
                <a:lnTo>
                  <a:pt x="59650" y="91797"/>
                </a:lnTo>
                <a:lnTo>
                  <a:pt x="60384" y="93676"/>
                </a:lnTo>
                <a:lnTo>
                  <a:pt x="61241" y="95579"/>
                </a:lnTo>
                <a:lnTo>
                  <a:pt x="62230" y="97508"/>
                </a:lnTo>
                <a:lnTo>
                  <a:pt x="63360" y="99460"/>
                </a:lnTo>
                <a:lnTo>
                  <a:pt x="64641" y="101434"/>
                </a:lnTo>
                <a:lnTo>
                  <a:pt x="66080" y="103430"/>
                </a:lnTo>
                <a:lnTo>
                  <a:pt x="67686" y="105447"/>
                </a:lnTo>
                <a:lnTo>
                  <a:pt x="69469" y="107483"/>
                </a:lnTo>
                <a:lnTo>
                  <a:pt x="71438" y="109538"/>
                </a:lnTo>
                <a:lnTo>
                  <a:pt x="72539" y="110658"/>
                </a:lnTo>
                <a:lnTo>
                  <a:pt x="73621" y="111797"/>
                </a:lnTo>
                <a:lnTo>
                  <a:pt x="74679" y="112955"/>
                </a:lnTo>
                <a:lnTo>
                  <a:pt x="75710" y="114134"/>
                </a:lnTo>
                <a:lnTo>
                  <a:pt x="76712" y="115335"/>
                </a:lnTo>
                <a:lnTo>
                  <a:pt x="77682" y="116558"/>
                </a:lnTo>
                <a:lnTo>
                  <a:pt x="78616" y="117804"/>
                </a:lnTo>
                <a:lnTo>
                  <a:pt x="79512" y="119076"/>
                </a:lnTo>
                <a:lnTo>
                  <a:pt x="80367" y="120372"/>
                </a:lnTo>
                <a:lnTo>
                  <a:pt x="81178" y="121695"/>
                </a:lnTo>
                <a:lnTo>
                  <a:pt x="81942" y="123046"/>
                </a:lnTo>
                <a:lnTo>
                  <a:pt x="82656" y="124425"/>
                </a:lnTo>
                <a:lnTo>
                  <a:pt x="83317" y="125833"/>
                </a:lnTo>
                <a:lnTo>
                  <a:pt x="83922" y="127272"/>
                </a:lnTo>
                <a:lnTo>
                  <a:pt x="84468" y="128742"/>
                </a:lnTo>
                <a:lnTo>
                  <a:pt x="84953" y="130244"/>
                </a:lnTo>
                <a:lnTo>
                  <a:pt x="85373" y="131780"/>
                </a:lnTo>
                <a:lnTo>
                  <a:pt x="85725" y="133350"/>
                </a:lnTo>
              </a:path>
              <a:path w="228600" h="228600">
                <a:moveTo>
                  <a:pt x="85725" y="171450"/>
                </a:moveTo>
                <a:lnTo>
                  <a:pt x="142875" y="171450"/>
                </a:lnTo>
              </a:path>
              <a:path w="228600" h="228600">
                <a:moveTo>
                  <a:pt x="95250" y="209550"/>
                </a:moveTo>
                <a:lnTo>
                  <a:pt x="133350" y="20955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087AED61-2C05-4E1F-9A3E-23B6E0AF6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42900"/>
            <a:ext cx="657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具体例で書き方を見る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DB3D1CA2-36B3-4A2D-9537-8312942A9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58800" y="390525"/>
            <a:ext cx="1371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67D86670-9383-472D-8388-EE61A7B8D8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82625" y="371475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架空の記入例</a:t>
            </a:r>
          </a:p>
        </p:txBody>
      </p:sp>
      <p:sp>
        <p:nvSpPr>
          <p:cNvPr id="5" name="heading">
            <a:extLst xmlns:a="http://schemas.openxmlformats.org/drawingml/2006/main">
              <a:ext uri="{FF2B5EF4-FFF2-40B4-BE49-F238E27FC236}">
                <a16:creationId xmlns:a16="http://schemas.microsoft.com/office/drawing/2014/main" id="{39E00FBF-726F-4C5D-90DD-82E648B55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14001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3つのPLシナリオ</a:t>
            </a:r>
          </a:p>
        </p:txBody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ED9D8A81-E766-4B71-AF1B-C60E72F64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47825"/>
            <a:ext cx="13982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月額制の店舗支援サービスの場合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8B37B26-FCBA-49C3-8140-024E8D641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D4FECE0E-CE88-4995-8F6C-BB7CED98C1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638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ARCHECO  /  BUSINESS DESIGN WORKBOOK</a:t>
            </a:r>
          </a:p>
        </p:txBody>
      </p:sp>
      <p:sp>
        <p:nvSpPr>
          <p:cNvPr id="9" name="footer">
            <a:extLst xmlns:a="http://schemas.openxmlformats.org/drawingml/2006/main">
              <a:ext uri="{FF2B5EF4-FFF2-40B4-BE49-F238E27FC236}">
                <a16:creationId xmlns:a16="http://schemas.microsoft.com/office/drawing/2014/main" id="{CEACF073-F049-4126-B369-FBF0D6F037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0" y="8162925"/>
            <a:ext cx="2343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ARC-SG-31   /   02</a:t>
            </a:r>
          </a:p>
        </p:txBody>
      </p:sp>
      <p:graphicFrame>
        <p:nvGraphicFramePr>
          <p:cNvPr id="36" name="Chart"/>
          <p:cNvGraphicFramePr/>
          <p:nvPr/>
        </p:nvGraphicFramePr>
        <p:xfrm>
          <a:off xmlns:a="http://schemas.openxmlformats.org/drawingml/2006/main" x="609600" y="2476500"/>
          <a:ext xmlns:a="http://schemas.openxmlformats.org/drawingml/2006/main" cx="9620250" cy="403860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3846e1cc90494951"/>
          </a:graphicData>
        </a:graphic>
      </p:graphicFrame>
      <p:sp>
        <p:nvSpPr>
          <p:cNvPr id="11" name="shape">
            <a:extLst xmlns:a="http://schemas.openxmlformats.org/drawingml/2006/main">
              <a:ext uri="{FF2B5EF4-FFF2-40B4-BE49-F238E27FC236}">
                <a16:creationId xmlns:a16="http://schemas.microsoft.com/office/drawing/2014/main" id="{279FAD57-C097-472A-9B74-735B3DB37F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2505075"/>
            <a:ext cx="3962400" cy="1695450"/>
          </a:xfrm>
          <a:prstGeom xmlns:a="http://schemas.openxmlformats.org/drawingml/2006/main" prst="roundRect">
            <a:avLst>
              <a:gd name="adj" fmla="val 6742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12" name="body">
            <a:extLst xmlns:a="http://schemas.openxmlformats.org/drawingml/2006/main">
              <a:ext uri="{FF2B5EF4-FFF2-40B4-BE49-F238E27FC236}">
                <a16:creationId xmlns:a16="http://schemas.microsoft.com/office/drawing/2014/main" id="{E81A299A-5D61-4534-A43F-2DE28AF2A1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581275"/>
            <a:ext cx="35814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比較する前提</a:t>
            </a:r>
          </a:p>
        </p:txBody>
      </p:sp>
      <p:sp>
        <p:nvSpPr>
          <p:cNvPr id="13" name="body">
            <a:extLst xmlns:a="http://schemas.openxmlformats.org/drawingml/2006/main">
              <a:ext uri="{FF2B5EF4-FFF2-40B4-BE49-F238E27FC236}">
                <a16:creationId xmlns:a16="http://schemas.microsoft.com/office/drawing/2014/main" id="{AC6BBE43-7F36-4AE8-8892-8108D30905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971800"/>
            <a:ext cx="3581400" cy="1152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月額2万円・変動費率20%</a:t>
            </a:r>
          </a:p>
          <a:p xmlns:a="http://schemas.openxmlformats.org/drawingml/2006/main">
            <a:pPr algn="l">
              <a:def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固定費 月70万円</a:t>
            </a:r>
          </a:p>
        </p:txBody>
      </p:sp>
      <p:sp>
        <p:nvSpPr>
          <p:cNvPr id="14" name="shape">
            <a:extLst xmlns:a="http://schemas.openxmlformats.org/drawingml/2006/main">
              <a:ext uri="{FF2B5EF4-FFF2-40B4-BE49-F238E27FC236}">
                <a16:creationId xmlns:a16="http://schemas.microsoft.com/office/drawing/2014/main" id="{11C43B77-937C-4990-AFBC-2F2596DA81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4448175"/>
            <a:ext cx="3962400" cy="1962150"/>
          </a:xfrm>
          <a:prstGeom xmlns:a="http://schemas.openxmlformats.org/drawingml/2006/main" prst="roundRect">
            <a:avLst>
              <a:gd name="adj" fmla="val 5825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15" name="body">
            <a:extLst xmlns:a="http://schemas.openxmlformats.org/drawingml/2006/main">
              <a:ext uri="{FF2B5EF4-FFF2-40B4-BE49-F238E27FC236}">
                <a16:creationId xmlns:a16="http://schemas.microsoft.com/office/drawing/2014/main" id="{27B98585-0A7D-4E25-B873-33EC4018C8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4524375"/>
            <a:ext cx="35814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契約社数の増え方</a:t>
            </a:r>
          </a:p>
        </p:txBody>
      </p:sp>
      <p:sp>
        <p:nvSpPr>
          <p:cNvPr id="16" name="body">
            <a:extLst xmlns:a="http://schemas.openxmlformats.org/drawingml/2006/main">
              <a:ext uri="{FF2B5EF4-FFF2-40B4-BE49-F238E27FC236}">
                <a16:creationId xmlns:a16="http://schemas.microsoft.com/office/drawing/2014/main" id="{96A881F2-B968-463B-B246-DE7771F34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4914900"/>
            <a:ext cx="3581400" cy="1419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慎重：20社から月5社増</a:t>
            </a:r>
          </a:p>
          <a:p xmlns:a="http://schemas.openxmlformats.org/drawingml/2006/main">
            <a:pPr algn="l">
              <a:def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基本：30社から月10社増</a:t>
            </a:r>
          </a:p>
          <a:p xmlns:a="http://schemas.openxmlformats.org/drawingml/2006/main">
            <a:pPr algn="l">
              <a:def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好調：40社から月15社増</a:t>
            </a:r>
          </a:p>
        </p:txBody>
      </p:sp>
      <p:sp>
        <p:nvSpPr>
          <p:cNvPr id="17" name="shape">
            <a:extLst xmlns:a="http://schemas.openxmlformats.org/drawingml/2006/main">
              <a:ext uri="{FF2B5EF4-FFF2-40B4-BE49-F238E27FC236}">
                <a16:creationId xmlns:a16="http://schemas.microsoft.com/office/drawing/2014/main" id="{051508C5-67EB-48F2-B52D-AC53C928E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924675"/>
            <a:ext cx="6896100" cy="885825"/>
          </a:xfrm>
          <a:prstGeom xmlns:a="http://schemas.openxmlformats.org/drawingml/2006/main" prst="roundRect">
            <a:avLst>
              <a:gd name="adj" fmla="val 17204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837BC81-0015-4E58-8D17-8A1134705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6772275"/>
            <a:ext cx="342900" cy="180975"/>
          </a:xfrm>
          <a:custGeom xmlns:a="http://schemas.openxmlformats.org/drawingml/2006/main">
            <a:pathLst>
              <a:path w="342900" h="180975">
                <a:moveTo>
                  <a:pt x="0" y="180975"/>
                </a:moveTo>
                <a:lnTo>
                  <a:pt x="171450" y="0"/>
                </a:lnTo>
                <a:lnTo>
                  <a:pt x="342900" y="180975"/>
                </a:lnTo>
                <a:close/>
              </a:path>
            </a:pathLst>
          </a:cu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E18A759-90C6-437C-88C0-3376A6528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1437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20" name="annotation-number">
            <a:extLst xmlns:a="http://schemas.openxmlformats.org/drawingml/2006/main">
              <a:ext uri="{FF2B5EF4-FFF2-40B4-BE49-F238E27FC236}">
                <a16:creationId xmlns:a16="http://schemas.microsoft.com/office/drawing/2014/main" id="{7EA42071-A83D-4E33-83F7-E075376D2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134225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1</a:t>
            </a:r>
          </a:p>
        </p:txBody>
      </p:sp>
      <p:sp>
        <p:nvSpPr>
          <p:cNvPr id="21" name="annotation">
            <a:extLst xmlns:a="http://schemas.openxmlformats.org/drawingml/2006/main">
              <a:ext uri="{FF2B5EF4-FFF2-40B4-BE49-F238E27FC236}">
                <a16:creationId xmlns:a16="http://schemas.microsoft.com/office/drawing/2014/main" id="{743EA724-00C7-4FB7-9370-EFB0C1B199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7010400"/>
            <a:ext cx="59626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都合のよい売上だけでなく、費用と開始時期も揃える</a:t>
            </a:r>
          </a:p>
        </p:txBody>
      </p:sp>
      <p:sp>
        <p:nvSpPr>
          <p:cNvPr id="22" name="shape">
            <a:extLst xmlns:a="http://schemas.openxmlformats.org/drawingml/2006/main">
              <a:ext uri="{FF2B5EF4-FFF2-40B4-BE49-F238E27FC236}">
                <a16:creationId xmlns:a16="http://schemas.microsoft.com/office/drawing/2014/main" id="{834FD5BE-D568-4E79-AFB5-F91EC3629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6924675"/>
            <a:ext cx="6896100" cy="885825"/>
          </a:xfrm>
          <a:prstGeom xmlns:a="http://schemas.openxmlformats.org/drawingml/2006/main" prst="roundRect">
            <a:avLst>
              <a:gd name="adj" fmla="val 17204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E52064D-41A4-4F74-9B65-1D0400F2F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6772275"/>
            <a:ext cx="342900" cy="180975"/>
          </a:xfrm>
          <a:custGeom xmlns:a="http://schemas.openxmlformats.org/drawingml/2006/main">
            <a:pathLst>
              <a:path w="342900" h="180975">
                <a:moveTo>
                  <a:pt x="0" y="180975"/>
                </a:moveTo>
                <a:lnTo>
                  <a:pt x="171450" y="0"/>
                </a:lnTo>
                <a:lnTo>
                  <a:pt x="342900" y="180975"/>
                </a:lnTo>
                <a:close/>
              </a:path>
            </a:pathLst>
          </a:cu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D294ED9-F8CF-4A55-BAB2-69656CFF6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71437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25" name="annotation-number">
            <a:extLst xmlns:a="http://schemas.openxmlformats.org/drawingml/2006/main">
              <a:ext uri="{FF2B5EF4-FFF2-40B4-BE49-F238E27FC236}">
                <a16:creationId xmlns:a16="http://schemas.microsoft.com/office/drawing/2014/main" id="{D6AEB822-C321-4E09-87CE-394295AA01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7134225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2</a:t>
            </a:r>
          </a:p>
        </p:txBody>
      </p:sp>
      <p:sp>
        <p:nvSpPr>
          <p:cNvPr id="26" name="annotation">
            <a:extLst xmlns:a="http://schemas.openxmlformats.org/drawingml/2006/main">
              <a:ext uri="{FF2B5EF4-FFF2-40B4-BE49-F238E27FC236}">
                <a16:creationId xmlns:a16="http://schemas.microsoft.com/office/drawing/2014/main" id="{92D38B56-2895-4460-A7E3-048CCB186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9625" y="7010400"/>
            <a:ext cx="59626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単月黒字と、過去の赤字を回収する累積黒字を分ける</a:t>
            </a:r>
          </a:p>
        </p:txBody>
      </p:sp>
    </p:spTree>
    <p:extLst>
      <p:ext uri="{BB962C8B-B14F-4D97-AF65-F5344CB8AC3E}">
        <p14:creationId xmlns:p14="http://schemas.microsoft.com/office/powerpoint/2010/main" val="97071304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icon:pencil">
            <a:extLst xmlns:a="http://schemas.openxmlformats.org/drawingml/2006/main">
              <a:ext uri="{FF2B5EF4-FFF2-40B4-BE49-F238E27FC236}">
                <a16:creationId xmlns:a16="http://schemas.microsoft.com/office/drawing/2014/main" id="{FC74433F-A3F4-422A-83DC-6EE88FB48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238125" cy="238125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18F97EAF-CB12-4943-87C7-5842B8D3F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42900"/>
            <a:ext cx="657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自分の事業で記入する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09365B96-22D0-46F3-AFC7-8A2F077AAA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390525"/>
            <a:ext cx="1009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BB0BF547-DD0B-43EC-8DB5-BC7CFAD9E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35050" y="371475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記入用</a:t>
            </a:r>
          </a:p>
        </p:txBody>
      </p:sp>
      <p:sp>
        <p:nvSpPr>
          <p:cNvPr id="5" name="heading">
            <a:extLst xmlns:a="http://schemas.openxmlformats.org/drawingml/2006/main">
              <a:ext uri="{FF2B5EF4-FFF2-40B4-BE49-F238E27FC236}">
                <a16:creationId xmlns:a16="http://schemas.microsoft.com/office/drawing/2014/main" id="{D171C810-523F-4CAA-95FE-BCC9027A08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14001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3つのPLシナリオ</a:t>
            </a:r>
          </a:p>
        </p:txBody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051B67E5-9A87-46F8-9606-8106CD653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47825"/>
            <a:ext cx="13982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事業名：　　　　　　　　　　　　　　作成者：　　　　　　　　　更新日：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B78F2FA-61E5-497B-9C87-1747563A86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F80E5A04-04AC-430E-85A1-4B830CACA5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638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ARCHECO  /  BUSINESS DESIGN WORKBOOK</a:t>
            </a:r>
          </a:p>
        </p:txBody>
      </p:sp>
      <p:sp>
        <p:nvSpPr>
          <p:cNvPr id="9" name="footer">
            <a:extLst xmlns:a="http://schemas.openxmlformats.org/drawingml/2006/main">
              <a:ext uri="{FF2B5EF4-FFF2-40B4-BE49-F238E27FC236}">
                <a16:creationId xmlns:a16="http://schemas.microsoft.com/office/drawing/2014/main" id="{5C250183-425A-4982-B25A-F3F8B7707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0" y="8162925"/>
            <a:ext cx="2343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ARC-SG-31   /   03</a:t>
            </a:r>
          </a:p>
        </p:txBody>
      </p:sp>
      <p:graphicFrame>
        <p:nvGraphicFramePr>
          <p:cNvPr id="26" name=""/>
          <p:cNvGraphicFramePr/>
          <p:nvPr/>
        </p:nvGraphicFramePr>
        <p:xfrm>
          <a:off xmlns:a="http://schemas.openxmlformats.org/drawingml/2006/main" x="609600" y="2362200"/>
          <a:ext xmlns:a="http://schemas.openxmlformats.org/drawingml/2006/main" cx="9620250" cy="4191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952500"/>
                <a:gridCol w="2895600"/>
                <a:gridCol w="2886075"/>
                <a:gridCol w="2886075"/>
              </a:tblGrid>
              <a:tr h="598714"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月</a:t>
                      </a:r>
                    </a:p>
                  </a:txBody>
                  <a:tcPr marL="91440" marR="91440" marT="45720" marB="45720" anchor="ctr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07D72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慎重：利益（万円）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70B5AA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基本：利益（万円）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07D72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好調：利益（万円）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70B5AA"/>
                    </a:solidFill>
                  </a:tcPr>
                </a:tc>
              </a:tr>
              <a:tr h="598714"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1</a:t>
                      </a:r>
                    </a:p>
                  </a:txBody>
                  <a:tcPr marL="91440" marR="91440" marT="45720" marB="45720" anchor="ctr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E7F3F0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</a:tr>
              <a:tr h="598714"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2</a:t>
                      </a:r>
                    </a:p>
                  </a:txBody>
                  <a:tcPr marL="91440" marR="91440" marT="45720" marB="45720" anchor="ctr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E7F3F0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98714"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3</a:t>
                      </a:r>
                    </a:p>
                  </a:txBody>
                  <a:tcPr marL="91440" marR="91440" marT="45720" marB="45720" anchor="ctr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E7F3F0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</a:tr>
              <a:tr h="598714"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4</a:t>
                      </a:r>
                    </a:p>
                  </a:txBody>
                  <a:tcPr marL="91440" marR="91440" marT="45720" marB="45720" anchor="ctr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E7F3F0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98714"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5</a:t>
                      </a:r>
                    </a:p>
                  </a:txBody>
                  <a:tcPr marL="91440" marR="91440" marT="45720" marB="45720" anchor="ctr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E7F3F0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</a:tr>
              <a:tr h="598714"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6</a:t>
                      </a:r>
                    </a:p>
                  </a:txBody>
                  <a:tcPr marL="91440" marR="91440" marT="45720" marB="45720" anchor="ctr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E7F3F0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1" name="shape">
            <a:extLst xmlns:a="http://schemas.openxmlformats.org/drawingml/2006/main">
              <a:ext uri="{FF2B5EF4-FFF2-40B4-BE49-F238E27FC236}">
                <a16:creationId xmlns:a16="http://schemas.microsoft.com/office/drawing/2014/main" id="{BFEA2D94-D38F-4F60-BC7D-07F52DBD10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2705100"/>
            <a:ext cx="4057650" cy="3390900"/>
          </a:xfrm>
          <a:prstGeom xmlns:a="http://schemas.openxmlformats.org/drawingml/2006/main" prst="roundRect">
            <a:avLst>
              <a:gd name="adj" fmla="val 3371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12" name="body">
            <a:extLst xmlns:a="http://schemas.openxmlformats.org/drawingml/2006/main">
              <a:ext uri="{FF2B5EF4-FFF2-40B4-BE49-F238E27FC236}">
                <a16:creationId xmlns:a16="http://schemas.microsoft.com/office/drawing/2014/main" id="{E1D4858E-8257-47F3-8CED-674A30FFD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2781300"/>
            <a:ext cx="36766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グラフの作成</a:t>
            </a:r>
          </a:p>
        </p:txBody>
      </p:sp>
      <p:sp>
        <p:nvSpPr>
          <p:cNvPr id="13" name="body">
            <a:extLst xmlns:a="http://schemas.openxmlformats.org/drawingml/2006/main">
              <a:ext uri="{FF2B5EF4-FFF2-40B4-BE49-F238E27FC236}">
                <a16:creationId xmlns:a16="http://schemas.microsoft.com/office/drawing/2014/main" id="{45EAF03B-696F-4CAC-A0E4-86B63E8B0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3171825"/>
            <a:ext cx="3676650" cy="2847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14" name="body">
            <a:extLst xmlns:a="http://schemas.openxmlformats.org/drawingml/2006/main">
              <a:ext uri="{FF2B5EF4-FFF2-40B4-BE49-F238E27FC236}">
                <a16:creationId xmlns:a16="http://schemas.microsoft.com/office/drawing/2014/main" id="{21DA5440-7993-4530-8E10-1E974C726D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4743450"/>
            <a:ext cx="35623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数値を入力したら、例のグラフを複製し「データの編集」で反映できます。</a:t>
            </a:r>
          </a:p>
        </p:txBody>
      </p:sp>
      <p:sp>
        <p:nvSpPr>
          <p:cNvPr id="15" name="icon:pencil">
            <a:extLst xmlns:a="http://schemas.openxmlformats.org/drawingml/2006/main">
              <a:ext uri="{FF2B5EF4-FFF2-40B4-BE49-F238E27FC236}">
                <a16:creationId xmlns:a16="http://schemas.microsoft.com/office/drawing/2014/main" id="{7B2AFA10-0983-4BFF-98F2-031155DB6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267575"/>
            <a:ext cx="247650" cy="247650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70B5AA"/>
            </a:solidFill>
          </a:ln>
        </p:spPr>
      </p:sp>
      <p:sp>
        <p:nvSpPr>
          <p:cNvPr id="16" name="body">
            <a:extLst xmlns:a="http://schemas.openxmlformats.org/drawingml/2006/main">
              <a:ext uri="{FF2B5EF4-FFF2-40B4-BE49-F238E27FC236}">
                <a16:creationId xmlns:a16="http://schemas.microsoft.com/office/drawing/2014/main" id="{2776C72C-C891-4F33-B965-2F188245C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7153275"/>
            <a:ext cx="1347787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色の付いた欄の「ここに記入」を置き換えてください。必要に応じて図形・項目も編集できます。</a:t>
            </a:r>
          </a:p>
        </p:txBody>
      </p:sp>
    </p:spTree>
    <p:extLst>
      <p:ext uri="{BB962C8B-B14F-4D97-AF65-F5344CB8AC3E}">
        <p14:creationId xmlns:p14="http://schemas.microsoft.com/office/powerpoint/2010/main" val="138749346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icon:lightbulb">
            <a:extLst xmlns:a="http://schemas.openxmlformats.org/drawingml/2006/main">
              <a:ext uri="{FF2B5EF4-FFF2-40B4-BE49-F238E27FC236}">
                <a16:creationId xmlns:a16="http://schemas.microsoft.com/office/drawing/2014/main" id="{89211754-1DE7-4949-BCC3-B18789B89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238125" cy="238125"/>
          </a:xfrm>
          <a:custGeom xmlns:a="http://schemas.openxmlformats.org/drawingml/2006/main">
            <a:pathLst>
              <a:path w="228600" h="228600">
                <a:moveTo>
                  <a:pt x="142875" y="133350"/>
                </a:moveTo>
                <a:lnTo>
                  <a:pt x="143219" y="131788"/>
                </a:lnTo>
                <a:lnTo>
                  <a:pt x="143616" y="130276"/>
                </a:lnTo>
                <a:lnTo>
                  <a:pt x="144066" y="128808"/>
                </a:lnTo>
                <a:lnTo>
                  <a:pt x="144568" y="127382"/>
                </a:lnTo>
                <a:lnTo>
                  <a:pt x="145124" y="125992"/>
                </a:lnTo>
                <a:lnTo>
                  <a:pt x="145733" y="124636"/>
                </a:lnTo>
                <a:lnTo>
                  <a:pt x="146394" y="123310"/>
                </a:lnTo>
                <a:lnTo>
                  <a:pt x="147108" y="122009"/>
                </a:lnTo>
                <a:lnTo>
                  <a:pt x="147876" y="120729"/>
                </a:lnTo>
                <a:lnTo>
                  <a:pt x="148696" y="119468"/>
                </a:lnTo>
                <a:lnTo>
                  <a:pt x="149569" y="118219"/>
                </a:lnTo>
                <a:lnTo>
                  <a:pt x="150495" y="116981"/>
                </a:lnTo>
                <a:lnTo>
                  <a:pt x="151474" y="115749"/>
                </a:lnTo>
                <a:lnTo>
                  <a:pt x="152506" y="114518"/>
                </a:lnTo>
                <a:lnTo>
                  <a:pt x="153591" y="113286"/>
                </a:lnTo>
                <a:lnTo>
                  <a:pt x="154728" y="112047"/>
                </a:lnTo>
                <a:lnTo>
                  <a:pt x="155919" y="110799"/>
                </a:lnTo>
                <a:lnTo>
                  <a:pt x="157163" y="109538"/>
                </a:lnTo>
                <a:lnTo>
                  <a:pt x="158706" y="108074"/>
                </a:lnTo>
                <a:lnTo>
                  <a:pt x="160161" y="106544"/>
                </a:lnTo>
                <a:lnTo>
                  <a:pt x="161528" y="104951"/>
                </a:lnTo>
                <a:lnTo>
                  <a:pt x="162807" y="103300"/>
                </a:lnTo>
                <a:lnTo>
                  <a:pt x="163998" y="101593"/>
                </a:lnTo>
                <a:lnTo>
                  <a:pt x="165100" y="99836"/>
                </a:lnTo>
                <a:lnTo>
                  <a:pt x="166114" y="98032"/>
                </a:lnTo>
                <a:lnTo>
                  <a:pt x="167040" y="96184"/>
                </a:lnTo>
                <a:lnTo>
                  <a:pt x="167878" y="94298"/>
                </a:lnTo>
                <a:lnTo>
                  <a:pt x="168628" y="92376"/>
                </a:lnTo>
                <a:lnTo>
                  <a:pt x="169289" y="90422"/>
                </a:lnTo>
                <a:lnTo>
                  <a:pt x="169863" y="88441"/>
                </a:lnTo>
                <a:lnTo>
                  <a:pt x="170348" y="86437"/>
                </a:lnTo>
                <a:lnTo>
                  <a:pt x="170744" y="84413"/>
                </a:lnTo>
                <a:lnTo>
                  <a:pt x="171053" y="82374"/>
                </a:lnTo>
                <a:lnTo>
                  <a:pt x="171274" y="80322"/>
                </a:lnTo>
                <a:lnTo>
                  <a:pt x="171406" y="78263"/>
                </a:lnTo>
                <a:lnTo>
                  <a:pt x="171450" y="76200"/>
                </a:lnTo>
                <a:lnTo>
                  <a:pt x="171255" y="71481"/>
                </a:lnTo>
                <a:lnTo>
                  <a:pt x="170671" y="66793"/>
                </a:lnTo>
                <a:lnTo>
                  <a:pt x="169701" y="62171"/>
                </a:lnTo>
                <a:lnTo>
                  <a:pt x="168353" y="57643"/>
                </a:lnTo>
                <a:lnTo>
                  <a:pt x="166636" y="53243"/>
                </a:lnTo>
                <a:lnTo>
                  <a:pt x="164562" y="49000"/>
                </a:lnTo>
                <a:lnTo>
                  <a:pt x="162144" y="44942"/>
                </a:lnTo>
                <a:lnTo>
                  <a:pt x="159399" y="41098"/>
                </a:lnTo>
                <a:lnTo>
                  <a:pt x="156347" y="37493"/>
                </a:lnTo>
                <a:lnTo>
                  <a:pt x="153007" y="34153"/>
                </a:lnTo>
                <a:lnTo>
                  <a:pt x="149402" y="31101"/>
                </a:lnTo>
                <a:lnTo>
                  <a:pt x="145558" y="28356"/>
                </a:lnTo>
                <a:lnTo>
                  <a:pt x="141500" y="25938"/>
                </a:lnTo>
                <a:lnTo>
                  <a:pt x="137257" y="23864"/>
                </a:lnTo>
                <a:lnTo>
                  <a:pt x="132857" y="22147"/>
                </a:lnTo>
                <a:lnTo>
                  <a:pt x="128329" y="20799"/>
                </a:lnTo>
                <a:lnTo>
                  <a:pt x="123707" y="19829"/>
                </a:lnTo>
                <a:lnTo>
                  <a:pt x="119019" y="19245"/>
                </a:lnTo>
                <a:lnTo>
                  <a:pt x="114300" y="19050"/>
                </a:lnTo>
                <a:lnTo>
                  <a:pt x="109581" y="19245"/>
                </a:lnTo>
                <a:lnTo>
                  <a:pt x="104893" y="19829"/>
                </a:lnTo>
                <a:lnTo>
                  <a:pt x="100271" y="20799"/>
                </a:lnTo>
                <a:lnTo>
                  <a:pt x="95743" y="22147"/>
                </a:lnTo>
                <a:lnTo>
                  <a:pt x="91343" y="23864"/>
                </a:lnTo>
                <a:lnTo>
                  <a:pt x="87100" y="25938"/>
                </a:lnTo>
                <a:lnTo>
                  <a:pt x="83042" y="28356"/>
                </a:lnTo>
                <a:lnTo>
                  <a:pt x="79198" y="31101"/>
                </a:lnTo>
                <a:lnTo>
                  <a:pt x="75593" y="34153"/>
                </a:lnTo>
                <a:lnTo>
                  <a:pt x="72253" y="37493"/>
                </a:lnTo>
                <a:lnTo>
                  <a:pt x="69201" y="41098"/>
                </a:lnTo>
                <a:lnTo>
                  <a:pt x="66456" y="44942"/>
                </a:lnTo>
                <a:lnTo>
                  <a:pt x="64038" y="49000"/>
                </a:lnTo>
                <a:lnTo>
                  <a:pt x="61964" y="53243"/>
                </a:lnTo>
                <a:lnTo>
                  <a:pt x="60247" y="57643"/>
                </a:lnTo>
                <a:lnTo>
                  <a:pt x="58899" y="62171"/>
                </a:lnTo>
                <a:lnTo>
                  <a:pt x="57929" y="66793"/>
                </a:lnTo>
                <a:lnTo>
                  <a:pt x="57345" y="71481"/>
                </a:lnTo>
                <a:lnTo>
                  <a:pt x="57150" y="76200"/>
                </a:lnTo>
                <a:lnTo>
                  <a:pt x="57169" y="77805"/>
                </a:lnTo>
                <a:lnTo>
                  <a:pt x="57232" y="79444"/>
                </a:lnTo>
                <a:lnTo>
                  <a:pt x="57348" y="81117"/>
                </a:lnTo>
                <a:lnTo>
                  <a:pt x="57526" y="82822"/>
                </a:lnTo>
                <a:lnTo>
                  <a:pt x="57775" y="84558"/>
                </a:lnTo>
                <a:lnTo>
                  <a:pt x="58103" y="86325"/>
                </a:lnTo>
                <a:lnTo>
                  <a:pt x="58518" y="88121"/>
                </a:lnTo>
                <a:lnTo>
                  <a:pt x="59031" y="89945"/>
                </a:lnTo>
                <a:lnTo>
                  <a:pt x="59650" y="91797"/>
                </a:lnTo>
                <a:lnTo>
                  <a:pt x="60384" y="93676"/>
                </a:lnTo>
                <a:lnTo>
                  <a:pt x="61241" y="95579"/>
                </a:lnTo>
                <a:lnTo>
                  <a:pt x="62230" y="97508"/>
                </a:lnTo>
                <a:lnTo>
                  <a:pt x="63360" y="99460"/>
                </a:lnTo>
                <a:lnTo>
                  <a:pt x="64641" y="101434"/>
                </a:lnTo>
                <a:lnTo>
                  <a:pt x="66080" y="103430"/>
                </a:lnTo>
                <a:lnTo>
                  <a:pt x="67686" y="105447"/>
                </a:lnTo>
                <a:lnTo>
                  <a:pt x="69469" y="107483"/>
                </a:lnTo>
                <a:lnTo>
                  <a:pt x="71438" y="109538"/>
                </a:lnTo>
                <a:lnTo>
                  <a:pt x="72539" y="110658"/>
                </a:lnTo>
                <a:lnTo>
                  <a:pt x="73621" y="111797"/>
                </a:lnTo>
                <a:lnTo>
                  <a:pt x="74679" y="112955"/>
                </a:lnTo>
                <a:lnTo>
                  <a:pt x="75710" y="114134"/>
                </a:lnTo>
                <a:lnTo>
                  <a:pt x="76712" y="115335"/>
                </a:lnTo>
                <a:lnTo>
                  <a:pt x="77682" y="116558"/>
                </a:lnTo>
                <a:lnTo>
                  <a:pt x="78616" y="117804"/>
                </a:lnTo>
                <a:lnTo>
                  <a:pt x="79512" y="119076"/>
                </a:lnTo>
                <a:lnTo>
                  <a:pt x="80367" y="120372"/>
                </a:lnTo>
                <a:lnTo>
                  <a:pt x="81178" y="121695"/>
                </a:lnTo>
                <a:lnTo>
                  <a:pt x="81942" y="123046"/>
                </a:lnTo>
                <a:lnTo>
                  <a:pt x="82656" y="124425"/>
                </a:lnTo>
                <a:lnTo>
                  <a:pt x="83317" y="125833"/>
                </a:lnTo>
                <a:lnTo>
                  <a:pt x="83922" y="127272"/>
                </a:lnTo>
                <a:lnTo>
                  <a:pt x="84468" y="128742"/>
                </a:lnTo>
                <a:lnTo>
                  <a:pt x="84953" y="130244"/>
                </a:lnTo>
                <a:lnTo>
                  <a:pt x="85373" y="131780"/>
                </a:lnTo>
                <a:lnTo>
                  <a:pt x="85725" y="133350"/>
                </a:lnTo>
              </a:path>
              <a:path w="228600" h="228600">
                <a:moveTo>
                  <a:pt x="85725" y="171450"/>
                </a:moveTo>
                <a:lnTo>
                  <a:pt x="142875" y="171450"/>
                </a:lnTo>
              </a:path>
              <a:path w="228600" h="228600">
                <a:moveTo>
                  <a:pt x="95250" y="209550"/>
                </a:moveTo>
                <a:lnTo>
                  <a:pt x="133350" y="20955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5DB0D286-9689-4D42-BFB0-80F1F66A4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42900"/>
            <a:ext cx="657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具体例で書き方を見る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BF440C8A-15F2-4B8E-A77A-5EEA566B2A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58800" y="390525"/>
            <a:ext cx="1371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4BF4E8B6-3A29-4E2B-B5D5-6C6DAFFEF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82625" y="371475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架空の記入例</a:t>
            </a:r>
          </a:p>
        </p:txBody>
      </p:sp>
      <p:sp>
        <p:nvSpPr>
          <p:cNvPr id="5" name="heading">
            <a:extLst xmlns:a="http://schemas.openxmlformats.org/drawingml/2006/main">
              <a:ext uri="{FF2B5EF4-FFF2-40B4-BE49-F238E27FC236}">
                <a16:creationId xmlns:a16="http://schemas.microsoft.com/office/drawing/2014/main" id="{7B4825B5-07C9-4A43-92AE-6E9DF82424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14001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売上・費用の前提と黒字化</a:t>
            </a:r>
          </a:p>
        </p:txBody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3C14FF77-1687-41FA-97FB-E1CE22908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47825"/>
            <a:ext cx="13982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月額制の店舗支援サービスの場合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D51B8D4-CEFF-4515-BC28-3FEFDB5C7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1245F91D-72DF-4F03-96D0-28912CE25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638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ARCHECO  /  BUSINESS DESIGN WORKBOOK</a:t>
            </a:r>
          </a:p>
        </p:txBody>
      </p:sp>
      <p:sp>
        <p:nvSpPr>
          <p:cNvPr id="9" name="footer">
            <a:extLst xmlns:a="http://schemas.openxmlformats.org/drawingml/2006/main">
              <a:ext uri="{FF2B5EF4-FFF2-40B4-BE49-F238E27FC236}">
                <a16:creationId xmlns:a16="http://schemas.microsoft.com/office/drawing/2014/main" id="{1F939910-1044-43A1-952F-7BD3BC728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0" y="8162925"/>
            <a:ext cx="2343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ARC-SG-31   /   04</a:t>
            </a:r>
          </a:p>
        </p:txBody>
      </p:sp>
      <p:graphicFrame>
        <p:nvGraphicFramePr>
          <p:cNvPr id="36" name=""/>
          <p:cNvGraphicFramePr/>
          <p:nvPr/>
        </p:nvGraphicFramePr>
        <p:xfrm>
          <a:off xmlns:a="http://schemas.openxmlformats.org/drawingml/2006/main" x="609600" y="2362200"/>
          <a:ext xmlns:a="http://schemas.openxmlformats.org/drawingml/2006/main" cx="9620250" cy="4191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048000"/>
                <a:gridCol w="2190750"/>
                <a:gridCol w="2190750"/>
                <a:gridCol w="2190750"/>
              </a:tblGrid>
              <a:tr h="698500"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項目</a:t>
                      </a:r>
                    </a:p>
                  </a:txBody>
                  <a:tcPr marL="91440" marR="91440" marT="45720" marB="45720" anchor="ctr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07D72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慎重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70B5AA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基本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07D72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好調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70B5AA"/>
                    </a:solidFill>
                  </a:tcPr>
                </a:tc>
              </a:tr>
              <a:tr h="698500"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契約社数（例：3月）</a:t>
                      </a:r>
                    </a:p>
                  </a:txBody>
                  <a:tcPr marL="91440" marR="91440" marT="45720" marB="45720" anchor="ctr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E7F3F0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30社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50社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70社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</a:tr>
              <a:tr h="698500"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売上（万円）</a:t>
                      </a:r>
                    </a:p>
                  </a:txBody>
                  <a:tcPr marL="91440" marR="91440" marT="45720" marB="45720" anchor="ctr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E7F3F0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60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100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140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98500"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変動費（万円）</a:t>
                      </a:r>
                    </a:p>
                  </a:txBody>
                  <a:tcPr marL="91440" marR="91440" marT="45720" marB="45720" anchor="ctr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E7F3F0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12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20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28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</a:tr>
              <a:tr h="698500"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固定費（万円）</a:t>
                      </a:r>
                    </a:p>
                  </a:txBody>
                  <a:tcPr marL="91440" marR="91440" marT="45720" marB="45720" anchor="ctr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E7F3F0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70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70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70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98500"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月間利益（万円）</a:t>
                      </a:r>
                    </a:p>
                  </a:txBody>
                  <a:tcPr marL="91440" marR="91440" marT="45720" marB="45720" anchor="ctr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E7F3F0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−22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10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42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</a:tr>
            </a:tbl>
          </a:graphicData>
        </a:graphic>
      </p:graphicFrame>
      <p:sp>
        <p:nvSpPr>
          <p:cNvPr id="11" name="shape">
            <a:extLst xmlns:a="http://schemas.openxmlformats.org/drawingml/2006/main">
              <a:ext uri="{FF2B5EF4-FFF2-40B4-BE49-F238E27FC236}">
                <a16:creationId xmlns:a16="http://schemas.microsoft.com/office/drawing/2014/main" id="{4B0562B1-88E4-435B-BA45-C14A40511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2362200"/>
            <a:ext cx="3962400" cy="1943100"/>
          </a:xfrm>
          <a:prstGeom xmlns:a="http://schemas.openxmlformats.org/drawingml/2006/main" prst="roundRect">
            <a:avLst>
              <a:gd name="adj" fmla="val 5882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12" name="body">
            <a:extLst xmlns:a="http://schemas.openxmlformats.org/drawingml/2006/main">
              <a:ext uri="{FF2B5EF4-FFF2-40B4-BE49-F238E27FC236}">
                <a16:creationId xmlns:a16="http://schemas.microsoft.com/office/drawing/2014/main" id="{58644374-75C8-464E-976F-78DBCE15D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438400"/>
            <a:ext cx="35814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損益分岐点</a:t>
            </a:r>
          </a:p>
        </p:txBody>
      </p:sp>
      <p:sp>
        <p:nvSpPr>
          <p:cNvPr id="13" name="body">
            <a:extLst xmlns:a="http://schemas.openxmlformats.org/drawingml/2006/main">
              <a:ext uri="{FF2B5EF4-FFF2-40B4-BE49-F238E27FC236}">
                <a16:creationId xmlns:a16="http://schemas.microsoft.com/office/drawing/2014/main" id="{C4130FC4-AD23-4171-842F-2A95DF9FA1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828925"/>
            <a:ext cx="3581400" cy="1400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70万円 ÷（2万円 × 80%）</a:t>
            </a:r>
          </a:p>
          <a:p xmlns:a="http://schemas.openxmlformats.org/drawingml/2006/main">
            <a:pPr algn="l">
              <a:def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＝43.75社 → 44社</a:t>
            </a:r>
          </a:p>
        </p:txBody>
      </p:sp>
      <p:sp>
        <p:nvSpPr>
          <p:cNvPr id="14" name="shape">
            <a:extLst xmlns:a="http://schemas.openxmlformats.org/drawingml/2006/main">
              <a:ext uri="{FF2B5EF4-FFF2-40B4-BE49-F238E27FC236}">
                <a16:creationId xmlns:a16="http://schemas.microsoft.com/office/drawing/2014/main" id="{86A0A7A9-747D-40AE-B10E-01064C42E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4533900"/>
            <a:ext cx="3962400" cy="2019300"/>
          </a:xfrm>
          <a:prstGeom xmlns:a="http://schemas.openxmlformats.org/drawingml/2006/main" prst="roundRect">
            <a:avLst>
              <a:gd name="adj" fmla="val 5660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15" name="body">
            <a:extLst xmlns:a="http://schemas.openxmlformats.org/drawingml/2006/main">
              <a:ext uri="{FF2B5EF4-FFF2-40B4-BE49-F238E27FC236}">
                <a16:creationId xmlns:a16="http://schemas.microsoft.com/office/drawing/2014/main" id="{1280BD31-922C-4698-B670-A58CE4CD32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4610100"/>
            <a:ext cx="35814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累積損益</a:t>
            </a:r>
          </a:p>
        </p:txBody>
      </p:sp>
      <p:sp>
        <p:nvSpPr>
          <p:cNvPr id="16" name="body">
            <a:extLst xmlns:a="http://schemas.openxmlformats.org/drawingml/2006/main">
              <a:ext uri="{FF2B5EF4-FFF2-40B4-BE49-F238E27FC236}">
                <a16:creationId xmlns:a16="http://schemas.microsoft.com/office/drawing/2014/main" id="{C8021B10-D189-47C6-8BAB-004E639B25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5000625"/>
            <a:ext cx="358140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月間利益を開始月から足す。</a:t>
            </a:r>
          </a:p>
          <a:p xmlns:a="http://schemas.openxmlformats.org/drawingml/2006/main">
            <a:pPr algn="l">
              <a:def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初期費用も含めて回収を確認。</a:t>
            </a:r>
          </a:p>
        </p:txBody>
      </p:sp>
      <p:sp>
        <p:nvSpPr>
          <p:cNvPr id="17" name="shape">
            <a:extLst xmlns:a="http://schemas.openxmlformats.org/drawingml/2006/main">
              <a:ext uri="{FF2B5EF4-FFF2-40B4-BE49-F238E27FC236}">
                <a16:creationId xmlns:a16="http://schemas.microsoft.com/office/drawing/2014/main" id="{5B0ABD9C-179B-4AC3-A082-589459BFBB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924675"/>
            <a:ext cx="6896100" cy="885825"/>
          </a:xfrm>
          <a:prstGeom xmlns:a="http://schemas.openxmlformats.org/drawingml/2006/main" prst="roundRect">
            <a:avLst>
              <a:gd name="adj" fmla="val 17204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468DE9E-3BA1-4FC2-B57D-93858D5883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6772275"/>
            <a:ext cx="342900" cy="180975"/>
          </a:xfrm>
          <a:custGeom xmlns:a="http://schemas.openxmlformats.org/drawingml/2006/main">
            <a:pathLst>
              <a:path w="342900" h="180975">
                <a:moveTo>
                  <a:pt x="0" y="180975"/>
                </a:moveTo>
                <a:lnTo>
                  <a:pt x="171450" y="0"/>
                </a:lnTo>
                <a:lnTo>
                  <a:pt x="342900" y="180975"/>
                </a:lnTo>
                <a:close/>
              </a:path>
            </a:pathLst>
          </a:cu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794699A-814E-42F2-BA95-A8D6978FA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1437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20" name="annotation-number">
            <a:extLst xmlns:a="http://schemas.openxmlformats.org/drawingml/2006/main">
              <a:ext uri="{FF2B5EF4-FFF2-40B4-BE49-F238E27FC236}">
                <a16:creationId xmlns:a16="http://schemas.microsoft.com/office/drawing/2014/main" id="{838B47BF-3C8D-44C4-9027-9CD8B665B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134225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1</a:t>
            </a:r>
          </a:p>
        </p:txBody>
      </p:sp>
      <p:sp>
        <p:nvSpPr>
          <p:cNvPr id="21" name="annotation">
            <a:extLst xmlns:a="http://schemas.openxmlformats.org/drawingml/2006/main">
              <a:ext uri="{FF2B5EF4-FFF2-40B4-BE49-F238E27FC236}">
                <a16:creationId xmlns:a16="http://schemas.microsoft.com/office/drawing/2014/main" id="{4BA8F8CD-A140-426B-A767-1BB335A3E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7010400"/>
            <a:ext cx="59626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損益分岐点：固定費 ÷（単価 − 1社あたり変動費）</a:t>
            </a:r>
          </a:p>
        </p:txBody>
      </p:sp>
      <p:sp>
        <p:nvSpPr>
          <p:cNvPr id="22" name="shape">
            <a:extLst xmlns:a="http://schemas.openxmlformats.org/drawingml/2006/main">
              <a:ext uri="{FF2B5EF4-FFF2-40B4-BE49-F238E27FC236}">
                <a16:creationId xmlns:a16="http://schemas.microsoft.com/office/drawing/2014/main" id="{FC2DFD04-EB05-4FBF-A713-24F7F11E9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6924675"/>
            <a:ext cx="6896100" cy="885825"/>
          </a:xfrm>
          <a:prstGeom xmlns:a="http://schemas.openxmlformats.org/drawingml/2006/main" prst="roundRect">
            <a:avLst>
              <a:gd name="adj" fmla="val 17204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E9FECDC-12B8-47BE-8550-AA521DD2F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6772275"/>
            <a:ext cx="342900" cy="180975"/>
          </a:xfrm>
          <a:custGeom xmlns:a="http://schemas.openxmlformats.org/drawingml/2006/main">
            <a:pathLst>
              <a:path w="342900" h="180975">
                <a:moveTo>
                  <a:pt x="0" y="180975"/>
                </a:moveTo>
                <a:lnTo>
                  <a:pt x="171450" y="0"/>
                </a:lnTo>
                <a:lnTo>
                  <a:pt x="342900" y="180975"/>
                </a:lnTo>
                <a:close/>
              </a:path>
            </a:pathLst>
          </a:cu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C7BF6CA-B9E2-4F06-A0E2-E4E317452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71437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25" name="annotation-number">
            <a:extLst xmlns:a="http://schemas.openxmlformats.org/drawingml/2006/main">
              <a:ext uri="{FF2B5EF4-FFF2-40B4-BE49-F238E27FC236}">
                <a16:creationId xmlns:a16="http://schemas.microsoft.com/office/drawing/2014/main" id="{95159339-C60F-4976-A225-50298B2AF5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7134225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2</a:t>
            </a:r>
          </a:p>
        </p:txBody>
      </p:sp>
      <p:sp>
        <p:nvSpPr>
          <p:cNvPr id="26" name="annotation">
            <a:extLst xmlns:a="http://schemas.openxmlformats.org/drawingml/2006/main">
              <a:ext uri="{FF2B5EF4-FFF2-40B4-BE49-F238E27FC236}">
                <a16:creationId xmlns:a16="http://schemas.microsoft.com/office/drawing/2014/main" id="{9C3C4F7E-9406-4D8A-99CF-F8633F9FD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9625" y="7010400"/>
            <a:ext cx="59626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基本例は44社で単月黒字。初期費用の回収は別に計算する</a:t>
            </a:r>
          </a:p>
        </p:txBody>
      </p:sp>
    </p:spTree>
    <p:extLst>
      <p:ext uri="{BB962C8B-B14F-4D97-AF65-F5344CB8AC3E}">
        <p14:creationId xmlns:p14="http://schemas.microsoft.com/office/powerpoint/2010/main" val="10912329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icon:pencil">
            <a:extLst xmlns:a="http://schemas.openxmlformats.org/drawingml/2006/main">
              <a:ext uri="{FF2B5EF4-FFF2-40B4-BE49-F238E27FC236}">
                <a16:creationId xmlns:a16="http://schemas.microsoft.com/office/drawing/2014/main" id="{074527FE-6705-43F5-99C2-E093436BE0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238125" cy="238125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51724D8E-149F-48A6-B5EB-7F3900BB1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42900"/>
            <a:ext cx="657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自分の事業で記入する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62D6AFF9-FF00-4094-87C3-1216B00A7E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390525"/>
            <a:ext cx="1009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143A9EF3-C630-4C9A-B120-24D86AC62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35050" y="371475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記入用</a:t>
            </a:r>
          </a:p>
        </p:txBody>
      </p:sp>
      <p:sp>
        <p:nvSpPr>
          <p:cNvPr id="5" name="heading">
            <a:extLst xmlns:a="http://schemas.openxmlformats.org/drawingml/2006/main">
              <a:ext uri="{FF2B5EF4-FFF2-40B4-BE49-F238E27FC236}">
                <a16:creationId xmlns:a16="http://schemas.microsoft.com/office/drawing/2014/main" id="{865223E3-3DF9-4D4B-A8D5-B733EE197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14001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売上・費用の前提と黒字化</a:t>
            </a:r>
          </a:p>
        </p:txBody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88090266-34BB-4628-AD44-42AC735B9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47825"/>
            <a:ext cx="13982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事業名：　　　　　　　　　　　　　　作成者：　　　　　　　　　更新日：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D795BC8-FDEE-42CA-8166-0E3BA1A80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DA2D54F9-76A6-465E-8A78-2CD5ACEB5E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638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ARCHECO  /  BUSINESS DESIGN WORKBOOK</a:t>
            </a:r>
          </a:p>
        </p:txBody>
      </p:sp>
      <p:sp>
        <p:nvSpPr>
          <p:cNvPr id="9" name="footer">
            <a:extLst xmlns:a="http://schemas.openxmlformats.org/drawingml/2006/main">
              <a:ext uri="{FF2B5EF4-FFF2-40B4-BE49-F238E27FC236}">
                <a16:creationId xmlns:a16="http://schemas.microsoft.com/office/drawing/2014/main" id="{E237E942-6A2A-4563-B8DE-C59D4E17FF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0" y="8162925"/>
            <a:ext cx="2343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ARC-SG-31   /   05</a:t>
            </a:r>
          </a:p>
        </p:txBody>
      </p:sp>
      <p:graphicFrame>
        <p:nvGraphicFramePr>
          <p:cNvPr id="28" name=""/>
          <p:cNvGraphicFramePr/>
          <p:nvPr/>
        </p:nvGraphicFramePr>
        <p:xfrm>
          <a:off xmlns:a="http://schemas.openxmlformats.org/drawingml/2006/main" x="609600" y="2362200"/>
          <a:ext xmlns:a="http://schemas.openxmlformats.org/drawingml/2006/main" cx="9620250" cy="4191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048000"/>
                <a:gridCol w="2190750"/>
                <a:gridCol w="2190750"/>
                <a:gridCol w="2190750"/>
              </a:tblGrid>
              <a:tr h="698500"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項目</a:t>
                      </a:r>
                    </a:p>
                  </a:txBody>
                  <a:tcPr marL="91440" marR="91440" marT="45720" marB="45720" anchor="ctr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07D72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慎重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70B5AA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基本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07D72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好調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70B5AA"/>
                    </a:solidFill>
                  </a:tcPr>
                </a:tc>
              </a:tr>
              <a:tr h="698500"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契約社数（例：3月）</a:t>
                      </a:r>
                    </a:p>
                  </a:txBody>
                  <a:tcPr marL="91440" marR="91440" marT="45720" marB="45720" anchor="ctr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E7F3F0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</a:tr>
              <a:tr h="698500"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売上（万円）</a:t>
                      </a:r>
                    </a:p>
                  </a:txBody>
                  <a:tcPr marL="91440" marR="91440" marT="45720" marB="45720" anchor="ctr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E7F3F0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98500"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変動費（万円）</a:t>
                      </a:r>
                    </a:p>
                  </a:txBody>
                  <a:tcPr marL="91440" marR="91440" marT="45720" marB="45720" anchor="ctr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E7F3F0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</a:tr>
              <a:tr h="698500"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固定費（万円）</a:t>
                      </a:r>
                    </a:p>
                  </a:txBody>
                  <a:tcPr marL="91440" marR="91440" marT="45720" marB="45720" anchor="ctr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E7F3F0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98500"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月間利益（万円）</a:t>
                      </a:r>
                    </a:p>
                  </a:txBody>
                  <a:tcPr marL="91440" marR="91440" marT="45720" marB="45720" anchor="ctr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E7F3F0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</a:tr>
            </a:tbl>
          </a:graphicData>
        </a:graphic>
      </p:graphicFrame>
      <p:sp>
        <p:nvSpPr>
          <p:cNvPr id="11" name="shape">
            <a:extLst xmlns:a="http://schemas.openxmlformats.org/drawingml/2006/main">
              <a:ext uri="{FF2B5EF4-FFF2-40B4-BE49-F238E27FC236}">
                <a16:creationId xmlns:a16="http://schemas.microsoft.com/office/drawing/2014/main" id="{2A23D67F-5DE5-43C4-964C-E43D9E240A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2362200"/>
            <a:ext cx="3962400" cy="1943100"/>
          </a:xfrm>
          <a:prstGeom xmlns:a="http://schemas.openxmlformats.org/drawingml/2006/main" prst="roundRect">
            <a:avLst>
              <a:gd name="adj" fmla="val 5882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12" name="body">
            <a:extLst xmlns:a="http://schemas.openxmlformats.org/drawingml/2006/main">
              <a:ext uri="{FF2B5EF4-FFF2-40B4-BE49-F238E27FC236}">
                <a16:creationId xmlns:a16="http://schemas.microsoft.com/office/drawing/2014/main" id="{DF7E6E57-6191-47EC-A3A1-219CB2B592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438400"/>
            <a:ext cx="35814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損益分岐点</a:t>
            </a:r>
          </a:p>
        </p:txBody>
      </p:sp>
      <p:sp>
        <p:nvSpPr>
          <p:cNvPr id="13" name="body">
            <a:extLst xmlns:a="http://schemas.openxmlformats.org/drawingml/2006/main">
              <a:ext uri="{FF2B5EF4-FFF2-40B4-BE49-F238E27FC236}">
                <a16:creationId xmlns:a16="http://schemas.microsoft.com/office/drawing/2014/main" id="{B6AC71FD-8FB5-4093-9DB9-4D35E8F498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828925"/>
            <a:ext cx="3581400" cy="1400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14" name="shape">
            <a:extLst xmlns:a="http://schemas.openxmlformats.org/drawingml/2006/main">
              <a:ext uri="{FF2B5EF4-FFF2-40B4-BE49-F238E27FC236}">
                <a16:creationId xmlns:a16="http://schemas.microsoft.com/office/drawing/2014/main" id="{CE250293-59DA-4645-9586-8AA466CCA5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4533900"/>
            <a:ext cx="3962400" cy="2019300"/>
          </a:xfrm>
          <a:prstGeom xmlns:a="http://schemas.openxmlformats.org/drawingml/2006/main" prst="roundRect">
            <a:avLst>
              <a:gd name="adj" fmla="val 5660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15" name="body">
            <a:extLst xmlns:a="http://schemas.openxmlformats.org/drawingml/2006/main">
              <a:ext uri="{FF2B5EF4-FFF2-40B4-BE49-F238E27FC236}">
                <a16:creationId xmlns:a16="http://schemas.microsoft.com/office/drawing/2014/main" id="{57C2EE08-9F15-4D8E-B9AD-5D3876BF3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4610100"/>
            <a:ext cx="35814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累積損益</a:t>
            </a:r>
          </a:p>
        </p:txBody>
      </p:sp>
      <p:sp>
        <p:nvSpPr>
          <p:cNvPr id="16" name="body">
            <a:extLst xmlns:a="http://schemas.openxmlformats.org/drawingml/2006/main">
              <a:ext uri="{FF2B5EF4-FFF2-40B4-BE49-F238E27FC236}">
                <a16:creationId xmlns:a16="http://schemas.microsoft.com/office/drawing/2014/main" id="{F11026DB-DB04-4B8C-98AF-61A35153FF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5000625"/>
            <a:ext cx="358140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17" name="icon:pencil">
            <a:extLst xmlns:a="http://schemas.openxmlformats.org/drawingml/2006/main">
              <a:ext uri="{FF2B5EF4-FFF2-40B4-BE49-F238E27FC236}">
                <a16:creationId xmlns:a16="http://schemas.microsoft.com/office/drawing/2014/main" id="{73DD37D5-7420-4742-867B-CF6013908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267575"/>
            <a:ext cx="247650" cy="247650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70B5AA"/>
            </a:solidFill>
          </a:ln>
        </p:spPr>
      </p:sp>
      <p:sp>
        <p:nvSpPr>
          <p:cNvPr id="18" name="body">
            <a:extLst xmlns:a="http://schemas.openxmlformats.org/drawingml/2006/main">
              <a:ext uri="{FF2B5EF4-FFF2-40B4-BE49-F238E27FC236}">
                <a16:creationId xmlns:a16="http://schemas.microsoft.com/office/drawing/2014/main" id="{8C6338B4-B6F8-40F2-AEAE-54F4106DD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7153275"/>
            <a:ext cx="1347787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色の付いた欄の「ここに記入」を置き換えてください。必要に応じて図形・項目も編集できます。</a:t>
            </a:r>
          </a:p>
        </p:txBody>
      </p:sp>
    </p:spTree>
    <p:extLst>
      <p:ext uri="{BB962C8B-B14F-4D97-AF65-F5344CB8AC3E}">
        <p14:creationId xmlns:p14="http://schemas.microsoft.com/office/powerpoint/2010/main" val="168609852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2026-10-06T23:57:29.3510000Z</dcterms:created>
  <dcterms:modified xsi:type="dcterms:W3CDTF">2026-10-06T23:57:29.3510000Z</dcterms:modified>
</coreProperties>
</file>