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0991e8e2514b64" /><Relationship Type="http://schemas.openxmlformats.org/officeDocument/2006/relationships/extended-properties" Target="/docProps/app.xml" Id="R591f22b7f0c44cbc" /><Relationship Type="http://schemas.openxmlformats.org/officeDocument/2006/relationships/officeDocument" Target="/ppt/presentation.xml" Id="R685eb70595cd49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87b27f9c88445b"/>
  </p:sldMasterIdLst>
  <p:notesMasterIdLst>
    <p:notesMasterId xmlns:r="http://schemas.openxmlformats.org/officeDocument/2006/relationships" r:id="R4dd1a08a4ebc49d8"/>
  </p:notesMasterIdLst>
  <p:sldIdLst>
    <p:sldId xmlns:r="http://schemas.openxmlformats.org/officeDocument/2006/relationships" id="256" r:id="Re4843c731e4b43af"/>
    <p:sldId xmlns:r="http://schemas.openxmlformats.org/officeDocument/2006/relationships" id="257" r:id="R43b55f26773e48ce"/>
    <p:sldId xmlns:r="http://schemas.openxmlformats.org/officeDocument/2006/relationships" id="258" r:id="Ra0004fb474964e4d"/>
    <p:sldId xmlns:r="http://schemas.openxmlformats.org/officeDocument/2006/relationships" id="259" r:id="Rc8d3c092fc964e2a"/>
    <p:sldId xmlns:r="http://schemas.openxmlformats.org/officeDocument/2006/relationships" id="260" r:id="Rd5c435bc79f74df4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e66ebd340441af" /><Relationship Type="http://schemas.openxmlformats.org/officeDocument/2006/relationships/slideMaster" Target="/ppt/slideMasters/slideMaster1.xml" Id="R4787b27f9c88445b" /><Relationship Type="http://schemas.openxmlformats.org/officeDocument/2006/relationships/notesMaster" Target="/ppt/notesMasters/notesMaster1.xml" Id="R4dd1a08a4ebc49d8" /><Relationship Type="http://schemas.openxmlformats.org/officeDocument/2006/relationships/presProps" Target="/ppt/presProps.xml" Id="Rfad92922e32a40b9" /><Relationship Type="http://schemas.openxmlformats.org/officeDocument/2006/relationships/tableStyles" Target="/ppt/tableStyles.xml" Id="Raf4d82efdd804ac0" /><Relationship Type="http://schemas.openxmlformats.org/officeDocument/2006/relationships/slide" Target="/ppt/slides/slide1.xml" Id="Re4843c731e4b43af" /><Relationship Type="http://schemas.openxmlformats.org/officeDocument/2006/relationships/slide" Target="/ppt/slides/slide2.xml" Id="R43b55f26773e48ce" /><Relationship Type="http://schemas.openxmlformats.org/officeDocument/2006/relationships/slide" Target="/ppt/slides/slide3.xml" Id="Ra0004fb474964e4d" /><Relationship Type="http://schemas.openxmlformats.org/officeDocument/2006/relationships/slide" Target="/ppt/slides/slide4.xml" Id="Rc8d3c092fc964e2a" /><Relationship Type="http://schemas.openxmlformats.org/officeDocument/2006/relationships/slide" Target="/ppt/slides/slide5.xml" Id="Rd5c435bc79f74d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daacc1060441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ea883a33ad4582" /><Relationship Type="http://schemas.openxmlformats.org/officeDocument/2006/relationships/notesMaster" Target="/ppt/notesMasters/notesMaster1.xml" Id="R6127a9bcb9364e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4a7def842a44c5" /><Relationship Type="http://schemas.openxmlformats.org/officeDocument/2006/relationships/notesMaster" Target="/ppt/notesMasters/notesMaster1.xml" Id="R29ba0783fab648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ce2efe200f4f31" /><Relationship Type="http://schemas.openxmlformats.org/officeDocument/2006/relationships/notesMaster" Target="/ppt/notesMasters/notesMaster1.xml" Id="Rc6fe1e1e0ed344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d4ddccba8c54f2a" /><Relationship Type="http://schemas.openxmlformats.org/officeDocument/2006/relationships/notesMaster" Target="/ppt/notesMasters/notesMaster1.xml" Id="R2d7d2f1eaee44b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a915d2c1c54c74" /><Relationship Type="http://schemas.openxmlformats.org/officeDocument/2006/relationships/notesMaster" Target="/ppt/notesMasters/notesMaster1.xml" Id="Rfb0ddf20edca44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売上KPIツリー</a:t>
            </a:r>
          </a:p>
          <a:p xmlns:a="http://schemas.openxmlformats.org/drawingml/2006/main">
            <a:r>
              <a:t>売上を構成する数字に分け、実現条件を確かめる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売上KPIツリー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売上KPIツリー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売上KPIツリー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売上KPIツリー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https://www.strategyzer.com/library/capture-customer-insights-and-actions-with-the-learning-card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ffe77a14a74c7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5c6e6569e14204" /><Relationship Type="http://schemas.openxmlformats.org/officeDocument/2006/relationships/slideLayout" Target="/ppt/slideLayouts/slideLayout1.xml" Id="R00deef81339b44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deef81339b44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27d8b981b4874" /><Relationship Type="http://schemas.openxmlformats.org/officeDocument/2006/relationships/image" Target="/ppt/media/image.png" Id="R28ffdb11d4764551" /><Relationship Type="http://schemas.openxmlformats.org/officeDocument/2006/relationships/notesSlide" Target="/ppt/notesSlides/notesSlide1.xml" Id="R88b09c6a01cd41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88e9a778642cf" /><Relationship Type="http://schemas.openxmlformats.org/officeDocument/2006/relationships/notesSlide" Target="/ppt/notesSlides/notesSlide2.xml" Id="R50708f2b71e841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1bc13120384f22" /><Relationship Type="http://schemas.openxmlformats.org/officeDocument/2006/relationships/notesSlide" Target="/ppt/notesSlides/notesSlide3.xml" Id="Rb38707b101af41a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6eb2b8c8a41a7" /><Relationship Type="http://schemas.openxmlformats.org/officeDocument/2006/relationships/notesSlide" Target="/ppt/notesSlides/notesSlide4.xml" Id="R8c7304f8803740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e0b08e72924c3a" /><Relationship Type="http://schemas.openxmlformats.org/officeDocument/2006/relationships/notesSlide" Target="/ppt/notesSlides/notesSlide5.xml" Id="R4a011679980749c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92AFD295-06C4-4143-ABA0-DB94DDEC7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62264F72-3595-4A33-93F8-7FF1B9B7D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6273794-3C8C-4555-9CCA-49AE1941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780CD9FC-AB1E-4C83-B793-45AA87DFD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038C60E8-546E-4E48-9A68-23FB32E1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0CD3ED-71CE-49F3-B8F1-1E07ECAC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320B0E07-76CC-40EB-9C46-B17EF887C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D3F2A5-6E5F-4B51-BF9B-20B4FBE0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hart-no-axes-combined">
            <a:extLst xmlns:a="http://schemas.openxmlformats.org/drawingml/2006/main">
              <a:ext uri="{FF2B5EF4-FFF2-40B4-BE49-F238E27FC236}">
                <a16:creationId xmlns:a16="http://schemas.microsoft.com/office/drawing/2014/main" id="{79C57B22-B53A-4B56-839E-04F9D646A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14300" y="152400"/>
                </a:moveTo>
                <a:lnTo>
                  <a:pt x="114300" y="200025"/>
                </a:lnTo>
              </a:path>
              <a:path w="228600" h="228600">
                <a:moveTo>
                  <a:pt x="152400" y="133350"/>
                </a:moveTo>
                <a:lnTo>
                  <a:pt x="152400" y="200025"/>
                </a:lnTo>
              </a:path>
              <a:path w="228600" h="228600">
                <a:moveTo>
                  <a:pt x="190500" y="95250"/>
                </a:moveTo>
                <a:lnTo>
                  <a:pt x="190500" y="200025"/>
                </a:lnTo>
              </a:path>
              <a:path w="228600" h="228600">
                <a:moveTo>
                  <a:pt x="209550" y="28575"/>
                </a:moveTo>
                <a:lnTo>
                  <a:pt x="127197" y="110928"/>
                </a:lnTo>
                <a:lnTo>
                  <a:pt x="126907" y="111196"/>
                </a:lnTo>
                <a:lnTo>
                  <a:pt x="126596" y="111438"/>
                </a:lnTo>
                <a:lnTo>
                  <a:pt x="126266" y="111654"/>
                </a:lnTo>
                <a:lnTo>
                  <a:pt x="125920" y="111842"/>
                </a:lnTo>
                <a:lnTo>
                  <a:pt x="125559" y="112000"/>
                </a:lnTo>
                <a:lnTo>
                  <a:pt x="125186" y="112129"/>
                </a:lnTo>
                <a:lnTo>
                  <a:pt x="124804" y="112226"/>
                </a:lnTo>
                <a:lnTo>
                  <a:pt x="124415" y="112291"/>
                </a:lnTo>
                <a:lnTo>
                  <a:pt x="124022" y="112323"/>
                </a:lnTo>
                <a:lnTo>
                  <a:pt x="123628" y="112323"/>
                </a:lnTo>
                <a:lnTo>
                  <a:pt x="123235" y="112291"/>
                </a:lnTo>
                <a:lnTo>
                  <a:pt x="122846" y="112226"/>
                </a:lnTo>
                <a:lnTo>
                  <a:pt x="122464" y="112129"/>
                </a:lnTo>
                <a:lnTo>
                  <a:pt x="122091" y="112000"/>
                </a:lnTo>
                <a:lnTo>
                  <a:pt x="121730" y="111842"/>
                </a:lnTo>
                <a:lnTo>
                  <a:pt x="121384" y="111654"/>
                </a:lnTo>
                <a:lnTo>
                  <a:pt x="121054" y="111438"/>
                </a:lnTo>
                <a:lnTo>
                  <a:pt x="120743" y="111196"/>
                </a:lnTo>
                <a:lnTo>
                  <a:pt x="120453" y="110928"/>
                </a:lnTo>
                <a:lnTo>
                  <a:pt x="89097" y="79572"/>
                </a:lnTo>
                <a:lnTo>
                  <a:pt x="88807" y="79305"/>
                </a:lnTo>
                <a:lnTo>
                  <a:pt x="88497" y="79064"/>
                </a:lnTo>
                <a:lnTo>
                  <a:pt x="88167" y="78848"/>
                </a:lnTo>
                <a:lnTo>
                  <a:pt x="87821" y="78661"/>
                </a:lnTo>
                <a:lnTo>
                  <a:pt x="87461" y="78503"/>
                </a:lnTo>
                <a:lnTo>
                  <a:pt x="87088" y="78375"/>
                </a:lnTo>
                <a:lnTo>
                  <a:pt x="86707" y="78279"/>
                </a:lnTo>
                <a:lnTo>
                  <a:pt x="86319" y="78214"/>
                </a:lnTo>
                <a:lnTo>
                  <a:pt x="85927" y="78182"/>
                </a:lnTo>
                <a:lnTo>
                  <a:pt x="85533" y="78182"/>
                </a:lnTo>
                <a:lnTo>
                  <a:pt x="85141" y="78214"/>
                </a:lnTo>
                <a:lnTo>
                  <a:pt x="84753" y="78279"/>
                </a:lnTo>
                <a:lnTo>
                  <a:pt x="84371" y="78375"/>
                </a:lnTo>
                <a:lnTo>
                  <a:pt x="83999" y="78503"/>
                </a:lnTo>
                <a:lnTo>
                  <a:pt x="83638" y="78661"/>
                </a:lnTo>
                <a:lnTo>
                  <a:pt x="83292" y="78848"/>
                </a:lnTo>
                <a:lnTo>
                  <a:pt x="82963" y="79064"/>
                </a:lnTo>
                <a:lnTo>
                  <a:pt x="82652" y="79305"/>
                </a:lnTo>
                <a:lnTo>
                  <a:pt x="82363" y="79572"/>
                </a:lnTo>
                <a:lnTo>
                  <a:pt x="19050" y="142875"/>
                </a:lnTo>
              </a:path>
              <a:path w="228600" h="228600">
                <a:moveTo>
                  <a:pt x="38100" y="171450"/>
                </a:moveTo>
                <a:lnTo>
                  <a:pt x="38100" y="200025"/>
                </a:lnTo>
              </a:path>
              <a:path w="228600" h="228600">
                <a:moveTo>
                  <a:pt x="76200" y="133350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C912D4A2-6F6A-4CA6-A38B-E699814F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売上KPIツリー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AC71FEDD-545A-49ED-B2A1-AC5E004F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売上を構成する数字に分け、実現条件を確かめる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BB5E9C71-99E7-4526-BEA6-719AFCB8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6BE9BD0A-B8DC-4F4C-81F4-9CE440B6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B4B03EC-73BA-482D-9CBB-C10B99F80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fdb11d4764551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63E4A9-4480-43FE-B53D-548E120F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B24B6937-FE81-4B93-9E90-71013A4F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ARC-SG-30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B563652A-5C83-40F0-BEE6-444981F9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0141324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CC401B5F-A6CA-4022-9BF1-F975ABB4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2402A87-2A55-4866-BB97-9607D06F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F6CD1B5-D538-43C1-9B01-9434FCFC0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35133D7-C34C-4274-8252-5F28C25FE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327801E-9819-4AE7-AF02-EAF7789AB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売上KPIツリー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C518993-DD25-4D2F-A445-8ECECF27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法人向け月額研修サービスの場合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62862A-3882-4099-ACA4-FFB4C765B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F3407D9A-203F-42AE-A0A7-8BE0EDE2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A4B469EB-A8A6-484B-A32A-1B262753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ARC-SG-30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1DDBDE1-61D2-493D-A22D-31257F259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30861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0081AD71-DB4C-41AC-98B0-9BCA85C2D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4004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7FF159E-0E66-43CE-A8E8-A11759FA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324225"/>
            <a:ext cx="239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年間売上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300FCFB7-378F-4E8D-9B4F-39C0F857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48100"/>
            <a:ext cx="27051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1,200万円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9BE6A6EE-A731-470C-AE9D-F82FC64A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647950"/>
            <a:ext cx="36195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5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C11E0A2C-B95B-4F71-8FBC-0205B2EF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828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1EAD6B4-E586-4423-A8BA-201BEE5D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52725"/>
            <a:ext cx="2924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月額売上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8EB280F1-998D-4FB3-9AE5-2110D1D2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276600"/>
            <a:ext cx="3238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100万円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0FE87511-D439-498F-B459-5A7902A1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838700"/>
            <a:ext cx="361950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407BE196-6B7F-40AC-A001-9C8942551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0196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CB4481E-5822-44B7-9FAC-2F3D8589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943475"/>
            <a:ext cx="2924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継続月数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BE76AD7A-E47B-4DE6-821F-6B269143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467350"/>
            <a:ext cx="3238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12か月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B1A3BAA3-DD72-4A77-B978-5D54783B0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362200"/>
            <a:ext cx="5591175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4BED1AC-FDAF-4471-A23A-F5316DCE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32C55E8-40B4-46E5-B459-41774B924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466975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契約社数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F12C9923-F35D-4570-B13A-D8561253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990850"/>
            <a:ext cx="52101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50社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03AA4A-A0B8-45A1-A6BE-138084388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37AA4174-A70E-494A-A3EF-158BB112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7CEC203F-E7CC-4A90-A1BE-085D1AE5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829050"/>
            <a:ext cx="5591175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oins">
            <a:extLst xmlns:a="http://schemas.openxmlformats.org/drawingml/2006/main">
              <a:ext uri="{FF2B5EF4-FFF2-40B4-BE49-F238E27FC236}">
                <a16:creationId xmlns:a16="http://schemas.microsoft.com/office/drawing/2014/main" id="{535CECF3-8DA9-42FC-922E-58E1DBB7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010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0F28363-E7E7-4DB1-969F-631B4FDF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933825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単価／社・月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2C18A82B-EF8D-481E-A250-F38DA960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457700"/>
            <a:ext cx="52101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2万円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8548A18C-AA21-4C07-80EA-4499630D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5295900"/>
            <a:ext cx="5591175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D973C67B-94E3-4576-9272-1D13659F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476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D5E1AC7-DB75-41F8-BAB2-A6BBEA077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400675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提供能力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E04294EA-C31A-484B-9260-BF292FD0A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924550"/>
            <a:ext cx="52101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1担当あたり10社 × 5担当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96C4CD9-CC57-4D2C-848E-CC3C40E6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51625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A2492D1-55F8-4BC2-ACD4-63AD3A01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51530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503355D-5581-435F-AB78-0442E7D9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3505200"/>
            <a:ext cx="609600" cy="857250"/>
          </a:xfrm>
          <a:custGeom xmlns:a="http://schemas.openxmlformats.org/drawingml/2006/main">
            <a:pathLst>
              <a:path w="609600" h="857250">
                <a:moveTo>
                  <a:pt x="0" y="857250"/>
                </a:moveTo>
                <a:lnTo>
                  <a:pt x="342900" y="857250"/>
                </a:lnTo>
                <a:lnTo>
                  <a:pt x="342900" y="0"/>
                </a:lnTo>
                <a:lnTo>
                  <a:pt x="609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27842D6-BB61-4DE4-B51B-7BBD10C9D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3505200"/>
            <a:ext cx="266700" cy="9525"/>
          </a:xfrm>
          <a:custGeom xmlns:a="http://schemas.openxmlformats.org/drawingml/2006/main">
            <a:pathLst>
              <a:path w="266700" h="9525">
                <a:moveTo>
                  <a:pt x="0" y="0"/>
                </a:moveTo>
                <a:lnTo>
                  <a:pt x="266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C91D055-FF75-4DE2-8F5F-A92CE706C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691" y="34524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02C9C4A-BF10-48FE-AFD4-CDB6D0C6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4362450"/>
            <a:ext cx="266700" cy="1333500"/>
          </a:xfrm>
          <a:custGeom xmlns:a="http://schemas.openxmlformats.org/drawingml/2006/main">
            <a:pathLst>
              <a:path w="266700" h="1333500">
                <a:moveTo>
                  <a:pt x="0" y="0"/>
                </a:moveTo>
                <a:lnTo>
                  <a:pt x="0" y="1333500"/>
                </a:lnTo>
                <a:lnTo>
                  <a:pt x="266700" y="1333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A94A6ED-245F-41ED-8CD4-636FD9340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695950"/>
            <a:ext cx="266700" cy="9525"/>
          </a:xfrm>
          <a:custGeom xmlns:a="http://schemas.openxmlformats.org/drawingml/2006/main">
            <a:pathLst>
              <a:path w="266700" h="9525">
                <a:moveTo>
                  <a:pt x="0" y="0"/>
                </a:moveTo>
                <a:lnTo>
                  <a:pt x="266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930D461-FF22-45B7-8B86-38DE2F23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691" y="5643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6B590E4-E4FB-45AB-826B-864A72FD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990850"/>
            <a:ext cx="676275" cy="514350"/>
          </a:xfrm>
          <a:custGeom xmlns:a="http://schemas.openxmlformats.org/drawingml/2006/main">
            <a:pathLst>
              <a:path w="676275" h="514350">
                <a:moveTo>
                  <a:pt x="0" y="514350"/>
                </a:moveTo>
                <a:lnTo>
                  <a:pt x="352425" y="514350"/>
                </a:lnTo>
                <a:lnTo>
                  <a:pt x="352425" y="0"/>
                </a:lnTo>
                <a:lnTo>
                  <a:pt x="6762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37AFA52-FCFC-4BD0-9625-B5936415F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990850"/>
            <a:ext cx="323850" cy="9525"/>
          </a:xfrm>
          <a:custGeom xmlns:a="http://schemas.openxmlformats.org/drawingml/2006/main">
            <a:pathLst>
              <a:path w="323850" h="9525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24F2D4A-CC4C-4B62-9A38-5B68053F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541" y="29380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6ED4528-DC71-4AB0-AD74-B35A06E5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505200"/>
            <a:ext cx="323850" cy="952500"/>
          </a:xfrm>
          <a:custGeom xmlns:a="http://schemas.openxmlformats.org/drawingml/2006/main">
            <a:pathLst>
              <a:path w="323850" h="952500">
                <a:moveTo>
                  <a:pt x="0" y="0"/>
                </a:moveTo>
                <a:lnTo>
                  <a:pt x="0" y="952500"/>
                </a:lnTo>
                <a:lnTo>
                  <a:pt x="32385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5DE1E1D-4F02-49E1-85B2-1EAFBD6F8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457700"/>
            <a:ext cx="323850" cy="9525"/>
          </a:xfrm>
          <a:custGeom xmlns:a="http://schemas.openxmlformats.org/drawingml/2006/main">
            <a:pathLst>
              <a:path w="323850" h="9525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382D7D0-4E85-49FC-9FE9-719F0CAB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541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50" name="body">
            <a:extLst xmlns:a="http://schemas.openxmlformats.org/drawingml/2006/main">
              <a:ext uri="{FF2B5EF4-FFF2-40B4-BE49-F238E27FC236}">
                <a16:creationId xmlns:a16="http://schemas.microsoft.com/office/drawing/2014/main" id="{BD9A6E4C-240C-4C84-8D97-48B45E2B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105275"/>
            <a:ext cx="381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×</a:t>
            </a:r>
          </a:p>
        </p:txBody>
      </p:sp>
      <p:sp>
        <p:nvSpPr>
          <p:cNvPr id="51" name="body">
            <a:extLst xmlns:a="http://schemas.openxmlformats.org/drawingml/2006/main">
              <a:ext uri="{FF2B5EF4-FFF2-40B4-BE49-F238E27FC236}">
                <a16:creationId xmlns:a16="http://schemas.microsoft.com/office/drawing/2014/main" id="{370C93A3-8997-4634-8D60-A71AD5D2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3467100"/>
            <a:ext cx="381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×</a:t>
            </a:r>
          </a:p>
        </p:txBody>
      </p:sp>
      <p:sp>
        <p:nvSpPr>
          <p:cNvPr id="52" name="shape">
            <a:extLst xmlns:a="http://schemas.openxmlformats.org/drawingml/2006/main">
              <a:ext uri="{FF2B5EF4-FFF2-40B4-BE49-F238E27FC236}">
                <a16:creationId xmlns:a16="http://schemas.microsoft.com/office/drawing/2014/main" id="{4F1D9F8F-55C0-4975-9F0D-A03E3B81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44D139F8-61DC-4938-B340-89E1EB1F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6483255-B891-4073-AD8E-913A5498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5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AB7877B2-3034-4EEF-933F-3EAE8D0C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56" name="annotation">
            <a:extLst xmlns:a="http://schemas.openxmlformats.org/drawingml/2006/main">
              <a:ext uri="{FF2B5EF4-FFF2-40B4-BE49-F238E27FC236}">
                <a16:creationId xmlns:a16="http://schemas.microsoft.com/office/drawing/2014/main" id="{813569EB-1435-4724-BB98-822FC76CD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掛け算・足し算の関係と、単位を必ず書く</a:t>
            </a:r>
          </a:p>
        </p:txBody>
      </p:sp>
      <p:sp>
        <p:nvSpPr>
          <p:cNvPr id="57" name="shape">
            <a:extLst xmlns:a="http://schemas.openxmlformats.org/drawingml/2006/main">
              <a:ext uri="{FF2B5EF4-FFF2-40B4-BE49-F238E27FC236}">
                <a16:creationId xmlns:a16="http://schemas.microsoft.com/office/drawing/2014/main" id="{E848D7AB-A1A9-47D7-850A-9F10F936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277C7B5-E4BF-4635-9A8A-FC4C037FC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06ECFD2-CB3C-476F-AC63-424000849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EC1F8F7-DDD4-476B-A90A-CA9E6DE87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1" name="annotation">
            <a:extLst xmlns:a="http://schemas.openxmlformats.org/drawingml/2006/main">
              <a:ext uri="{FF2B5EF4-FFF2-40B4-BE49-F238E27FC236}">
                <a16:creationId xmlns:a16="http://schemas.microsoft.com/office/drawing/2014/main" id="{B10FC15B-F2C1-4B2B-B6BA-645E8D73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契約を獲得する能力と、提供し続ける能力を両方確かめる</a:t>
            </a:r>
          </a:p>
        </p:txBody>
      </p:sp>
    </p:spTree>
    <p:extLst>
      <p:ext uri="{BB962C8B-B14F-4D97-AF65-F5344CB8AC3E}">
        <p14:creationId xmlns:p14="http://schemas.microsoft.com/office/powerpoint/2010/main" val="2307611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AA19EA7-4BEB-436F-81BB-403B8B17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95E4D12-1A3F-47B8-AE7F-7BF8D293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B7936971-370F-466A-BA7C-3B3604A6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2C07564-46F2-4AC2-A81F-2918D904B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9821D46-015F-4EF0-9A91-914F3E87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売上KPIツリー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2C4C6D6D-D83F-41C0-9B29-042D52C3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FA5473-5356-4151-A90C-2CA0AE13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BE7CC4A7-EF97-4CA3-829A-941A390A0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BAD3432-B6EC-4E75-A5FD-A822A554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ARC-SG-30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20171A97-BF13-4D50-A6A3-849653A1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30861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E363715C-2EA9-45E0-9DD5-2B65183F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4004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4EA6B57-FE50-450D-9FBA-EDDF91511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324225"/>
            <a:ext cx="23907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年間売上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189C92F2-C511-4399-AF62-A29FE3E8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48100"/>
            <a:ext cx="27051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B9A25E57-841E-4D6A-8550-0B6D9633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647950"/>
            <a:ext cx="3619500" cy="1724025"/>
          </a:xfrm>
          <a:prstGeom xmlns:a="http://schemas.openxmlformats.org/drawingml/2006/main" prst="roundRect">
            <a:avLst>
              <a:gd name="adj" fmla="val 884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F9CC9736-52F2-41EF-B3BF-D62DF8D1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828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E0E26A52-A06A-454E-AB64-9D9B6FC5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752725"/>
            <a:ext cx="2924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月額売上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D5408F2B-0D5D-43F5-AFEE-B5275084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276600"/>
            <a:ext cx="3238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29D13A42-22AB-4ACD-8364-29FFD4FD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838700"/>
            <a:ext cx="361950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9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39AF3BB0-45BA-479E-8149-DD56049E0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50196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FAC9E0A-4FB7-4102-98EA-F10B45F1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943475"/>
            <a:ext cx="2924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継続月数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009C7ACA-70AE-4A6B-860B-10A07737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467350"/>
            <a:ext cx="3238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9C794094-6610-4D32-8ED9-4684E12D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362200"/>
            <a:ext cx="5591175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2E6F776-BE86-4F3D-9DD2-6E28DBC7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1974119-2393-46EC-8119-EE549A37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466975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契約社数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51F3DD33-EE70-4E26-BFD3-4F69788FE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2990850"/>
            <a:ext cx="52101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A9E473D0-8A89-4528-A190-1E104936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829050"/>
            <a:ext cx="5591175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7" name="icon:coins">
            <a:extLst xmlns:a="http://schemas.openxmlformats.org/drawingml/2006/main">
              <a:ext uri="{FF2B5EF4-FFF2-40B4-BE49-F238E27FC236}">
                <a16:creationId xmlns:a16="http://schemas.microsoft.com/office/drawing/2014/main" id="{828EBDD0-23F1-4DBE-83D4-9B17C0F8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0100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30912" y="168935"/>
                </a:moveTo>
                <a:lnTo>
                  <a:pt x="129362" y="173387"/>
                </a:lnTo>
                <a:lnTo>
                  <a:pt x="127451" y="177696"/>
                </a:lnTo>
                <a:lnTo>
                  <a:pt x="125192" y="181833"/>
                </a:lnTo>
                <a:lnTo>
                  <a:pt x="122599" y="185769"/>
                </a:lnTo>
                <a:lnTo>
                  <a:pt x="119691" y="189478"/>
                </a:lnTo>
                <a:lnTo>
                  <a:pt x="116487" y="192935"/>
                </a:lnTo>
                <a:lnTo>
                  <a:pt x="113008" y="196117"/>
                </a:lnTo>
                <a:lnTo>
                  <a:pt x="109280" y="199000"/>
                </a:lnTo>
                <a:lnTo>
                  <a:pt x="105327" y="201567"/>
                </a:lnTo>
                <a:lnTo>
                  <a:pt x="101175" y="203799"/>
                </a:lnTo>
                <a:lnTo>
                  <a:pt x="96854" y="205682"/>
                </a:lnTo>
                <a:lnTo>
                  <a:pt x="92392" y="207202"/>
                </a:lnTo>
                <a:lnTo>
                  <a:pt x="87820" y="208349"/>
                </a:lnTo>
                <a:lnTo>
                  <a:pt x="83170" y="209116"/>
                </a:lnTo>
                <a:lnTo>
                  <a:pt x="78471" y="209497"/>
                </a:lnTo>
                <a:lnTo>
                  <a:pt x="73758" y="209489"/>
                </a:lnTo>
                <a:lnTo>
                  <a:pt x="69061" y="209093"/>
                </a:lnTo>
                <a:lnTo>
                  <a:pt x="64413" y="208311"/>
                </a:lnTo>
                <a:lnTo>
                  <a:pt x="59845" y="207149"/>
                </a:lnTo>
                <a:lnTo>
                  <a:pt x="55388" y="205614"/>
                </a:lnTo>
                <a:lnTo>
                  <a:pt x="51073" y="203717"/>
                </a:lnTo>
                <a:lnTo>
                  <a:pt x="46929" y="201471"/>
                </a:lnTo>
                <a:lnTo>
                  <a:pt x="42984" y="198891"/>
                </a:lnTo>
                <a:lnTo>
                  <a:pt x="39265" y="195995"/>
                </a:lnTo>
                <a:lnTo>
                  <a:pt x="35797" y="192803"/>
                </a:lnTo>
                <a:lnTo>
                  <a:pt x="32605" y="189335"/>
                </a:lnTo>
                <a:lnTo>
                  <a:pt x="29709" y="185616"/>
                </a:lnTo>
                <a:lnTo>
                  <a:pt x="27129" y="181671"/>
                </a:lnTo>
                <a:lnTo>
                  <a:pt x="24883" y="177527"/>
                </a:lnTo>
                <a:lnTo>
                  <a:pt x="22986" y="173212"/>
                </a:lnTo>
                <a:lnTo>
                  <a:pt x="21451" y="168755"/>
                </a:lnTo>
                <a:lnTo>
                  <a:pt x="20289" y="164187"/>
                </a:lnTo>
                <a:lnTo>
                  <a:pt x="19507" y="159539"/>
                </a:lnTo>
                <a:lnTo>
                  <a:pt x="19111" y="154842"/>
                </a:lnTo>
                <a:lnTo>
                  <a:pt x="19103" y="150129"/>
                </a:lnTo>
                <a:lnTo>
                  <a:pt x="19484" y="145430"/>
                </a:lnTo>
                <a:lnTo>
                  <a:pt x="20251" y="140780"/>
                </a:lnTo>
                <a:lnTo>
                  <a:pt x="21398" y="136208"/>
                </a:lnTo>
                <a:lnTo>
                  <a:pt x="22918" y="131746"/>
                </a:lnTo>
                <a:lnTo>
                  <a:pt x="24801" y="127425"/>
                </a:lnTo>
                <a:lnTo>
                  <a:pt x="27033" y="123273"/>
                </a:lnTo>
                <a:lnTo>
                  <a:pt x="29600" y="119320"/>
                </a:lnTo>
                <a:lnTo>
                  <a:pt x="32483" y="115592"/>
                </a:lnTo>
                <a:lnTo>
                  <a:pt x="35665" y="112113"/>
                </a:lnTo>
                <a:lnTo>
                  <a:pt x="39122" y="108909"/>
                </a:lnTo>
                <a:lnTo>
                  <a:pt x="42831" y="106001"/>
                </a:lnTo>
                <a:lnTo>
                  <a:pt x="46767" y="103408"/>
                </a:lnTo>
                <a:lnTo>
                  <a:pt x="50904" y="101149"/>
                </a:lnTo>
                <a:lnTo>
                  <a:pt x="55213" y="99238"/>
                </a:lnTo>
                <a:lnTo>
                  <a:pt x="59665" y="97688"/>
                </a:lnTo>
              </a:path>
              <a:path w="228600" h="228600">
                <a:moveTo>
                  <a:pt x="142875" y="57150"/>
                </a:moveTo>
                <a:lnTo>
                  <a:pt x="152400" y="57150"/>
                </a:lnTo>
                <a:lnTo>
                  <a:pt x="152400" y="95250"/>
                </a:lnTo>
              </a:path>
              <a:path w="228600" h="228600">
                <a:moveTo>
                  <a:pt x="58426" y="140665"/>
                </a:moveTo>
                <a:lnTo>
                  <a:pt x="66675" y="135903"/>
                </a:lnTo>
                <a:lnTo>
                  <a:pt x="85725" y="168897"/>
                </a:lnTo>
              </a:path>
              <a:path w="228600" h="228600">
                <a:moveTo>
                  <a:pt x="95250" y="76200"/>
                </a:moveTo>
                <a:lnTo>
                  <a:pt x="95445" y="80919"/>
                </a:lnTo>
                <a:lnTo>
                  <a:pt x="96029" y="85607"/>
                </a:lnTo>
                <a:lnTo>
                  <a:pt x="96999" y="90229"/>
                </a:lnTo>
                <a:lnTo>
                  <a:pt x="98347" y="94757"/>
                </a:lnTo>
                <a:lnTo>
                  <a:pt x="100064" y="99157"/>
                </a:lnTo>
                <a:lnTo>
                  <a:pt x="102138" y="103400"/>
                </a:lnTo>
                <a:lnTo>
                  <a:pt x="104556" y="107458"/>
                </a:lnTo>
                <a:lnTo>
                  <a:pt x="107301" y="111302"/>
                </a:lnTo>
                <a:lnTo>
                  <a:pt x="110353" y="114907"/>
                </a:lnTo>
                <a:lnTo>
                  <a:pt x="113693" y="118247"/>
                </a:lnTo>
                <a:lnTo>
                  <a:pt x="117298" y="121299"/>
                </a:lnTo>
                <a:lnTo>
                  <a:pt x="121142" y="124044"/>
                </a:lnTo>
                <a:lnTo>
                  <a:pt x="125200" y="126462"/>
                </a:lnTo>
                <a:lnTo>
                  <a:pt x="129443" y="128536"/>
                </a:lnTo>
                <a:lnTo>
                  <a:pt x="133843" y="130253"/>
                </a:lnTo>
                <a:lnTo>
                  <a:pt x="138371" y="131601"/>
                </a:lnTo>
                <a:lnTo>
                  <a:pt x="142993" y="132571"/>
                </a:lnTo>
                <a:lnTo>
                  <a:pt x="147681" y="133155"/>
                </a:lnTo>
                <a:lnTo>
                  <a:pt x="152400" y="133350"/>
                </a:lnTo>
                <a:lnTo>
                  <a:pt x="157119" y="133155"/>
                </a:lnTo>
                <a:lnTo>
                  <a:pt x="161807" y="132571"/>
                </a:lnTo>
                <a:lnTo>
                  <a:pt x="166429" y="131601"/>
                </a:lnTo>
                <a:lnTo>
                  <a:pt x="170957" y="130253"/>
                </a:lnTo>
                <a:lnTo>
                  <a:pt x="175357" y="128536"/>
                </a:lnTo>
                <a:lnTo>
                  <a:pt x="179600" y="126462"/>
                </a:lnTo>
                <a:lnTo>
                  <a:pt x="183658" y="124044"/>
                </a:lnTo>
                <a:lnTo>
                  <a:pt x="187502" y="121299"/>
                </a:lnTo>
                <a:lnTo>
                  <a:pt x="191107" y="118247"/>
                </a:lnTo>
                <a:lnTo>
                  <a:pt x="194447" y="114907"/>
                </a:lnTo>
                <a:lnTo>
                  <a:pt x="197499" y="111302"/>
                </a:lnTo>
                <a:lnTo>
                  <a:pt x="200244" y="107458"/>
                </a:lnTo>
                <a:lnTo>
                  <a:pt x="202662" y="103400"/>
                </a:lnTo>
                <a:lnTo>
                  <a:pt x="204736" y="99157"/>
                </a:lnTo>
                <a:lnTo>
                  <a:pt x="206453" y="94757"/>
                </a:lnTo>
                <a:lnTo>
                  <a:pt x="207801" y="90229"/>
                </a:lnTo>
                <a:lnTo>
                  <a:pt x="208771" y="85607"/>
                </a:lnTo>
                <a:lnTo>
                  <a:pt x="209355" y="80919"/>
                </a:lnTo>
                <a:lnTo>
                  <a:pt x="209550" y="76200"/>
                </a:lnTo>
                <a:lnTo>
                  <a:pt x="209355" y="71481"/>
                </a:lnTo>
                <a:lnTo>
                  <a:pt x="208771" y="66793"/>
                </a:lnTo>
                <a:lnTo>
                  <a:pt x="207801" y="62171"/>
                </a:lnTo>
                <a:lnTo>
                  <a:pt x="206453" y="57643"/>
                </a:lnTo>
                <a:lnTo>
                  <a:pt x="204736" y="53243"/>
                </a:lnTo>
                <a:lnTo>
                  <a:pt x="202662" y="49000"/>
                </a:lnTo>
                <a:lnTo>
                  <a:pt x="200244" y="44942"/>
                </a:lnTo>
                <a:lnTo>
                  <a:pt x="197499" y="41098"/>
                </a:lnTo>
                <a:lnTo>
                  <a:pt x="194447" y="37493"/>
                </a:lnTo>
                <a:lnTo>
                  <a:pt x="191107" y="34153"/>
                </a:lnTo>
                <a:lnTo>
                  <a:pt x="187502" y="31101"/>
                </a:lnTo>
                <a:lnTo>
                  <a:pt x="183658" y="28356"/>
                </a:lnTo>
                <a:lnTo>
                  <a:pt x="179600" y="25938"/>
                </a:lnTo>
                <a:lnTo>
                  <a:pt x="175357" y="23864"/>
                </a:lnTo>
                <a:lnTo>
                  <a:pt x="170957" y="22147"/>
                </a:lnTo>
                <a:lnTo>
                  <a:pt x="166429" y="20799"/>
                </a:lnTo>
                <a:lnTo>
                  <a:pt x="161807" y="19829"/>
                </a:lnTo>
                <a:lnTo>
                  <a:pt x="157119" y="19245"/>
                </a:lnTo>
                <a:lnTo>
                  <a:pt x="152400" y="19050"/>
                </a:lnTo>
                <a:lnTo>
                  <a:pt x="147681" y="19245"/>
                </a:lnTo>
                <a:lnTo>
                  <a:pt x="142993" y="19829"/>
                </a:lnTo>
                <a:lnTo>
                  <a:pt x="138371" y="20799"/>
                </a:lnTo>
                <a:lnTo>
                  <a:pt x="133843" y="22147"/>
                </a:lnTo>
                <a:lnTo>
                  <a:pt x="129443" y="23864"/>
                </a:lnTo>
                <a:lnTo>
                  <a:pt x="125200" y="25938"/>
                </a:lnTo>
                <a:lnTo>
                  <a:pt x="121142" y="28356"/>
                </a:lnTo>
                <a:lnTo>
                  <a:pt x="117298" y="31101"/>
                </a:lnTo>
                <a:lnTo>
                  <a:pt x="113693" y="34153"/>
                </a:lnTo>
                <a:lnTo>
                  <a:pt x="110353" y="37493"/>
                </a:lnTo>
                <a:lnTo>
                  <a:pt x="107301" y="41098"/>
                </a:lnTo>
                <a:lnTo>
                  <a:pt x="104556" y="44942"/>
                </a:lnTo>
                <a:lnTo>
                  <a:pt x="102138" y="49000"/>
                </a:lnTo>
                <a:lnTo>
                  <a:pt x="100064" y="53243"/>
                </a:lnTo>
                <a:lnTo>
                  <a:pt x="98347" y="57643"/>
                </a:lnTo>
                <a:lnTo>
                  <a:pt x="96999" y="62171"/>
                </a:lnTo>
                <a:lnTo>
                  <a:pt x="96029" y="66793"/>
                </a:lnTo>
                <a:lnTo>
                  <a:pt x="95445" y="71481"/>
                </a:lnTo>
                <a:lnTo>
                  <a:pt x="95250" y="762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444CDAF-5A21-4E57-B8BE-7CB19CFA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933825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単価／社・月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41D52DC0-C98D-4F41-B08C-315CF9A2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4457700"/>
            <a:ext cx="52101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A58D3AA5-B0CB-4305-B868-9C96A950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5295900"/>
            <a:ext cx="5591175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E9D5C5A-1958-462A-9468-F06B2231A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5476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EE40D2D-5CBC-4CF9-90BA-371AD184E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400675"/>
            <a:ext cx="4895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提供能力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7ACAEC92-2A2D-421C-A8C9-1383ECD9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9725" y="5924550"/>
            <a:ext cx="52101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2715EAF-0224-4D8A-A357-A10EA983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3505200"/>
            <a:ext cx="609600" cy="857250"/>
          </a:xfrm>
          <a:custGeom xmlns:a="http://schemas.openxmlformats.org/drawingml/2006/main">
            <a:pathLst>
              <a:path w="609600" h="857250">
                <a:moveTo>
                  <a:pt x="0" y="857250"/>
                </a:moveTo>
                <a:lnTo>
                  <a:pt x="342900" y="857250"/>
                </a:lnTo>
                <a:lnTo>
                  <a:pt x="342900" y="0"/>
                </a:lnTo>
                <a:lnTo>
                  <a:pt x="609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726FE23-4BEF-457E-A583-CA0392BC9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3505200"/>
            <a:ext cx="266700" cy="9525"/>
          </a:xfrm>
          <a:custGeom xmlns:a="http://schemas.openxmlformats.org/drawingml/2006/main">
            <a:pathLst>
              <a:path w="266700" h="9525">
                <a:moveTo>
                  <a:pt x="0" y="0"/>
                </a:moveTo>
                <a:lnTo>
                  <a:pt x="266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6200635-F2FC-4AA6-96C1-FD1BE5BD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691" y="34524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57DE15A-E9F8-4E65-92D7-D599BC81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4362450"/>
            <a:ext cx="266700" cy="1333500"/>
          </a:xfrm>
          <a:custGeom xmlns:a="http://schemas.openxmlformats.org/drawingml/2006/main">
            <a:pathLst>
              <a:path w="266700" h="1333500">
                <a:moveTo>
                  <a:pt x="0" y="0"/>
                </a:moveTo>
                <a:lnTo>
                  <a:pt x="0" y="1333500"/>
                </a:lnTo>
                <a:lnTo>
                  <a:pt x="266700" y="1333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73B57B8-67F8-450F-A6D5-0FA7EA66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695950"/>
            <a:ext cx="266700" cy="9525"/>
          </a:xfrm>
          <a:custGeom xmlns:a="http://schemas.openxmlformats.org/drawingml/2006/main">
            <a:pathLst>
              <a:path w="266700" h="9525">
                <a:moveTo>
                  <a:pt x="0" y="0"/>
                </a:moveTo>
                <a:lnTo>
                  <a:pt x="2667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3B83DFA-3E35-43CC-8A19-EA59A423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691" y="56431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78BF40D-150A-4F91-97E1-D4DC4175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990850"/>
            <a:ext cx="676275" cy="514350"/>
          </a:xfrm>
          <a:custGeom xmlns:a="http://schemas.openxmlformats.org/drawingml/2006/main">
            <a:pathLst>
              <a:path w="676275" h="514350">
                <a:moveTo>
                  <a:pt x="0" y="514350"/>
                </a:moveTo>
                <a:lnTo>
                  <a:pt x="352425" y="514350"/>
                </a:lnTo>
                <a:lnTo>
                  <a:pt x="352425" y="0"/>
                </a:lnTo>
                <a:lnTo>
                  <a:pt x="67627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C732E38-5202-4352-A8FE-E17091A1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990850"/>
            <a:ext cx="323850" cy="9525"/>
          </a:xfrm>
          <a:custGeom xmlns:a="http://schemas.openxmlformats.org/drawingml/2006/main">
            <a:pathLst>
              <a:path w="323850" h="9525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0F933E6-062D-48FF-BF00-65E26956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541" y="293806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00856DF-134A-4819-8586-A5612526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505200"/>
            <a:ext cx="323850" cy="952500"/>
          </a:xfrm>
          <a:custGeom xmlns:a="http://schemas.openxmlformats.org/drawingml/2006/main">
            <a:pathLst>
              <a:path w="323850" h="952500">
                <a:moveTo>
                  <a:pt x="0" y="0"/>
                </a:moveTo>
                <a:lnTo>
                  <a:pt x="0" y="952500"/>
                </a:lnTo>
                <a:lnTo>
                  <a:pt x="323850" y="95250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B169E5B-FD6E-4F70-A2A2-0299B543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457700"/>
            <a:ext cx="323850" cy="9525"/>
          </a:xfrm>
          <a:custGeom xmlns:a="http://schemas.openxmlformats.org/drawingml/2006/main">
            <a:pathLst>
              <a:path w="323850" h="9525">
                <a:moveTo>
                  <a:pt x="0" y="0"/>
                </a:moveTo>
                <a:lnTo>
                  <a:pt x="3238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11BA771-BFBC-4729-B36B-C253D4DC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541" y="4404919"/>
            <a:ext cx="101384" cy="105563"/>
          </a:xfrm>
          <a:custGeom xmlns:a="http://schemas.openxmlformats.org/drawingml/2006/main">
            <a:pathLst>
              <a:path w="101384" h="105563">
                <a:moveTo>
                  <a:pt x="0" y="105563"/>
                </a:moveTo>
                <a:lnTo>
                  <a:pt x="101384" y="52781"/>
                </a:ln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46" name="body">
            <a:extLst xmlns:a="http://schemas.openxmlformats.org/drawingml/2006/main">
              <a:ext uri="{FF2B5EF4-FFF2-40B4-BE49-F238E27FC236}">
                <a16:creationId xmlns:a16="http://schemas.microsoft.com/office/drawing/2014/main" id="{0BEBFC80-1F0C-445B-9B13-60A534704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105275"/>
            <a:ext cx="381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×</a:t>
            </a:r>
          </a:p>
        </p:txBody>
      </p:sp>
      <p:sp>
        <p:nvSpPr>
          <p:cNvPr id="47" name="body">
            <a:extLst xmlns:a="http://schemas.openxmlformats.org/drawingml/2006/main">
              <a:ext uri="{FF2B5EF4-FFF2-40B4-BE49-F238E27FC236}">
                <a16:creationId xmlns:a16="http://schemas.microsoft.com/office/drawing/2014/main" id="{EFF356FC-2252-4D48-96C4-B95166E8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3467100"/>
            <a:ext cx="381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4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×</a:t>
            </a:r>
          </a:p>
        </p:txBody>
      </p:sp>
      <p:sp>
        <p:nvSpPr>
          <p:cNvPr id="4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7D2053F-963D-4499-8757-DA1DA4709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49" name="body">
            <a:extLst xmlns:a="http://schemas.openxmlformats.org/drawingml/2006/main">
              <a:ext uri="{FF2B5EF4-FFF2-40B4-BE49-F238E27FC236}">
                <a16:creationId xmlns:a16="http://schemas.microsoft.com/office/drawing/2014/main" id="{6ECE8C2C-9049-450F-B49F-78DC00323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8957186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D1048C7-2185-427B-8FAB-9CE2D281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BD1E597-DD10-4E23-964E-EC38C639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02739993-87D2-4AA2-9AF3-0D9D84DB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70E31D6-8C03-457B-9C57-5D6E618A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17F1BE25-330B-4916-909A-21CA6E25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1年目と5年目の前提を比較する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F59386F-C825-4F6B-8377-7F24FF38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法人向け月額研修サービスの場合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A6303C-00BC-4DE2-A122-C6CF0C6B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9A6CCA5C-D0E3-48F6-ADF0-684955505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353F7E4-2734-4E25-89E1-CF277FF4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ARC-SG-30   /   04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10401300"/>
              </a:tblGrid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記入内容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契約社数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50社 → 200社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月額単価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2万円 → 2万円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年間売上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1,200万円 → 4,800万円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提供担当者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5人 → 20人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3AB00FD8-32FF-43C3-A20E-7C1FDE9B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848C1-9821-4042-9ECA-C11D63D7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00D1E-7E8F-4EB6-B454-1D41B621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D7D36323-B376-4952-8587-8BC559E65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83B8D8CE-216C-4996-9836-45E79181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将来の数値は予測ではなく、検証すべき仮説として置く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FCCF25C0-0DA8-458D-9059-B0E33524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57ACC6-12CD-407A-B91E-69C98597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C2E94-BA45-4BBB-801A-7D73D51D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341AA13-61B4-4C33-BBEF-E24FC8BE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77307B5E-58B8-4BEC-93CD-0129E058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社数の増加に合わせて、提供人数や費用も更新する</a:t>
            </a:r>
          </a:p>
        </p:txBody>
      </p:sp>
    </p:spTree>
    <p:extLst>
      <p:ext uri="{BB962C8B-B14F-4D97-AF65-F5344CB8AC3E}">
        <p14:creationId xmlns:p14="http://schemas.microsoft.com/office/powerpoint/2010/main" val="9899289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C73C7BDA-8E15-4B50-A956-5F406DBD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FC75FB5-B7A5-4D49-9E57-0D09330F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0F7EAC8-8191-452C-BC4C-78692A94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48A70CC-C642-4301-86F9-C617EB45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B993CDD5-CEC4-472D-B8DA-DFC3EF56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1年目と5年目の前提を比較する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798D3D3-55E5-4F9F-832B-1C1A7340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1BF2E4-EAE5-42C0-A2BD-CE868166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E4D86C6B-1EC0-48DD-BF8F-3221BA4D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825D45B9-3D0F-4963-A093-824BD125B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ARC-SG-30   /   05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10401300"/>
              </a:tblGrid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項目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記入内容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契約社数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月額単価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年間売上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提供担当者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8233F91-903D-4B36-8082-7AA0DFDB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420789DB-6CCE-46EC-AD57-427B9352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27577298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2026-10-06T23:57:28.8660000Z</dcterms:created>
  <dcterms:modified xsi:type="dcterms:W3CDTF">2026-10-06T23:57:28.8660000Z</dcterms:modified>
</coreProperties>
</file>