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b4195d1dbc54940" /><Relationship Type="http://schemas.openxmlformats.org/officeDocument/2006/relationships/extended-properties" Target="/docProps/app.xml" Id="R90aa5b36949f49f5" /><Relationship Type="http://schemas.openxmlformats.org/officeDocument/2006/relationships/officeDocument" Target="/ppt/presentation.xml" Id="R70f6bc743c614b0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1f7f1c95c524fac"/>
  </p:sldMasterIdLst>
  <p:notesMasterIdLst>
    <p:notesMasterId xmlns:r="http://schemas.openxmlformats.org/officeDocument/2006/relationships" r:id="R73729d4df28a4a60"/>
  </p:notesMasterIdLst>
  <p:sldIdLst>
    <p:sldId xmlns:r="http://schemas.openxmlformats.org/officeDocument/2006/relationships" id="256" r:id="R85e7ef493cce4f09"/>
    <p:sldId xmlns:r="http://schemas.openxmlformats.org/officeDocument/2006/relationships" id="257" r:id="R21a36109c05b491a"/>
    <p:sldId xmlns:r="http://schemas.openxmlformats.org/officeDocument/2006/relationships" id="258" r:id="Ra8aeb6fb58474c4d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0209aaca4a14818" /><Relationship Type="http://schemas.openxmlformats.org/officeDocument/2006/relationships/slideMaster" Target="/ppt/slideMasters/slideMaster1.xml" Id="Re1f7f1c95c524fac" /><Relationship Type="http://schemas.openxmlformats.org/officeDocument/2006/relationships/notesMaster" Target="/ppt/notesMasters/notesMaster1.xml" Id="R73729d4df28a4a60" /><Relationship Type="http://schemas.openxmlformats.org/officeDocument/2006/relationships/presProps" Target="/ppt/presProps.xml" Id="Rf91ec0dd57f942f7" /><Relationship Type="http://schemas.openxmlformats.org/officeDocument/2006/relationships/tableStyles" Target="/ppt/tableStyles.xml" Id="Rb2b60f3b3d9e4d47" /><Relationship Type="http://schemas.openxmlformats.org/officeDocument/2006/relationships/slide" Target="/ppt/slides/slide1.xml" Id="R85e7ef493cce4f09" /><Relationship Type="http://schemas.openxmlformats.org/officeDocument/2006/relationships/slide" Target="/ppt/slides/slide2.xml" Id="R21a36109c05b491a" /><Relationship Type="http://schemas.openxmlformats.org/officeDocument/2006/relationships/slide" Target="/ppt/slides/slide3.xml" Id="Ra8aeb6fb58474c4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64fa7d2510845b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254bd5c47cd4654" /><Relationship Type="http://schemas.openxmlformats.org/officeDocument/2006/relationships/notesMaster" Target="/ppt/notesMasters/notesMaster1.xml" Id="Ra0995cfe9a8c4da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e9b7a3222ca4a22" /><Relationship Type="http://schemas.openxmlformats.org/officeDocument/2006/relationships/notesMaster" Target="/ppt/notesMasters/notesMaster1.xml" Id="R5f34cc1c56d646b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67e4e2e8f0342e7" /><Relationship Type="http://schemas.openxmlformats.org/officeDocument/2006/relationships/notesMaster" Target="/ppt/notesMasters/notesMaster1.xml" Id="Re5a2c59c53bb48c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目標から逆算する成長計画</a:t>
            </a:r>
          </a:p>
          <a:p xmlns:a="http://schemas.openxmlformats.org/drawingml/2006/main">
            <a:r>
              <a:t>目指す姿に必要な能力を、獲得する順に並べる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https://effectuation.org/the-five-principles-of-effectuation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目標から逆算する成長計画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https://effectuation.org/the-five-principles-of-effectuation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目標から逆算する成長計画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https://effectuation.org/the-five-principles-of-effectuation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24fdf60a5243d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352e77290224ac6" /><Relationship Type="http://schemas.openxmlformats.org/officeDocument/2006/relationships/slideLayout" Target="/ppt/slideLayouts/slideLayout1.xml" Id="R8969e4dc3b7b4de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969e4dc3b7b4de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bc003117ed48b5" /><Relationship Type="http://schemas.openxmlformats.org/officeDocument/2006/relationships/image" Target="/ppt/media/image.png" Id="Rcefe229319934d3d" /><Relationship Type="http://schemas.openxmlformats.org/officeDocument/2006/relationships/notesSlide" Target="/ppt/notesSlides/notesSlide1.xml" Id="R77e418119b0543d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50724846d243d8" /><Relationship Type="http://schemas.openxmlformats.org/officeDocument/2006/relationships/notesSlide" Target="/ppt/notesSlides/notesSlide2.xml" Id="Rc060d2cc9b5d484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8a5885977e46b0" /><Relationship Type="http://schemas.openxmlformats.org/officeDocument/2006/relationships/notesSlide" Target="/ppt/notesSlides/notesSlide3.xml" Id="Rb899090cca46415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D9435545-4F99-4611-BBB4-D9523DF6D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37817592-B675-4BF6-9134-54ABAD1C3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450ED25B-25DB-4E96-A88D-117048E9C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434E721E-0EB5-4FD0-9EB4-B854412AC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6C070E2E-FBD7-4F83-AB5A-BB0F0F34A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6716AB-A537-4804-9CF5-26F013AA7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38C5AFBD-3431-47EF-95ED-DE2DF6EB9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53DD75-97AA-477B-9024-A280DDBB1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flag">
            <a:extLst xmlns:a="http://schemas.openxmlformats.org/drawingml/2006/main">
              <a:ext uri="{FF2B5EF4-FFF2-40B4-BE49-F238E27FC236}">
                <a16:creationId xmlns:a16="http://schemas.microsoft.com/office/drawing/2014/main" id="{E721639A-4DAA-45DF-B317-53A002F2D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38100" y="209550"/>
                </a:moveTo>
                <a:lnTo>
                  <a:pt x="38100" y="28575"/>
                </a:lnTo>
                <a:lnTo>
                  <a:pt x="180975" y="28575"/>
                </a:lnTo>
                <a:lnTo>
                  <a:pt x="142875" y="76200"/>
                </a:lnTo>
                <a:lnTo>
                  <a:pt x="180975" y="123825"/>
                </a:lnTo>
                <a:lnTo>
                  <a:pt x="38100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ECECD066-B58D-4C46-BA08-411B013E7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目標から逆算する成長計画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DB5EB20A-50A0-4D2B-82F3-A3667477D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目指す姿に必要な能力を、獲得する順に並べる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ACD70496-2EFA-46BC-93EB-5EC7A1BAD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AB8C0987-A81B-40D6-A92F-F5753A911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6059C423-3DA7-4401-AA9B-7D964319A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fe229319934d3d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C113C6-ACF7-4DB5-8211-CECD5A18F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CF8643F6-8254-48E5-9786-BACB75B43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ARC-SG-26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AD070F2D-EFE5-4A95-BCA9-E178D5ED3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18963948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8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EF1DD4CD-5D3E-4B46-B7E4-5BFB65C13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CE79F8B-F186-47DA-BA57-1FF7E7A36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FDD5AD1C-3117-4AAF-938C-F5B9CB782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5C3FC2D4-90F2-41BE-B1D4-3E91F5E9C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76AA0308-CC38-403E-8193-D962DC364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目標から逆算する成長計画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F22ABBF2-A1EE-492C-AA5A-83B6CCDDF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地域配送サービスの拡大の場合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3BE06B-DA1E-4451-A335-655EDB64D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35048A26-3483-41A9-8DC3-B935877D6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BFA8A332-CAD5-4686-B3A7-34C98D4C8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ARC-SG-26   /   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A772BD-AB4F-4D87-A9A3-ACBF924AE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552700"/>
            <a:ext cx="13468350" cy="9525"/>
          </a:xfrm>
          <a:custGeom xmlns:a="http://schemas.openxmlformats.org/drawingml/2006/main">
            <a:pathLst>
              <a:path w="13468350" h="9525">
                <a:moveTo>
                  <a:pt x="0" y="0"/>
                </a:moveTo>
                <a:lnTo>
                  <a:pt x="134683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70B5A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9607C9-F14D-4641-A67A-F0E104D26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4193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4E48942E-E182-4EDC-8959-6CAC4B773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9900"/>
            <a:ext cx="3286125" cy="2200275"/>
          </a:xfrm>
          <a:prstGeom xmlns:a="http://schemas.openxmlformats.org/drawingml/2006/main" prst="roundRect">
            <a:avLst>
              <a:gd name="adj" fmla="val 6926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05A60C66-C579-4A07-B8E5-2A416883E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1908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5C97E61-DFF4-4C6D-94A8-681196E7A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114675"/>
            <a:ext cx="2590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現在できること</a:t>
            </a:r>
          </a:p>
        </p:txBody>
      </p:sp>
      <p:sp>
        <p:nvSpPr>
          <p:cNvPr id="15" name="example">
            <a:extLst xmlns:a="http://schemas.openxmlformats.org/drawingml/2006/main">
              <a:ext uri="{FF2B5EF4-FFF2-40B4-BE49-F238E27FC236}">
                <a16:creationId xmlns:a16="http://schemas.microsoft.com/office/drawing/2014/main" id="{B8DBBAD5-41A7-4899-905F-F9D7F5838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38550"/>
            <a:ext cx="2905125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1地区で手作業の配車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DA787E-55A3-4CD2-8F45-3F6690E40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4193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17" name="shape">
            <a:extLst xmlns:a="http://schemas.openxmlformats.org/drawingml/2006/main">
              <a:ext uri="{FF2B5EF4-FFF2-40B4-BE49-F238E27FC236}">
                <a16:creationId xmlns:a16="http://schemas.microsoft.com/office/drawing/2014/main" id="{C58ACDA3-B8B1-4F39-9619-25E9DB9F5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009900"/>
            <a:ext cx="3286125" cy="2200275"/>
          </a:xfrm>
          <a:prstGeom xmlns:a="http://schemas.openxmlformats.org/drawingml/2006/main" prst="roundRect">
            <a:avLst>
              <a:gd name="adj" fmla="val 6926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18" name="icon:calendar">
            <a:extLst xmlns:a="http://schemas.openxmlformats.org/drawingml/2006/main">
              <a:ext uri="{FF2B5EF4-FFF2-40B4-BE49-F238E27FC236}">
                <a16:creationId xmlns:a16="http://schemas.microsoft.com/office/drawing/2014/main" id="{4A954456-FA84-49DA-AFC5-6CF84CBCF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1908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76200" y="57150"/>
                </a:lnTo>
              </a:path>
              <a:path w="228600" h="228600">
                <a:moveTo>
                  <a:pt x="152400" y="19050"/>
                </a:moveTo>
                <a:lnTo>
                  <a:pt x="152400" y="57150"/>
                </a:lnTo>
              </a:path>
              <a:path w="228600" h="228600">
                <a:moveTo>
                  <a:pt x="28575" y="38100"/>
                </a:moveTo>
                <a:lnTo>
                  <a:pt x="200025" y="38100"/>
                </a:lnTo>
                <a:lnTo>
                  <a:pt x="200025" y="209550"/>
                </a:lnTo>
                <a:lnTo>
                  <a:pt x="28575" y="209550"/>
                </a:lnTo>
                <a:close/>
              </a:path>
              <a:path w="228600" h="228600">
                <a:moveTo>
                  <a:pt x="28575" y="95250"/>
                </a:moveTo>
                <a:lnTo>
                  <a:pt x="20002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9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14F7C35-BD76-49BD-8ABF-DCF4F7831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3114675"/>
            <a:ext cx="2590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1年後に得る資産</a:t>
            </a:r>
          </a:p>
        </p:txBody>
      </p:sp>
      <p:sp>
        <p:nvSpPr>
          <p:cNvPr id="20" name="example">
            <a:extLst xmlns:a="http://schemas.openxmlformats.org/drawingml/2006/main">
              <a:ext uri="{FF2B5EF4-FFF2-40B4-BE49-F238E27FC236}">
                <a16:creationId xmlns:a16="http://schemas.microsoft.com/office/drawing/2014/main" id="{9957BB8E-61C1-4751-AEDC-C1F7B8EEC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638550"/>
            <a:ext cx="2905125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需要と配送時間の記録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5B88AC-EE58-4E63-B48C-61597D377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28765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22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FAFF0D0F-4B4D-4D38-84C8-7D4C9AD47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28670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94F594-1BE1-43B2-840B-E89B78D87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4193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4" name="shape">
            <a:extLst xmlns:a="http://schemas.openxmlformats.org/drawingml/2006/main">
              <a:ext uri="{FF2B5EF4-FFF2-40B4-BE49-F238E27FC236}">
                <a16:creationId xmlns:a16="http://schemas.microsoft.com/office/drawing/2014/main" id="{2E99706C-F6EB-436A-A1D0-171F3BD67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009900"/>
            <a:ext cx="3286125" cy="2200275"/>
          </a:xfrm>
          <a:prstGeom xmlns:a="http://schemas.openxmlformats.org/drawingml/2006/main" prst="roundRect">
            <a:avLst>
              <a:gd name="adj" fmla="val 6926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5" name="icon:calendar">
            <a:extLst xmlns:a="http://schemas.openxmlformats.org/drawingml/2006/main">
              <a:ext uri="{FF2B5EF4-FFF2-40B4-BE49-F238E27FC236}">
                <a16:creationId xmlns:a16="http://schemas.microsoft.com/office/drawing/2014/main" id="{A3655A2E-F478-485F-A031-A18D69312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1908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76200" y="57150"/>
                </a:lnTo>
              </a:path>
              <a:path w="228600" h="228600">
                <a:moveTo>
                  <a:pt x="152400" y="19050"/>
                </a:moveTo>
                <a:lnTo>
                  <a:pt x="152400" y="57150"/>
                </a:lnTo>
              </a:path>
              <a:path w="228600" h="228600">
                <a:moveTo>
                  <a:pt x="28575" y="38100"/>
                </a:moveTo>
                <a:lnTo>
                  <a:pt x="200025" y="38100"/>
                </a:lnTo>
                <a:lnTo>
                  <a:pt x="200025" y="209550"/>
                </a:lnTo>
                <a:lnTo>
                  <a:pt x="28575" y="209550"/>
                </a:lnTo>
                <a:close/>
              </a:path>
              <a:path w="228600" h="228600">
                <a:moveTo>
                  <a:pt x="28575" y="95250"/>
                </a:moveTo>
                <a:lnTo>
                  <a:pt x="20002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79C3EF7-3BF1-4308-91FA-F8F80C548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3114675"/>
            <a:ext cx="2590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3年後に必要な能力</a:t>
            </a:r>
          </a:p>
        </p:txBody>
      </p:sp>
      <p:sp>
        <p:nvSpPr>
          <p:cNvPr id="27" name="example">
            <a:extLst xmlns:a="http://schemas.openxmlformats.org/drawingml/2006/main">
              <a:ext uri="{FF2B5EF4-FFF2-40B4-BE49-F238E27FC236}">
                <a16:creationId xmlns:a16="http://schemas.microsoft.com/office/drawing/2014/main" id="{E2D9D576-C628-482B-BE71-06C9BBECD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638550"/>
            <a:ext cx="2905125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複数地区の配車・品質管理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20F0B95-097C-4463-BD0E-4E288258A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87075" y="28765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9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54F25D15-AFDB-49C1-BDDF-5C4082EF8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87075" y="28670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3BC9DEB-6C3D-4F14-AD91-A797C420A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39550" y="24193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31" name="shape">
            <a:extLst xmlns:a="http://schemas.openxmlformats.org/drawingml/2006/main">
              <a:ext uri="{FF2B5EF4-FFF2-40B4-BE49-F238E27FC236}">
                <a16:creationId xmlns:a16="http://schemas.microsoft.com/office/drawing/2014/main" id="{FF2D7A20-CF74-48DA-8B9C-6230B804D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3009900"/>
            <a:ext cx="3286125" cy="2200275"/>
          </a:xfrm>
          <a:prstGeom xmlns:a="http://schemas.openxmlformats.org/drawingml/2006/main" prst="roundRect">
            <a:avLst>
              <a:gd name="adj" fmla="val 6926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2" name="icon:calendar">
            <a:extLst xmlns:a="http://schemas.openxmlformats.org/drawingml/2006/main">
              <a:ext uri="{FF2B5EF4-FFF2-40B4-BE49-F238E27FC236}">
                <a16:creationId xmlns:a16="http://schemas.microsoft.com/office/drawing/2014/main" id="{7D4D705E-D593-42A4-8B0F-0B7834397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34775" y="31908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76200" y="57150"/>
                </a:lnTo>
              </a:path>
              <a:path w="228600" h="228600">
                <a:moveTo>
                  <a:pt x="152400" y="19050"/>
                </a:moveTo>
                <a:lnTo>
                  <a:pt x="152400" y="57150"/>
                </a:lnTo>
              </a:path>
              <a:path w="228600" h="228600">
                <a:moveTo>
                  <a:pt x="28575" y="38100"/>
                </a:moveTo>
                <a:lnTo>
                  <a:pt x="200025" y="38100"/>
                </a:lnTo>
                <a:lnTo>
                  <a:pt x="200025" y="209550"/>
                </a:lnTo>
                <a:lnTo>
                  <a:pt x="28575" y="209550"/>
                </a:lnTo>
                <a:close/>
              </a:path>
              <a:path w="228600" h="228600">
                <a:moveTo>
                  <a:pt x="28575" y="95250"/>
                </a:moveTo>
                <a:lnTo>
                  <a:pt x="20002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3" name="field-label">
            <a:extLst xmlns:a="http://schemas.openxmlformats.org/drawingml/2006/main">
              <a:ext uri="{FF2B5EF4-FFF2-40B4-BE49-F238E27FC236}">
                <a16:creationId xmlns:a16="http://schemas.microsoft.com/office/drawing/2014/main" id="{1A4BE1B7-5BCC-45F7-B60B-1CF4648A0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77675" y="3114675"/>
            <a:ext cx="2590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5年後の目標</a:t>
            </a:r>
          </a:p>
        </p:txBody>
      </p:sp>
      <p:sp>
        <p:nvSpPr>
          <p:cNvPr id="34" name="example">
            <a:extLst xmlns:a="http://schemas.openxmlformats.org/drawingml/2006/main">
              <a:ext uri="{FF2B5EF4-FFF2-40B4-BE49-F238E27FC236}">
                <a16:creationId xmlns:a16="http://schemas.microsoft.com/office/drawing/2014/main" id="{FF9C537F-687A-4CA6-980C-6E951A12D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3638550"/>
            <a:ext cx="2905125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近隣5地域で安定提供</a:t>
            </a:r>
          </a:p>
        </p:txBody>
      </p:sp>
      <p:sp>
        <p:nvSpPr>
          <p:cNvPr id="35" name="shape">
            <a:extLst xmlns:a="http://schemas.openxmlformats.org/drawingml/2006/main">
              <a:ext uri="{FF2B5EF4-FFF2-40B4-BE49-F238E27FC236}">
                <a16:creationId xmlns:a16="http://schemas.microsoft.com/office/drawing/2014/main" id="{ACB95AF9-65FC-4E55-9A1F-9E5E89B6E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57825"/>
            <a:ext cx="14020800" cy="1095375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6" name="body">
            <a:extLst xmlns:a="http://schemas.openxmlformats.org/drawingml/2006/main">
              <a:ext uri="{FF2B5EF4-FFF2-40B4-BE49-F238E27FC236}">
                <a16:creationId xmlns:a16="http://schemas.microsoft.com/office/drawing/2014/main" id="{018C50E3-996D-4854-9DC3-199B0962B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34025"/>
            <a:ext cx="13639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続けたい理由</a:t>
            </a:r>
          </a:p>
        </p:txBody>
      </p:sp>
      <p:sp>
        <p:nvSpPr>
          <p:cNvPr id="37" name="body">
            <a:extLst xmlns:a="http://schemas.openxmlformats.org/drawingml/2006/main">
              <a:ext uri="{FF2B5EF4-FFF2-40B4-BE49-F238E27FC236}">
                <a16:creationId xmlns:a16="http://schemas.microsoft.com/office/drawing/2014/main" id="{B7FEDF7E-41F5-4DBB-834F-C9D62CA47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924550"/>
            <a:ext cx="13639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買い物の選択肢を地域に残す</a:t>
            </a:r>
          </a:p>
        </p:txBody>
      </p:sp>
      <p:sp>
        <p:nvSpPr>
          <p:cNvPr id="38" name="shape">
            <a:extLst xmlns:a="http://schemas.openxmlformats.org/drawingml/2006/main">
              <a:ext uri="{FF2B5EF4-FFF2-40B4-BE49-F238E27FC236}">
                <a16:creationId xmlns:a16="http://schemas.microsoft.com/office/drawing/2014/main" id="{52234975-BCEC-444E-BD11-4E52EE5BB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D695B3C-43E0-4D17-AB22-8FE882617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CC9EA564-73D0-41B4-A7F5-95F6D48A0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1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4E666E5C-3BDA-4775-95AE-1734C9AA3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42" name="annotation">
            <a:extLst xmlns:a="http://schemas.openxmlformats.org/drawingml/2006/main">
              <a:ext uri="{FF2B5EF4-FFF2-40B4-BE49-F238E27FC236}">
                <a16:creationId xmlns:a16="http://schemas.microsoft.com/office/drawing/2014/main" id="{296A946A-630D-41DE-8B91-8EF082F17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将来の売上だけでなく、そのために必要な能力を書く</a:t>
            </a:r>
          </a:p>
        </p:txBody>
      </p:sp>
      <p:sp>
        <p:nvSpPr>
          <p:cNvPr id="43" name="shape">
            <a:extLst xmlns:a="http://schemas.openxmlformats.org/drawingml/2006/main">
              <a:ext uri="{FF2B5EF4-FFF2-40B4-BE49-F238E27FC236}">
                <a16:creationId xmlns:a16="http://schemas.microsoft.com/office/drawing/2014/main" id="{9D7F5391-3BFF-48CC-A87C-470C82595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2F6FA76-0AC8-4B28-B5DF-0C0FCC293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16310347-4B59-4185-9396-90BCFA0F1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46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472E3ED1-0D54-4B7F-977E-FE54089A6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47" name="annotation">
            <a:extLst xmlns:a="http://schemas.openxmlformats.org/drawingml/2006/main">
              <a:ext uri="{FF2B5EF4-FFF2-40B4-BE49-F238E27FC236}">
                <a16:creationId xmlns:a16="http://schemas.microsoft.com/office/drawing/2014/main" id="{3D30F3CC-F725-4E85-AB3E-09078857B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次の段階へ進める条件を、各時点の間に置く</a:t>
            </a:r>
          </a:p>
        </p:txBody>
      </p:sp>
    </p:spTree>
    <p:extLst>
      <p:ext uri="{BB962C8B-B14F-4D97-AF65-F5344CB8AC3E}">
        <p14:creationId xmlns:p14="http://schemas.microsoft.com/office/powerpoint/2010/main" val="197123492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icon:pencil">
            <a:extLst xmlns:a="http://schemas.openxmlformats.org/drawingml/2006/main">
              <a:ext uri="{FF2B5EF4-FFF2-40B4-BE49-F238E27FC236}">
                <a16:creationId xmlns:a16="http://schemas.microsoft.com/office/drawing/2014/main" id="{466468F3-B2D4-4FF8-806B-44D4BD0DE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2AB0269-38DF-424E-8FF4-11F063D25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1F3E6D56-16EC-493D-AFD7-DEACE6A9C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1D83F4F7-8197-43D1-ABFF-3EB5054D5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BBB9F00D-FA84-48A7-AEF3-A5BB10D39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目標から逆算する成長計画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01D3BC2E-E8CB-4CDD-890C-97A3DA318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5FBF06-D6BB-4503-B1A0-383B6CD8E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69363F6B-E524-4157-B391-BBBACFD81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27EA4CEC-8A80-4A45-9FAF-8C980198A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ARC-SG-26   /   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C75155-1A4C-4EF1-B0F1-645200441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552700"/>
            <a:ext cx="13468350" cy="9525"/>
          </a:xfrm>
          <a:custGeom xmlns:a="http://schemas.openxmlformats.org/drawingml/2006/main">
            <a:pathLst>
              <a:path w="13468350" h="9525">
                <a:moveTo>
                  <a:pt x="0" y="0"/>
                </a:moveTo>
                <a:lnTo>
                  <a:pt x="134683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70B5A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820326-D26A-45DD-9E95-834FBE1BD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4193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3A049024-A4AA-422E-9089-3317F6399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9900"/>
            <a:ext cx="3286125" cy="2200275"/>
          </a:xfrm>
          <a:prstGeom xmlns:a="http://schemas.openxmlformats.org/drawingml/2006/main" prst="roundRect">
            <a:avLst>
              <a:gd name="adj" fmla="val 6926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38693BE9-ACEF-495A-B604-8FFD7AD3B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1908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5C84B08-CD48-4F8A-85AC-BCD5965B7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114675"/>
            <a:ext cx="2590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現在できること</a:t>
            </a:r>
          </a:p>
        </p:txBody>
      </p:sp>
      <p:sp>
        <p:nvSpPr>
          <p:cNvPr id="15" name="input">
            <a:extLst xmlns:a="http://schemas.openxmlformats.org/drawingml/2006/main">
              <a:ext uri="{FF2B5EF4-FFF2-40B4-BE49-F238E27FC236}">
                <a16:creationId xmlns:a16="http://schemas.microsoft.com/office/drawing/2014/main" id="{9904A6B1-EA8E-4BEA-AA4B-0E66F4CF1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38550"/>
            <a:ext cx="2905125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FFACD5-8764-47AA-BF98-523CFE7E4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4193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17" name="shape">
            <a:extLst xmlns:a="http://schemas.openxmlformats.org/drawingml/2006/main">
              <a:ext uri="{FF2B5EF4-FFF2-40B4-BE49-F238E27FC236}">
                <a16:creationId xmlns:a16="http://schemas.microsoft.com/office/drawing/2014/main" id="{DCDE6D83-1D21-4821-8457-FAFD6A904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009900"/>
            <a:ext cx="3286125" cy="2200275"/>
          </a:xfrm>
          <a:prstGeom xmlns:a="http://schemas.openxmlformats.org/drawingml/2006/main" prst="roundRect">
            <a:avLst>
              <a:gd name="adj" fmla="val 6926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8" name="icon:calendar">
            <a:extLst xmlns:a="http://schemas.openxmlformats.org/drawingml/2006/main">
              <a:ext uri="{FF2B5EF4-FFF2-40B4-BE49-F238E27FC236}">
                <a16:creationId xmlns:a16="http://schemas.microsoft.com/office/drawing/2014/main" id="{B2B16A40-3578-4A3B-94F5-8D3257D2F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1908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76200" y="57150"/>
                </a:lnTo>
              </a:path>
              <a:path w="228600" h="228600">
                <a:moveTo>
                  <a:pt x="152400" y="19050"/>
                </a:moveTo>
                <a:lnTo>
                  <a:pt x="152400" y="57150"/>
                </a:lnTo>
              </a:path>
              <a:path w="228600" h="228600">
                <a:moveTo>
                  <a:pt x="28575" y="38100"/>
                </a:moveTo>
                <a:lnTo>
                  <a:pt x="200025" y="38100"/>
                </a:lnTo>
                <a:lnTo>
                  <a:pt x="200025" y="209550"/>
                </a:lnTo>
                <a:lnTo>
                  <a:pt x="28575" y="209550"/>
                </a:lnTo>
                <a:close/>
              </a:path>
              <a:path w="228600" h="228600">
                <a:moveTo>
                  <a:pt x="28575" y="95250"/>
                </a:moveTo>
                <a:lnTo>
                  <a:pt x="20002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9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EDB9672-F727-4E4A-833F-9CDDF7D34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3114675"/>
            <a:ext cx="2590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1年後に得る資産</a:t>
            </a:r>
          </a:p>
        </p:txBody>
      </p:sp>
      <p:sp>
        <p:nvSpPr>
          <p:cNvPr id="20" name="input">
            <a:extLst xmlns:a="http://schemas.openxmlformats.org/drawingml/2006/main">
              <a:ext uri="{FF2B5EF4-FFF2-40B4-BE49-F238E27FC236}">
                <a16:creationId xmlns:a16="http://schemas.microsoft.com/office/drawing/2014/main" id="{6FCC4E9F-F580-4D2F-92BF-C664C4ABD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638550"/>
            <a:ext cx="2905125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CE8EEC-42F0-45CA-9456-3A3133B91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4193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DF92F460-F852-4697-8DB2-EC3EB6CEB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009900"/>
            <a:ext cx="3286125" cy="2200275"/>
          </a:xfrm>
          <a:prstGeom xmlns:a="http://schemas.openxmlformats.org/drawingml/2006/main" prst="roundRect">
            <a:avLst>
              <a:gd name="adj" fmla="val 6926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23" name="icon:calendar">
            <a:extLst xmlns:a="http://schemas.openxmlformats.org/drawingml/2006/main">
              <a:ext uri="{FF2B5EF4-FFF2-40B4-BE49-F238E27FC236}">
                <a16:creationId xmlns:a16="http://schemas.microsoft.com/office/drawing/2014/main" id="{7497EC29-FB4D-42FB-80F3-9797264D4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1908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76200" y="57150"/>
                </a:lnTo>
              </a:path>
              <a:path w="228600" h="228600">
                <a:moveTo>
                  <a:pt x="152400" y="19050"/>
                </a:moveTo>
                <a:lnTo>
                  <a:pt x="152400" y="57150"/>
                </a:lnTo>
              </a:path>
              <a:path w="228600" h="228600">
                <a:moveTo>
                  <a:pt x="28575" y="38100"/>
                </a:moveTo>
                <a:lnTo>
                  <a:pt x="200025" y="38100"/>
                </a:lnTo>
                <a:lnTo>
                  <a:pt x="200025" y="209550"/>
                </a:lnTo>
                <a:lnTo>
                  <a:pt x="28575" y="209550"/>
                </a:lnTo>
                <a:close/>
              </a:path>
              <a:path w="228600" h="228600">
                <a:moveTo>
                  <a:pt x="28575" y="95250"/>
                </a:moveTo>
                <a:lnTo>
                  <a:pt x="20002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D2DD8CC-71FF-448E-9C7F-350B8C6AB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3114675"/>
            <a:ext cx="2590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3年後に必要な能力</a:t>
            </a:r>
          </a:p>
        </p:txBody>
      </p:sp>
      <p:sp>
        <p:nvSpPr>
          <p:cNvPr id="25" name="input">
            <a:extLst xmlns:a="http://schemas.openxmlformats.org/drawingml/2006/main">
              <a:ext uri="{FF2B5EF4-FFF2-40B4-BE49-F238E27FC236}">
                <a16:creationId xmlns:a16="http://schemas.microsoft.com/office/drawing/2014/main" id="{8D606163-D7D3-44C3-A7E3-69EC0BA5A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638550"/>
            <a:ext cx="2905125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A2F9EC5-B98A-4499-87CC-F580D6AA3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39550" y="24193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27" name="shape">
            <a:extLst xmlns:a="http://schemas.openxmlformats.org/drawingml/2006/main">
              <a:ext uri="{FF2B5EF4-FFF2-40B4-BE49-F238E27FC236}">
                <a16:creationId xmlns:a16="http://schemas.microsoft.com/office/drawing/2014/main" id="{53F571BC-1239-4B39-B38F-91FFFE42F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3009900"/>
            <a:ext cx="3286125" cy="2200275"/>
          </a:xfrm>
          <a:prstGeom xmlns:a="http://schemas.openxmlformats.org/drawingml/2006/main" prst="roundRect">
            <a:avLst>
              <a:gd name="adj" fmla="val 6926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8" name="icon:calendar">
            <a:extLst xmlns:a="http://schemas.openxmlformats.org/drawingml/2006/main">
              <a:ext uri="{FF2B5EF4-FFF2-40B4-BE49-F238E27FC236}">
                <a16:creationId xmlns:a16="http://schemas.microsoft.com/office/drawing/2014/main" id="{BDC85D62-5BAE-44C8-97E8-B0C8141B7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34775" y="31908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76200" y="57150"/>
                </a:lnTo>
              </a:path>
              <a:path w="228600" h="228600">
                <a:moveTo>
                  <a:pt x="152400" y="19050"/>
                </a:moveTo>
                <a:lnTo>
                  <a:pt x="152400" y="57150"/>
                </a:lnTo>
              </a:path>
              <a:path w="228600" h="228600">
                <a:moveTo>
                  <a:pt x="28575" y="38100"/>
                </a:moveTo>
                <a:lnTo>
                  <a:pt x="200025" y="38100"/>
                </a:lnTo>
                <a:lnTo>
                  <a:pt x="200025" y="209550"/>
                </a:lnTo>
                <a:lnTo>
                  <a:pt x="28575" y="209550"/>
                </a:lnTo>
                <a:close/>
              </a:path>
              <a:path w="228600" h="228600">
                <a:moveTo>
                  <a:pt x="28575" y="95250"/>
                </a:moveTo>
                <a:lnTo>
                  <a:pt x="20002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9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05BB557-8CA3-4707-AD6A-8A8162134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77675" y="3114675"/>
            <a:ext cx="2590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5年後の目標</a:t>
            </a:r>
          </a:p>
        </p:txBody>
      </p:sp>
      <p:sp>
        <p:nvSpPr>
          <p:cNvPr id="30" name="input">
            <a:extLst xmlns:a="http://schemas.openxmlformats.org/drawingml/2006/main">
              <a:ext uri="{FF2B5EF4-FFF2-40B4-BE49-F238E27FC236}">
                <a16:creationId xmlns:a16="http://schemas.microsoft.com/office/drawing/2014/main" id="{B89534E0-440B-4BC4-B56F-FE5C7BB3E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3638550"/>
            <a:ext cx="2905125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1" name="shape">
            <a:extLst xmlns:a="http://schemas.openxmlformats.org/drawingml/2006/main">
              <a:ext uri="{FF2B5EF4-FFF2-40B4-BE49-F238E27FC236}">
                <a16:creationId xmlns:a16="http://schemas.microsoft.com/office/drawing/2014/main" id="{03711125-603D-4C6F-9A1E-99625C4F9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57825"/>
            <a:ext cx="14020800" cy="1095375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2" name="body">
            <a:extLst xmlns:a="http://schemas.openxmlformats.org/drawingml/2006/main">
              <a:ext uri="{FF2B5EF4-FFF2-40B4-BE49-F238E27FC236}">
                <a16:creationId xmlns:a16="http://schemas.microsoft.com/office/drawing/2014/main" id="{74859BA6-7DFB-42D6-B00D-A02B2416B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34025"/>
            <a:ext cx="13639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続けたい理由</a:t>
            </a:r>
          </a:p>
        </p:txBody>
      </p:sp>
      <p:sp>
        <p:nvSpPr>
          <p:cNvPr id="33" name="body">
            <a:extLst xmlns:a="http://schemas.openxmlformats.org/drawingml/2006/main">
              <a:ext uri="{FF2B5EF4-FFF2-40B4-BE49-F238E27FC236}">
                <a16:creationId xmlns:a16="http://schemas.microsoft.com/office/drawing/2014/main" id="{0AD11A75-23EA-4ACD-BEB4-03C59C592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924550"/>
            <a:ext cx="13639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4" name="icon:pencil">
            <a:extLst xmlns:a="http://schemas.openxmlformats.org/drawingml/2006/main">
              <a:ext uri="{FF2B5EF4-FFF2-40B4-BE49-F238E27FC236}">
                <a16:creationId xmlns:a16="http://schemas.microsoft.com/office/drawing/2014/main" id="{7387606D-9A09-4C25-A884-AB85B5910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35" name="body">
            <a:extLst xmlns:a="http://schemas.openxmlformats.org/drawingml/2006/main">
              <a:ext uri="{FF2B5EF4-FFF2-40B4-BE49-F238E27FC236}">
                <a16:creationId xmlns:a16="http://schemas.microsoft.com/office/drawing/2014/main" id="{0CB158B2-34F4-47A0-AEB3-E75F42A1B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35990573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2026-10-06T23:57:27.1820000Z</dcterms:created>
  <dcterms:modified xsi:type="dcterms:W3CDTF">2026-10-06T23:57:27.1820000Z</dcterms:modified>
</coreProperties>
</file>