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11dca156cc4940" /><Relationship Type="http://schemas.openxmlformats.org/officeDocument/2006/relationships/extended-properties" Target="/docProps/app.xml" Id="Rb528581e235a406d" /><Relationship Type="http://schemas.openxmlformats.org/officeDocument/2006/relationships/officeDocument" Target="/ppt/presentation.xml" Id="R1f95b28a8e594b4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cd305203364004"/>
  </p:sldMasterIdLst>
  <p:notesMasterIdLst>
    <p:notesMasterId xmlns:r="http://schemas.openxmlformats.org/officeDocument/2006/relationships" r:id="Rdac31f728db84e1b"/>
  </p:notesMasterIdLst>
  <p:sldIdLst>
    <p:sldId xmlns:r="http://schemas.openxmlformats.org/officeDocument/2006/relationships" id="256" r:id="Rb1ac3b0b298442f5"/>
    <p:sldId xmlns:r="http://schemas.openxmlformats.org/officeDocument/2006/relationships" id="257" r:id="Rc609b1e8bff44adf"/>
    <p:sldId xmlns:r="http://schemas.openxmlformats.org/officeDocument/2006/relationships" id="258" r:id="Rac1bea4703e2466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9c35ed2511431a" /><Relationship Type="http://schemas.openxmlformats.org/officeDocument/2006/relationships/slideMaster" Target="/ppt/slideMasters/slideMaster1.xml" Id="R48cd305203364004" /><Relationship Type="http://schemas.openxmlformats.org/officeDocument/2006/relationships/notesMaster" Target="/ppt/notesMasters/notesMaster1.xml" Id="Rdac31f728db84e1b" /><Relationship Type="http://schemas.openxmlformats.org/officeDocument/2006/relationships/presProps" Target="/ppt/presProps.xml" Id="Rf78510ddc4e241ab" /><Relationship Type="http://schemas.openxmlformats.org/officeDocument/2006/relationships/tableStyles" Target="/ppt/tableStyles.xml" Id="R04d7f6d3ce5044cd" /><Relationship Type="http://schemas.openxmlformats.org/officeDocument/2006/relationships/slide" Target="/ppt/slides/slide1.xml" Id="Rb1ac3b0b298442f5" /><Relationship Type="http://schemas.openxmlformats.org/officeDocument/2006/relationships/slide" Target="/ppt/slides/slide2.xml" Id="Rc609b1e8bff44adf" /><Relationship Type="http://schemas.openxmlformats.org/officeDocument/2006/relationships/slide" Target="/ppt/slides/slide3.xml" Id="Rac1bea4703e246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a717ff3f9a49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0dad7c27634187" /><Relationship Type="http://schemas.openxmlformats.org/officeDocument/2006/relationships/notesMaster" Target="/ppt/notesMasters/notesMaster1.xml" Id="Rec5571a3abcc41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fced2e1f4b4afe" /><Relationship Type="http://schemas.openxmlformats.org/officeDocument/2006/relationships/notesMaster" Target="/ppt/notesMasters/notesMaster1.xml" Id="R17a1ba2212ff44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ebb520f07e4e62" /><Relationship Type="http://schemas.openxmlformats.org/officeDocument/2006/relationships/notesMaster" Target="/ppt/notesMasters/notesMaster1.xml" Id="Rf4f19b426beb48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提供価値のロジックツリー</a:t>
            </a:r>
          </a:p>
          <a:p xmlns:a="http://schemas.openxmlformats.org/drawingml/2006/main">
            <a:r>
              <a:t>顧客が得たい結果から、解決手段を比較する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提供価値のロジックツリー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提供価値のロジックツリー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e5dcf37c0b48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94fcec2424417e" /><Relationship Type="http://schemas.openxmlformats.org/officeDocument/2006/relationships/slideLayout" Target="/ppt/slideLayouts/slideLayout1.xml" Id="R8430184a309c43a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30184a309c43a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ed4ff2e8244f5c" /><Relationship Type="http://schemas.openxmlformats.org/officeDocument/2006/relationships/image" Target="/ppt/media/image.png" Id="R8c75399a71b34b55" /><Relationship Type="http://schemas.openxmlformats.org/officeDocument/2006/relationships/notesSlide" Target="/ppt/notesSlides/notesSlide1.xml" Id="Rf24db006c2eb45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d03a3797504c33" /><Relationship Type="http://schemas.openxmlformats.org/officeDocument/2006/relationships/notesSlide" Target="/ppt/notesSlides/notesSlide2.xml" Id="R19f0c92ef80843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b8d65e97d54587" /><Relationship Type="http://schemas.openxmlformats.org/officeDocument/2006/relationships/notesSlide" Target="/ppt/notesSlides/notesSlide3.xml" Id="R44ed4a76faae48b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E35C507-E063-47FE-8D3A-9CA479D49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770B5712-7CC0-48CD-8246-5516A754D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FA33C92-B7ED-44BE-8BD8-CEB5826B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E1922F03-111A-459B-971C-DE6C9AFC6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29FBFF4A-D40A-47D6-8D61-A5124BCD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4E8C8A-440A-4462-8916-CB5E6DA6E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A5E56518-6943-40AF-8345-9D0D6BD1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138FC5-70A3-4520-BD7E-F137E253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19CBFB29-D4AA-48BC-979D-78B704A2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B1AFEB1A-D37A-4962-AE85-430A09429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提供価値のロジックツリー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7AF0EDF2-C2F1-4BD8-8C80-75384A116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顧客が得たい結果から、解決手段を比較する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843B47C4-7695-4D2F-9A84-1AA4D59C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3B6FE1CC-2CCE-4A24-B932-2E2F8F5E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8F057AEA-882C-469B-8F11-6C9029646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5399a71b34b55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E3A67-544A-44D0-B487-CAC68EF0F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DD66428B-8124-48CC-BAB5-C5254280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ARC-SG-23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0BA2479-68CB-4489-A00E-D35427C9A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264306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3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59F7368-DB27-40B2-90EF-0DFECC54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D0D508D-AE65-470C-95A8-928BB6F19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127DD44-4B32-4C6C-AFA8-441F338E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D99F5C0-6062-47AC-9F49-7B14F02A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3FBC807-43C6-4DFC-AA76-E319776FE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提供価値のロジックツリー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675C2701-E715-4E6E-BE95-A0B0F8C9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出張時の経費精算の場合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945FF3-7C10-453A-8EAD-B51A57DE1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C0978B7-E380-42E4-9875-40664AF8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45C005DB-081A-4952-8093-CC5E25A1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ARC-SG-23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39CD46-9677-47D2-9CD8-4B2C7BDFA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028950"/>
            <a:ext cx="647700" cy="1428750"/>
          </a:xfrm>
          <a:custGeom xmlns:a="http://schemas.openxmlformats.org/drawingml/2006/main">
            <a:pathLst>
              <a:path w="647700" h="1428750">
                <a:moveTo>
                  <a:pt x="0" y="1428750"/>
                </a:moveTo>
                <a:lnTo>
                  <a:pt x="333375" y="1428750"/>
                </a:lnTo>
                <a:lnTo>
                  <a:pt x="333375" y="0"/>
                </a:lnTo>
                <a:lnTo>
                  <a:pt x="647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7FED44-7158-4C88-8577-FFD165929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3028950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92EAF9-5D3D-4D77-865C-33AEB174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29761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2D9FCA-7E49-47B3-8D49-5492A7870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29125"/>
            <a:ext cx="647700" cy="28575"/>
          </a:xfrm>
          <a:custGeom xmlns:a="http://schemas.openxmlformats.org/drawingml/2006/main">
            <a:pathLst>
              <a:path w="647700" h="28575">
                <a:moveTo>
                  <a:pt x="0" y="28575"/>
                </a:moveTo>
                <a:lnTo>
                  <a:pt x="333375" y="28575"/>
                </a:lnTo>
                <a:lnTo>
                  <a:pt x="333375" y="0"/>
                </a:lnTo>
                <a:lnTo>
                  <a:pt x="647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AFFF97-8386-4856-BB61-C3CE7F0C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4429125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6D1E84-A7B1-4AF4-97A3-3868F63A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43763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E63F16-41D7-4329-8431-59E305E03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57700"/>
            <a:ext cx="647700" cy="1371600"/>
          </a:xfrm>
          <a:custGeom xmlns:a="http://schemas.openxmlformats.org/drawingml/2006/main">
            <a:pathLst>
              <a:path w="647700" h="1371600">
                <a:moveTo>
                  <a:pt x="0" y="0"/>
                </a:moveTo>
                <a:lnTo>
                  <a:pt x="333375" y="0"/>
                </a:lnTo>
                <a:lnTo>
                  <a:pt x="333375" y="1371600"/>
                </a:lnTo>
                <a:lnTo>
                  <a:pt x="647700" y="13716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A269E7-CDE5-4A77-90FA-FD263E41A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5829300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165B15-174E-4696-9624-3859F7697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57765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B8ED73-32C9-4AA4-8458-F9862571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3352800"/>
            <a:ext cx="895350" cy="1104900"/>
          </a:xfrm>
          <a:custGeom xmlns:a="http://schemas.openxmlformats.org/drawingml/2006/main">
            <a:pathLst>
              <a:path w="895350" h="1104900">
                <a:moveTo>
                  <a:pt x="0" y="1104900"/>
                </a:moveTo>
                <a:lnTo>
                  <a:pt x="495300" y="1104900"/>
                </a:lnTo>
                <a:lnTo>
                  <a:pt x="495300" y="0"/>
                </a:lnTo>
                <a:lnTo>
                  <a:pt x="895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C6C050-08D2-4A38-A20B-BD6DC811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352800"/>
            <a:ext cx="400050" cy="9525"/>
          </a:xfrm>
          <a:custGeom xmlns:a="http://schemas.openxmlformats.org/drawingml/2006/main">
            <a:pathLst>
              <a:path w="400050" h="9525">
                <a:moveTo>
                  <a:pt x="0" y="0"/>
                </a:moveTo>
                <a:lnTo>
                  <a:pt x="4000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CF995-7652-432D-822D-0513E267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0291" y="33000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86103E-2885-4DD4-81F4-27538F3D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457700"/>
            <a:ext cx="895350" cy="1104900"/>
          </a:xfrm>
          <a:custGeom xmlns:a="http://schemas.openxmlformats.org/drawingml/2006/main">
            <a:pathLst>
              <a:path w="895350" h="1104900">
                <a:moveTo>
                  <a:pt x="0" y="0"/>
                </a:moveTo>
                <a:lnTo>
                  <a:pt x="495300" y="0"/>
                </a:lnTo>
                <a:lnTo>
                  <a:pt x="495300" y="1104900"/>
                </a:lnTo>
                <a:lnTo>
                  <a:pt x="895350" y="11049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8E4F82-6DBA-4376-835A-32926F52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5562600"/>
            <a:ext cx="400050" cy="9525"/>
          </a:xfrm>
          <a:custGeom xmlns:a="http://schemas.openxmlformats.org/drawingml/2006/main">
            <a:pathLst>
              <a:path w="400050" h="9525">
                <a:moveTo>
                  <a:pt x="0" y="0"/>
                </a:moveTo>
                <a:lnTo>
                  <a:pt x="4000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F7DCB8-A030-4923-8AB4-B3348A03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0291" y="5509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6C183FBE-5B89-4074-904E-29F0CF8B3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3086100" cy="1762125"/>
          </a:xfrm>
          <a:prstGeom xmlns:a="http://schemas.openxmlformats.org/drawingml/2006/main" prst="roundRect">
            <a:avLst>
              <a:gd name="adj" fmla="val 864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6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C1C1496C-2DC9-4104-9389-56F1E638E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7433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4B3AEB3-0EE6-4BD1-B17E-6B4C6BCD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667125"/>
            <a:ext cx="239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得たい結果</a:t>
            </a:r>
          </a:p>
        </p:txBody>
      </p:sp>
      <p:sp>
        <p:nvSpPr>
          <p:cNvPr id="28" name="example">
            <a:extLst xmlns:a="http://schemas.openxmlformats.org/drawingml/2006/main">
              <a:ext uri="{FF2B5EF4-FFF2-40B4-BE49-F238E27FC236}">
                <a16:creationId xmlns:a16="http://schemas.microsoft.com/office/drawing/2014/main" id="{5872747F-4D44-49DA-8DAD-F27F678F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91000"/>
            <a:ext cx="27051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帰社後の精算を短時間で終える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AA3ABC-7FB2-48ED-8B44-97DF5674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290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0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B912B922-EB0E-4178-9983-293D73A6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194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1" name="shape">
            <a:extLst xmlns:a="http://schemas.openxmlformats.org/drawingml/2006/main">
              <a:ext uri="{FF2B5EF4-FFF2-40B4-BE49-F238E27FC236}">
                <a16:creationId xmlns:a16="http://schemas.microsoft.com/office/drawing/2014/main" id="{ADF7969C-A957-48E8-A167-36BCE89D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362200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6B168C2-E4E2-4F2A-B236-AB5DBD1C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750EC74-1E50-4986-9194-6D681294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246697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現在の手段</a:t>
            </a:r>
          </a:p>
        </p:txBody>
      </p:sp>
      <p:sp>
        <p:nvSpPr>
          <p:cNvPr id="34" name="example">
            <a:extLst xmlns:a="http://schemas.openxmlformats.org/drawingml/2006/main">
              <a:ext uri="{FF2B5EF4-FFF2-40B4-BE49-F238E27FC236}">
                <a16:creationId xmlns:a16="http://schemas.microsoft.com/office/drawing/2014/main" id="{55B3E597-6EDE-4A2E-8D9A-648BBAA2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990850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領収書をまとめて手入力</a:t>
            </a:r>
          </a:p>
        </p:txBody>
      </p:sp>
      <p:sp>
        <p:nvSpPr>
          <p:cNvPr id="35" name="shape">
            <a:extLst xmlns:a="http://schemas.openxmlformats.org/drawingml/2006/main">
              <a:ext uri="{FF2B5EF4-FFF2-40B4-BE49-F238E27FC236}">
                <a16:creationId xmlns:a16="http://schemas.microsoft.com/office/drawing/2014/main" id="{2C2FA3CB-C7EB-4A29-A724-42F603EA6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762375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5ECC9EE-0672-423D-8B87-A7E4CD227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9433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79A6E07-60EE-4C65-820D-412A0CC9F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3867150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代替手段</a:t>
            </a:r>
          </a:p>
        </p:txBody>
      </p:sp>
      <p:sp>
        <p:nvSpPr>
          <p:cNvPr id="38" name="example">
            <a:extLst xmlns:a="http://schemas.openxmlformats.org/drawingml/2006/main">
              <a:ext uri="{FF2B5EF4-FFF2-40B4-BE49-F238E27FC236}">
                <a16:creationId xmlns:a16="http://schemas.microsoft.com/office/drawing/2014/main" id="{90F31AA8-3B5C-4B93-BF8D-3816952B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391025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事務担当へ入力を依頼</a:t>
            </a:r>
          </a:p>
        </p:txBody>
      </p:sp>
      <p:sp>
        <p:nvSpPr>
          <p:cNvPr id="39" name="shape">
            <a:extLst xmlns:a="http://schemas.openxmlformats.org/drawingml/2006/main">
              <a:ext uri="{FF2B5EF4-FFF2-40B4-BE49-F238E27FC236}">
                <a16:creationId xmlns:a16="http://schemas.microsoft.com/office/drawing/2014/main" id="{32EF7C43-DF18-40B1-BFBF-1A87971A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162550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4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8C97BDA6-54A4-42FD-9416-B0F38E773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53435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FA53EC6-C4A4-4E33-8896-6E02BC16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526732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今回の案</a:t>
            </a:r>
          </a:p>
        </p:txBody>
      </p:sp>
      <p:sp>
        <p:nvSpPr>
          <p:cNvPr id="42" name="example">
            <a:extLst xmlns:a="http://schemas.openxmlformats.org/drawingml/2006/main">
              <a:ext uri="{FF2B5EF4-FFF2-40B4-BE49-F238E27FC236}">
                <a16:creationId xmlns:a16="http://schemas.microsoft.com/office/drawing/2014/main" id="{82EAC780-EB0C-4157-AD89-2A1E500A9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791200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撮影して金額を自動入力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5539B23-2F29-4101-883D-C30AC659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50292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4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247234E7-F127-4D85-9720-09934F8E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50196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5" name="shape">
            <a:extLst xmlns:a="http://schemas.openxmlformats.org/drawingml/2006/main">
              <a:ext uri="{FF2B5EF4-FFF2-40B4-BE49-F238E27FC236}">
                <a16:creationId xmlns:a16="http://schemas.microsoft.com/office/drawing/2014/main" id="{B3EF1CCF-6E00-47C9-A664-CD308D1E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362200"/>
            <a:ext cx="49339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6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7F5EE1E0-10EB-44EF-8E7D-92F3FD53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79273AD-C503-4EE4-B89E-F98A7350A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2466975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選ぶ価値</a:t>
            </a:r>
          </a:p>
        </p:txBody>
      </p:sp>
      <p:sp>
        <p:nvSpPr>
          <p:cNvPr id="48" name="example">
            <a:extLst xmlns:a="http://schemas.openxmlformats.org/drawingml/2006/main">
              <a:ext uri="{FF2B5EF4-FFF2-40B4-BE49-F238E27FC236}">
                <a16:creationId xmlns:a16="http://schemas.microsoft.com/office/drawing/2014/main" id="{D4A52D75-8DE5-4340-BF75-CA27468D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990850"/>
            <a:ext cx="45529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移動中に処理できる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0BE2278E-A869-4621-A8C1-71B0D690C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572000"/>
            <a:ext cx="49339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5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9D29F2E-AAB8-4271-894C-795ACE0C9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5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783C984-D1A8-465F-9DD4-8CB6F4E59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4676775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残る懸念</a:t>
            </a:r>
          </a:p>
        </p:txBody>
      </p:sp>
      <p:sp>
        <p:nvSpPr>
          <p:cNvPr id="52" name="example">
            <a:extLst xmlns:a="http://schemas.openxmlformats.org/drawingml/2006/main">
              <a:ext uri="{FF2B5EF4-FFF2-40B4-BE49-F238E27FC236}">
                <a16:creationId xmlns:a16="http://schemas.microsoft.com/office/drawing/2014/main" id="{050A2AF0-2A2B-454E-BCF4-48AB9508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5200650"/>
            <a:ext cx="45529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誤読の確認に手間がかかる可能性</a:t>
            </a:r>
          </a:p>
        </p:txBody>
      </p:sp>
      <p:sp>
        <p:nvSpPr>
          <p:cNvPr id="53" name="shape">
            <a:extLst xmlns:a="http://schemas.openxmlformats.org/drawingml/2006/main">
              <a:ext uri="{FF2B5EF4-FFF2-40B4-BE49-F238E27FC236}">
                <a16:creationId xmlns:a16="http://schemas.microsoft.com/office/drawing/2014/main" id="{A4073D28-FE36-4900-8EB7-3DD4A4BC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8B83CFF-4432-4332-9835-82D27487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522C33CB-99B6-409E-BA1C-7283C2691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5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B3535F4-D6FC-42D9-B4B0-3CBEA2A2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57" name="annotation">
            <a:extLst xmlns:a="http://schemas.openxmlformats.org/drawingml/2006/main">
              <a:ext uri="{FF2B5EF4-FFF2-40B4-BE49-F238E27FC236}">
                <a16:creationId xmlns:a16="http://schemas.microsoft.com/office/drawing/2014/main" id="{5E857793-D1A8-4E78-8B46-2A50073C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上位には顧客の結果、下位には達成する手段を置く</a:t>
            </a:r>
          </a:p>
        </p:txBody>
      </p:sp>
      <p:sp>
        <p:nvSpPr>
          <p:cNvPr id="58" name="shape">
            <a:extLst xmlns:a="http://schemas.openxmlformats.org/drawingml/2006/main">
              <a:ext uri="{FF2B5EF4-FFF2-40B4-BE49-F238E27FC236}">
                <a16:creationId xmlns:a16="http://schemas.microsoft.com/office/drawing/2014/main" id="{99BF66AE-6AC6-4D37-A60F-4193BF4C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D545EDD5-07A4-4C67-BA73-A3EDFF0E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F591787C-F0CF-4591-AD3F-B63299E99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E7AA810-BA05-46F6-B7A0-50251491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2" name="annotation">
            <a:extLst xmlns:a="http://schemas.openxmlformats.org/drawingml/2006/main">
              <a:ext uri="{FF2B5EF4-FFF2-40B4-BE49-F238E27FC236}">
                <a16:creationId xmlns:a16="http://schemas.microsoft.com/office/drawing/2014/main" id="{DEE6AFD5-6708-4CE1-AC46-F001B4E54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新しい機能の数ではなく、結果を得られるかで比べる</a:t>
            </a:r>
          </a:p>
        </p:txBody>
      </p:sp>
    </p:spTree>
    <p:extLst>
      <p:ext uri="{BB962C8B-B14F-4D97-AF65-F5344CB8AC3E}">
        <p14:creationId xmlns:p14="http://schemas.microsoft.com/office/powerpoint/2010/main" val="16442294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741B370-D1B8-4575-BDFD-23691C134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9A61AEF-3398-4C57-B5E4-FCEC0A75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9EF52A0-250A-4C16-B6EB-E82D01BF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926E637-28A0-4EA4-A5EC-9E075E62B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9C56EF2-53AF-4D74-93C5-0DDF1E48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提供価値のロジックツリー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B3BDFDAF-C2BA-492C-A4FE-D5602755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4B4708-0582-4767-90BD-7FF16D462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7AF3CC3-9FCA-4528-96D9-F2D218E7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FE75367-27E6-4219-A482-E959EB70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ARC-SG-23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117542-1537-425E-A15C-673AD0F96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028950"/>
            <a:ext cx="647700" cy="1428750"/>
          </a:xfrm>
          <a:custGeom xmlns:a="http://schemas.openxmlformats.org/drawingml/2006/main">
            <a:pathLst>
              <a:path w="647700" h="1428750">
                <a:moveTo>
                  <a:pt x="0" y="1428750"/>
                </a:moveTo>
                <a:lnTo>
                  <a:pt x="333375" y="1428750"/>
                </a:lnTo>
                <a:lnTo>
                  <a:pt x="333375" y="0"/>
                </a:lnTo>
                <a:lnTo>
                  <a:pt x="647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5B53C0-FE14-47CB-A5D1-016D704E3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3028950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9290CB-30EC-46D1-B517-A1062087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29761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A5E887-31BD-498F-B65B-7917BD27A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29125"/>
            <a:ext cx="647700" cy="28575"/>
          </a:xfrm>
          <a:custGeom xmlns:a="http://schemas.openxmlformats.org/drawingml/2006/main">
            <a:pathLst>
              <a:path w="647700" h="28575">
                <a:moveTo>
                  <a:pt x="0" y="28575"/>
                </a:moveTo>
                <a:lnTo>
                  <a:pt x="333375" y="28575"/>
                </a:lnTo>
                <a:lnTo>
                  <a:pt x="333375" y="0"/>
                </a:lnTo>
                <a:lnTo>
                  <a:pt x="647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89A6DD-434C-49F2-A479-F797FEC5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4429125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E57CE2-3A42-4BAE-8B0E-0D49E9C57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43763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39F19A-E58C-411C-BBA6-3CE02E638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57700"/>
            <a:ext cx="647700" cy="1371600"/>
          </a:xfrm>
          <a:custGeom xmlns:a="http://schemas.openxmlformats.org/drawingml/2006/main">
            <a:pathLst>
              <a:path w="647700" h="1371600">
                <a:moveTo>
                  <a:pt x="0" y="0"/>
                </a:moveTo>
                <a:lnTo>
                  <a:pt x="333375" y="0"/>
                </a:lnTo>
                <a:lnTo>
                  <a:pt x="333375" y="1371600"/>
                </a:lnTo>
                <a:lnTo>
                  <a:pt x="647700" y="13716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81EBA7-5B7B-45B6-9F4F-0765C905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5829300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770F40-328F-4EEA-8C71-B661D3296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57765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037E5-0F9B-43D7-88D9-FD966F4EA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3352800"/>
            <a:ext cx="895350" cy="1104900"/>
          </a:xfrm>
          <a:custGeom xmlns:a="http://schemas.openxmlformats.org/drawingml/2006/main">
            <a:pathLst>
              <a:path w="895350" h="1104900">
                <a:moveTo>
                  <a:pt x="0" y="1104900"/>
                </a:moveTo>
                <a:lnTo>
                  <a:pt x="495300" y="1104900"/>
                </a:lnTo>
                <a:lnTo>
                  <a:pt x="495300" y="0"/>
                </a:lnTo>
                <a:lnTo>
                  <a:pt x="895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887498-A263-42C1-A41A-7A45148B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352800"/>
            <a:ext cx="400050" cy="9525"/>
          </a:xfrm>
          <a:custGeom xmlns:a="http://schemas.openxmlformats.org/drawingml/2006/main">
            <a:pathLst>
              <a:path w="400050" h="9525">
                <a:moveTo>
                  <a:pt x="0" y="0"/>
                </a:moveTo>
                <a:lnTo>
                  <a:pt x="4000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3F498F-A8D3-4F62-ACC8-0497AF41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0291" y="33000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A7C5FA-66FE-4B87-B3CB-6CAB4094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457700"/>
            <a:ext cx="895350" cy="1104900"/>
          </a:xfrm>
          <a:custGeom xmlns:a="http://schemas.openxmlformats.org/drawingml/2006/main">
            <a:pathLst>
              <a:path w="895350" h="1104900">
                <a:moveTo>
                  <a:pt x="0" y="0"/>
                </a:moveTo>
                <a:lnTo>
                  <a:pt x="495300" y="0"/>
                </a:lnTo>
                <a:lnTo>
                  <a:pt x="495300" y="1104900"/>
                </a:lnTo>
                <a:lnTo>
                  <a:pt x="895350" y="11049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CA67A1-9507-438B-8D4A-B84C14DAD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5562600"/>
            <a:ext cx="400050" cy="9525"/>
          </a:xfrm>
          <a:custGeom xmlns:a="http://schemas.openxmlformats.org/drawingml/2006/main">
            <a:pathLst>
              <a:path w="400050" h="9525">
                <a:moveTo>
                  <a:pt x="0" y="0"/>
                </a:moveTo>
                <a:lnTo>
                  <a:pt x="4000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B5046F-06A7-4BF4-8CEE-C7884A6EC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0291" y="5509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59AF3F74-96AB-4E01-97A9-068ACE2B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3086100" cy="1762125"/>
          </a:xfrm>
          <a:prstGeom xmlns:a="http://schemas.openxmlformats.org/drawingml/2006/main" prst="roundRect">
            <a:avLst>
              <a:gd name="adj" fmla="val 864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6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140E768A-2522-405C-8C27-A7F65568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7433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24ADD8B-61DE-42D0-86CF-9B51A1AD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667125"/>
            <a:ext cx="239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得たい結果</a:t>
            </a:r>
          </a:p>
        </p:txBody>
      </p:sp>
      <p:sp>
        <p:nvSpPr>
          <p:cNvPr id="28" name="input">
            <a:extLst xmlns:a="http://schemas.openxmlformats.org/drawingml/2006/main">
              <a:ext uri="{FF2B5EF4-FFF2-40B4-BE49-F238E27FC236}">
                <a16:creationId xmlns:a16="http://schemas.microsoft.com/office/drawing/2014/main" id="{5DDC645D-A073-4090-B429-1E6318E0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91000"/>
            <a:ext cx="27051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4CFFF1A7-C39A-4DDB-A1AB-789652DF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362200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ADEAEBB-F24A-405A-A07E-08174F00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94DD949-71D9-476B-967B-6A57405B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246697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現在の手段</a:t>
            </a:r>
          </a:p>
        </p:txBody>
      </p:sp>
      <p:sp>
        <p:nvSpPr>
          <p:cNvPr id="32" name="input">
            <a:extLst xmlns:a="http://schemas.openxmlformats.org/drawingml/2006/main">
              <a:ext uri="{FF2B5EF4-FFF2-40B4-BE49-F238E27FC236}">
                <a16:creationId xmlns:a16="http://schemas.microsoft.com/office/drawing/2014/main" id="{0EDB04F0-582E-45EC-8861-FB55A217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990850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0AB83209-0753-4B80-B940-68D589B8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762375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0BF13C1-1D1B-4B40-8943-F8F3AF21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9433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886BDE4-869D-4CBA-AAB1-A2EECB83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3867150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代替手段</a:t>
            </a:r>
          </a:p>
        </p:txBody>
      </p:sp>
      <p:sp>
        <p:nvSpPr>
          <p:cNvPr id="36" name="input">
            <a:extLst xmlns:a="http://schemas.openxmlformats.org/drawingml/2006/main">
              <a:ext uri="{FF2B5EF4-FFF2-40B4-BE49-F238E27FC236}">
                <a16:creationId xmlns:a16="http://schemas.microsoft.com/office/drawing/2014/main" id="{E406CB22-C8A0-4269-8B16-06F476A97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391025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7" name="shape">
            <a:extLst xmlns:a="http://schemas.openxmlformats.org/drawingml/2006/main">
              <a:ext uri="{FF2B5EF4-FFF2-40B4-BE49-F238E27FC236}">
                <a16:creationId xmlns:a16="http://schemas.microsoft.com/office/drawing/2014/main" id="{8E8B5B16-3A64-49F7-9A9D-DC2914C9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162550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01217AFA-DA31-436B-85BA-B464E2D7B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53435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8FE0123-6A91-4F48-8532-F8E740A1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526732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今回の案</a:t>
            </a:r>
          </a:p>
        </p:txBody>
      </p:sp>
      <p:sp>
        <p:nvSpPr>
          <p:cNvPr id="40" name="input">
            <a:extLst xmlns:a="http://schemas.openxmlformats.org/drawingml/2006/main">
              <a:ext uri="{FF2B5EF4-FFF2-40B4-BE49-F238E27FC236}">
                <a16:creationId xmlns:a16="http://schemas.microsoft.com/office/drawing/2014/main" id="{D5358EF7-8239-4D98-819A-FCB88D8C9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791200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1" name="shape">
            <a:extLst xmlns:a="http://schemas.openxmlformats.org/drawingml/2006/main">
              <a:ext uri="{FF2B5EF4-FFF2-40B4-BE49-F238E27FC236}">
                <a16:creationId xmlns:a16="http://schemas.microsoft.com/office/drawing/2014/main" id="{CE5EAB03-B7E0-4994-BFB8-9E7368E9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362200"/>
            <a:ext cx="49339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2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6A38B46-6CC6-4728-99FB-8B67CD3E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8654A4F-5636-4370-9072-B4070309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2466975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選ぶ価値</a:t>
            </a:r>
          </a:p>
        </p:txBody>
      </p:sp>
      <p:sp>
        <p:nvSpPr>
          <p:cNvPr id="44" name="input">
            <a:extLst xmlns:a="http://schemas.openxmlformats.org/drawingml/2006/main">
              <a:ext uri="{FF2B5EF4-FFF2-40B4-BE49-F238E27FC236}">
                <a16:creationId xmlns:a16="http://schemas.microsoft.com/office/drawing/2014/main" id="{880F3EA4-59F3-4131-9C14-C918549E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990850"/>
            <a:ext cx="45529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5" name="shape">
            <a:extLst xmlns:a="http://schemas.openxmlformats.org/drawingml/2006/main">
              <a:ext uri="{FF2B5EF4-FFF2-40B4-BE49-F238E27FC236}">
                <a16:creationId xmlns:a16="http://schemas.microsoft.com/office/drawing/2014/main" id="{0A0AEDE4-A2A5-43B4-9954-2D3D56F9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572000"/>
            <a:ext cx="49339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4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3EDD679-1C47-4DFB-A685-64230A7BF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7907F6A-30B7-4B3C-845A-5F3F9721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4676775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残る懸念</a:t>
            </a:r>
          </a:p>
        </p:txBody>
      </p:sp>
      <p:sp>
        <p:nvSpPr>
          <p:cNvPr id="48" name="input">
            <a:extLst xmlns:a="http://schemas.openxmlformats.org/drawingml/2006/main">
              <a:ext uri="{FF2B5EF4-FFF2-40B4-BE49-F238E27FC236}">
                <a16:creationId xmlns:a16="http://schemas.microsoft.com/office/drawing/2014/main" id="{E20A7E2D-DED4-42E1-80F6-B00465C3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5200650"/>
            <a:ext cx="45529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9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5C39946-AD80-49D7-BBFB-EBD7BC99E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0" name="body">
            <a:extLst xmlns:a="http://schemas.openxmlformats.org/drawingml/2006/main">
              <a:ext uri="{FF2B5EF4-FFF2-40B4-BE49-F238E27FC236}">
                <a16:creationId xmlns:a16="http://schemas.microsoft.com/office/drawing/2014/main" id="{1191F59C-D592-45CA-9B94-F67061E2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299135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2026-10-06T23:57:26.0770000Z</dcterms:created>
  <dcterms:modified xsi:type="dcterms:W3CDTF">2026-10-06T23:57:26.0770000Z</dcterms:modified>
</coreProperties>
</file>