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8533af043f4b64" /><Relationship Type="http://schemas.openxmlformats.org/officeDocument/2006/relationships/extended-properties" Target="/docProps/app.xml" Id="Ra32106834bb44a7d" /><Relationship Type="http://schemas.openxmlformats.org/officeDocument/2006/relationships/officeDocument" Target="/ppt/presentation.xml" Id="Rc21baa148bb84c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220b0ae23649b8"/>
  </p:sldMasterIdLst>
  <p:notesMasterIdLst>
    <p:notesMasterId xmlns:r="http://schemas.openxmlformats.org/officeDocument/2006/relationships" r:id="R0904dc3031aa4040"/>
  </p:notesMasterIdLst>
  <p:sldIdLst>
    <p:sldId xmlns:r="http://schemas.openxmlformats.org/officeDocument/2006/relationships" id="256" r:id="R6a664582f10d48f8"/>
    <p:sldId xmlns:r="http://schemas.openxmlformats.org/officeDocument/2006/relationships" id="257" r:id="Rba42feddaaac4667"/>
    <p:sldId xmlns:r="http://schemas.openxmlformats.org/officeDocument/2006/relationships" id="258" r:id="R093c8993a2d74520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4f3bcc38c541df" /><Relationship Type="http://schemas.openxmlformats.org/officeDocument/2006/relationships/slideMaster" Target="/ppt/slideMasters/slideMaster1.xml" Id="R73220b0ae23649b8" /><Relationship Type="http://schemas.openxmlformats.org/officeDocument/2006/relationships/notesMaster" Target="/ppt/notesMasters/notesMaster1.xml" Id="R0904dc3031aa4040" /><Relationship Type="http://schemas.openxmlformats.org/officeDocument/2006/relationships/presProps" Target="/ppt/presProps.xml" Id="Rbd7b7b019ab44dff" /><Relationship Type="http://schemas.openxmlformats.org/officeDocument/2006/relationships/tableStyles" Target="/ppt/tableStyles.xml" Id="Rabdcc14d0a4846da" /><Relationship Type="http://schemas.openxmlformats.org/officeDocument/2006/relationships/slide" Target="/ppt/slides/slide1.xml" Id="R6a664582f10d48f8" /><Relationship Type="http://schemas.openxmlformats.org/officeDocument/2006/relationships/slide" Target="/ppt/slides/slide2.xml" Id="Rba42feddaaac4667" /><Relationship Type="http://schemas.openxmlformats.org/officeDocument/2006/relationships/slide" Target="/ppt/slides/slide3.xml" Id="R093c8993a2d745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7619db33cd46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5b1a426c8646e8" /><Relationship Type="http://schemas.openxmlformats.org/officeDocument/2006/relationships/notesMaster" Target="/ppt/notesMasters/notesMaster1.xml" Id="R234fdc980da845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616b13712b4e40" /><Relationship Type="http://schemas.openxmlformats.org/officeDocument/2006/relationships/notesMaster" Target="/ppt/notesMasters/notesMaster1.xml" Id="R614f6471bbdf4e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9c1e8e9e2ae4e47" /><Relationship Type="http://schemas.openxmlformats.org/officeDocument/2006/relationships/notesMaster" Target="/ppt/notesMasters/notesMaster1.xml" Id="R992c0630120445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なぜ自社が、なぜ今か</a:t>
            </a:r>
          </a:p>
          <a:p xmlns:a="http://schemas.openxmlformats.org/drawingml/2006/main">
            <a:r>
              <a:t>自社の優位と着手の時期を、対案と比べて考える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なぜ自社が、なぜ今か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なぜ自社が、なぜ今か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e1941153504d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ff1188b6564243" /><Relationship Type="http://schemas.openxmlformats.org/officeDocument/2006/relationships/slideLayout" Target="/ppt/slideLayouts/slideLayout1.xml" Id="R78cb5befb89849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cb5befb89849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b998749524ca2" /><Relationship Type="http://schemas.openxmlformats.org/officeDocument/2006/relationships/image" Target="/ppt/media/image.png" Id="R53e5182f76f74ae4" /><Relationship Type="http://schemas.openxmlformats.org/officeDocument/2006/relationships/notesSlide" Target="/ppt/notesSlides/notesSlide1.xml" Id="R3c8a90a902ae42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78fab4a94549fe" /><Relationship Type="http://schemas.openxmlformats.org/officeDocument/2006/relationships/notesSlide" Target="/ppt/notesSlides/notesSlide2.xml" Id="R84c85fd6e15b45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c92a648474d61" /><Relationship Type="http://schemas.openxmlformats.org/officeDocument/2006/relationships/notesSlide" Target="/ppt/notesSlides/notesSlide3.xml" Id="R0144160abc1243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58BF465B-64B0-4EF0-8E59-86D3F4CD5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15AB59DF-0F8E-43C8-8F98-83F219A2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EE99CE9-B32A-41F8-80A3-8A033C504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9E3A8219-18ED-4C8E-97B1-C8C06E570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BC785DD0-D57D-4B6A-8BA4-5DE36347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6EBA0-8C9A-48E4-BB31-2D315B46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F4866597-E00F-48F1-827E-107C83022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5E1360-E104-47F3-8E13-45919670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56E59F2-A791-47A8-8137-D8732390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D96A4E2-0DEF-4773-8571-C71A76D7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なぜ自社が、なぜ今か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8A8A1F31-324F-48F1-8644-A2BE770F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自社の優位と着手の時期を、対案と比べて考える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1CB54FAA-31EB-4FA8-897D-7B3AFD006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AAF9ACF-F89B-451E-926B-C7A63533B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80D3DFA4-B610-4A3D-897C-CA81D224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5182f76f74ae4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8E000F-BB9A-4850-AEDE-C55570A9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D2FD45F0-FAE5-4AB9-A223-FC51B7D98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ARC-SG-22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2E51A854-4897-42AB-B5D5-00CEF64BE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007535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0BBD7872-E6FD-490A-A3C6-F74BB2199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D8C218F-9320-4E59-8A04-B61A220E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B7E8DC4-3262-4692-9D40-6AAE0D9BD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EEA559C-C708-4032-A775-A52A338DF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459586F-351C-4D30-A169-71FE5F18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なぜ自社が、なぜ今か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9767D73-6C2E-4423-9D8C-98697FC8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地域の空き家管理サービスの場合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C57776-AF9E-4BA7-A810-4507A0B3B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38D9EC1D-F8C6-4F4A-9A32-74842F23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993578A5-D542-4C28-AFB3-A061E073D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ARC-SG-22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36962122-92A9-4173-BD91-519CB510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2A39D37-736F-4CB3-B79C-3C0E41D6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5A9770E-C4BD-4F5D-BCDD-40174BB7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自社の資源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0C4B5A15-42F9-4DAE-99C2-D9AAD2D7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地元の修繕業者との関係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0D919F-53FE-48D9-8768-3C2B32239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5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FE5F9E8D-DC46-4331-B292-12D9E135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85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AC3A95CB-CBD8-49C5-B888-A94D1555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AA735F0D-23F8-4FB7-B9CD-5C5FBDB1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68319C3-E118-4A0F-8FFC-958D8FC2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他社・連携の対案</a:t>
            </a:r>
          </a:p>
        </p:txBody>
      </p:sp>
      <p:sp>
        <p:nvSpPr>
          <p:cNvPr id="19" name="example">
            <a:extLst xmlns:a="http://schemas.openxmlformats.org/drawingml/2006/main">
              <a:ext uri="{FF2B5EF4-FFF2-40B4-BE49-F238E27FC236}">
                <a16:creationId xmlns:a16="http://schemas.microsoft.com/office/drawing/2014/main" id="{E5168DA8-B6EC-4B99-A8E4-7B744E4B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不動産管理会社と共同提供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F867CDE7-F031-478C-94E9-600016A17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C390524-4929-4FEB-8016-C61211D4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ED430F4-462D-451F-8583-BB1B0B925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今の変化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D293437C-5F0B-4E02-B727-0166000BF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遠方所有者から相談が増えた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F98287-9112-4E57-BBD0-8F00CBEA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1FEA1FF-1735-4F34-9B36-929CBBC3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5285A2-3C1A-4735-86F3-68F2E833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11267B-CCAF-43AF-A981-EAE3F143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C9441336-8966-476B-B591-27B912868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68961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98CEFF6-77FA-4630-B09F-14F51AB7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3067886-E066-419A-8055-71A0DF5FE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待つ場合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AC193E34-FCC8-4577-983F-BDD6DDBC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65151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半年待ち、依頼数を観察する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627CA70-6579-44AF-B4FE-372649B6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8F482FC-85DC-4FA9-A7D0-16CD67AA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C576EEC0-865B-4896-84D5-A72A59E3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972050"/>
            <a:ext cx="68961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5" name="icon:shield">
            <a:extLst xmlns:a="http://schemas.openxmlformats.org/drawingml/2006/main">
              <a:ext uri="{FF2B5EF4-FFF2-40B4-BE49-F238E27FC236}">
                <a16:creationId xmlns:a16="http://schemas.microsoft.com/office/drawing/2014/main" id="{FECAAB8E-B6AB-4E51-A6FE-BEDE7D6C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627F315-004B-429A-A934-7ABEA6FE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507682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着手の条件</a:t>
            </a:r>
          </a:p>
        </p:txBody>
      </p:sp>
      <p:sp>
        <p:nvSpPr>
          <p:cNvPr id="37" name="example">
            <a:extLst xmlns:a="http://schemas.openxmlformats.org/drawingml/2006/main">
              <a:ext uri="{FF2B5EF4-FFF2-40B4-BE49-F238E27FC236}">
                <a16:creationId xmlns:a16="http://schemas.microsoft.com/office/drawing/2014/main" id="{B314BD81-7C33-48AC-A149-872B450A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00700"/>
            <a:ext cx="65151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3件の有料試行で運用負担を測る</a:t>
            </a:r>
          </a:p>
        </p:txBody>
      </p:sp>
      <p:sp>
        <p:nvSpPr>
          <p:cNvPr id="38" name="shape">
            <a:extLst xmlns:a="http://schemas.openxmlformats.org/drawingml/2006/main">
              <a:ext uri="{FF2B5EF4-FFF2-40B4-BE49-F238E27FC236}">
                <a16:creationId xmlns:a16="http://schemas.microsoft.com/office/drawing/2014/main" id="{97EDF929-2734-42DC-8D6D-897198CB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48F7D71-004C-44A2-81EC-9EFFD946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0057C6F-4D82-4070-9868-54141508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1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712C9D89-354F-4008-A1BF-8BC6C43A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2" name="annotation">
            <a:extLst xmlns:a="http://schemas.openxmlformats.org/drawingml/2006/main">
              <a:ext uri="{FF2B5EF4-FFF2-40B4-BE49-F238E27FC236}">
                <a16:creationId xmlns:a16="http://schemas.microsoft.com/office/drawing/2014/main" id="{0F3F9747-4D34-421D-BF2A-506FDEE20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「得意だから」だけでなく、他社が担う案とも比べる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C654A899-744A-4814-B78A-7EBFDAD9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B69F7EB-93C1-4FF9-A41E-2CF5B7EFD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C44C36C-933A-4066-AC89-ADBC6927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6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4B630EC7-5039-403D-BDA0-9A091058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7" name="annotation">
            <a:extLst xmlns:a="http://schemas.openxmlformats.org/drawingml/2006/main">
              <a:ext uri="{FF2B5EF4-FFF2-40B4-BE49-F238E27FC236}">
                <a16:creationId xmlns:a16="http://schemas.microsoft.com/office/drawing/2014/main" id="{B8A4A2B7-97E7-41FC-8780-741A4492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急ぐ理由と、待つことで得られる利点の両方を書く</a:t>
            </a:r>
          </a:p>
        </p:txBody>
      </p:sp>
    </p:spTree>
    <p:extLst>
      <p:ext uri="{BB962C8B-B14F-4D97-AF65-F5344CB8AC3E}">
        <p14:creationId xmlns:p14="http://schemas.microsoft.com/office/powerpoint/2010/main" val="5550306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0CB77C8-2239-456C-9C1B-D3717587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D670EED-C2C9-4767-8E74-B83DAE3A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EA021C6-19E1-4047-BBE2-F47FA2B75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FE3BADB-D696-4AD7-A43D-6595DCAF2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94E75EB0-5638-46F4-BBAE-544AFF412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なぜ自社が、なぜ今か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3DC73AB-1F2F-4FE0-934A-3B0C9627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872D9E-6156-48B6-B07E-4F9F5BA9D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74E3290F-5125-4C61-B056-3B97C970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E2574652-3170-430D-BE35-84D7FF2A0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ARC-SG-22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CD725B7A-B665-4488-9D1F-8F697534D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97552221-91D1-41B0-BDEF-EE73ADD6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8A2BDC3-B27B-413E-9A46-1C6285313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自社の資源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919CB58E-F8E1-4107-9ABE-6C3D5BD4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2CAA332A-D784-42CF-A95E-D1A3D6B9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48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956CF289-C674-4E8F-B8AB-424356C4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57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FD377EE-9FD8-41AB-B23A-8D8BA0A0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86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他社・連携の対案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D5A2D053-4C26-487D-925A-1CC14D3F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53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5F6178CC-E93D-4E26-9995-034AD842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60000" y="2362200"/>
            <a:ext cx="4470400" cy="219075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84F1AA8-8F7D-4187-A11E-C94F816E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09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AF1591E-AADF-4334-A9EB-66DE7032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875" y="2466975"/>
            <a:ext cx="3775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今の変化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93CB4980-08FC-4BAE-AE2E-4CB760BF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50500" y="2990850"/>
            <a:ext cx="40894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9D740B-C360-4926-87CB-35D430704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91954F-4428-4A92-AE01-4770B0DB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2AC460C7-4717-4EAA-9EA2-E8075652B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68961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5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5CA0BB2-297C-4C07-BDB5-AA926E21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D322406-E468-40AA-BFF6-80C8D7279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7682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待つ場合</a:t>
            </a:r>
          </a:p>
        </p:txBody>
      </p:sp>
      <p:sp>
        <p:nvSpPr>
          <p:cNvPr id="27" name="input">
            <a:extLst xmlns:a="http://schemas.openxmlformats.org/drawingml/2006/main">
              <a:ext uri="{FF2B5EF4-FFF2-40B4-BE49-F238E27FC236}">
                <a16:creationId xmlns:a16="http://schemas.microsoft.com/office/drawing/2014/main" id="{5D0D1E45-2591-416F-9E4C-B7518070B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00700"/>
            <a:ext cx="65151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32026A-C8AD-44D0-8DD4-5C42E154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600575"/>
            <a:ext cx="9525" cy="238125"/>
          </a:xfrm>
          <a:custGeom xmlns:a="http://schemas.openxmlformats.org/drawingml/2006/main">
            <a:pathLst>
              <a:path w="9525" h="238125">
                <a:moveTo>
                  <a:pt x="0" y="0"/>
                </a:moveTo>
                <a:lnTo>
                  <a:pt x="0" y="238125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8794A2-C937-4F10-B8FD-9DDF7C71A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219" y="4737316"/>
            <a:ext cx="105563" cy="101384"/>
          </a:xfrm>
          <a:custGeom xmlns:a="http://schemas.openxmlformats.org/drawingml/2006/main">
            <a:pathLst>
              <a:path w="105563" h="101384">
                <a:moveTo>
                  <a:pt x="0" y="0"/>
                </a:moveTo>
                <a:lnTo>
                  <a:pt x="52781" y="101384"/>
                </a:lnTo>
                <a:lnTo>
                  <a:pt x="10556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CA775311-EC6E-405F-BCBC-B87344ADB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972050"/>
            <a:ext cx="6896100" cy="1581150"/>
          </a:xfrm>
          <a:prstGeom xmlns:a="http://schemas.openxmlformats.org/drawingml/2006/main" prst="roundRect">
            <a:avLst>
              <a:gd name="adj" fmla="val 963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1" name="icon:shield">
            <a:extLst xmlns:a="http://schemas.openxmlformats.org/drawingml/2006/main">
              <a:ext uri="{FF2B5EF4-FFF2-40B4-BE49-F238E27FC236}">
                <a16:creationId xmlns:a16="http://schemas.microsoft.com/office/drawing/2014/main" id="{B7C737B1-F6CD-4A3E-9565-352C94624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153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7289713-F9DD-45A8-A602-BD4ED56F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5076825"/>
            <a:ext cx="620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着手の条件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EADD3016-8A25-4CB9-897A-6E068FDB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00700"/>
            <a:ext cx="65151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icon:pencil">
            <a:extLst xmlns:a="http://schemas.openxmlformats.org/drawingml/2006/main">
              <a:ext uri="{FF2B5EF4-FFF2-40B4-BE49-F238E27FC236}">
                <a16:creationId xmlns:a16="http://schemas.microsoft.com/office/drawing/2014/main" id="{781D2573-5742-44A4-9C7F-13D70AB2B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7306CCB5-6194-4D8A-BDDA-EEC9A6AE1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1982144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2026-10-06T23:57:25.7250000Z</dcterms:created>
  <dcterms:modified xsi:type="dcterms:W3CDTF">2026-10-06T23:57:25.7250000Z</dcterms:modified>
</coreProperties>
</file>