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43ce2b26b2c74cab" /><Relationship Type="http://schemas.openxmlformats.org/officeDocument/2006/relationships/extended-properties" Target="/docProps/app.xml" Id="Rd07d5808a6024d5f" /><Relationship Type="http://schemas.openxmlformats.org/officeDocument/2006/relationships/officeDocument" Target="/ppt/presentation.xml" Id="Rb573a72d13504fd6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3a26f8dee2314812"/>
  </p:sldMasterIdLst>
  <p:notesMasterIdLst>
    <p:notesMasterId xmlns:r="http://schemas.openxmlformats.org/officeDocument/2006/relationships" r:id="R08d12f4513c747e1"/>
  </p:notesMasterIdLst>
  <p:sldIdLst>
    <p:sldId xmlns:r="http://schemas.openxmlformats.org/officeDocument/2006/relationships" id="256" r:id="R605c38d75a3e4e56"/>
    <p:sldId xmlns:r="http://schemas.openxmlformats.org/officeDocument/2006/relationships" id="257" r:id="Rc10244502298405c"/>
    <p:sldId xmlns:r="http://schemas.openxmlformats.org/officeDocument/2006/relationships" id="258" r:id="R919d54e0933642b0"/>
  </p:sldIdLst>
  <p:sldSz cx="15240000" cy="85725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08fb762b0eb1449e" /><Relationship Type="http://schemas.openxmlformats.org/officeDocument/2006/relationships/slideMaster" Target="/ppt/slideMasters/slideMaster1.xml" Id="R3a26f8dee2314812" /><Relationship Type="http://schemas.openxmlformats.org/officeDocument/2006/relationships/notesMaster" Target="/ppt/notesMasters/notesMaster1.xml" Id="R08d12f4513c747e1" /><Relationship Type="http://schemas.openxmlformats.org/officeDocument/2006/relationships/presProps" Target="/ppt/presProps.xml" Id="Rd8f9abe7234a485b" /><Relationship Type="http://schemas.openxmlformats.org/officeDocument/2006/relationships/tableStyles" Target="/ppt/tableStyles.xml" Id="Rf7df8686c8764036" /><Relationship Type="http://schemas.openxmlformats.org/officeDocument/2006/relationships/slide" Target="/ppt/slides/slide1.xml" Id="R605c38d75a3e4e56" /><Relationship Type="http://schemas.openxmlformats.org/officeDocument/2006/relationships/slide" Target="/ppt/slides/slide2.xml" Id="Rc10244502298405c" /><Relationship Type="http://schemas.openxmlformats.org/officeDocument/2006/relationships/slide" Target="/ppt/slides/slide3.xml" Id="R919d54e0933642b0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61976d2d8173479e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1f62a1cec32e45f7" /><Relationship Type="http://schemas.openxmlformats.org/officeDocument/2006/relationships/notesMaster" Target="/ppt/notesMasters/notesMaster1.xml" Id="R4afffb1bedde44c9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49bc01f366b544f9" /><Relationship Type="http://schemas.openxmlformats.org/officeDocument/2006/relationships/notesMaster" Target="/ppt/notesMasters/notesMaster1.xml" Id="R8c5f7cee737e45b8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4bab9a3d0b904bc6" /><Relationship Type="http://schemas.openxmlformats.org/officeDocument/2006/relationships/notesMaster" Target="/ppt/notesMasters/notesMaster1.xml" Id="Rc4794f2eea154e7a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ARCHECO 支出・時間・頻度</a:t>
            </a:r>
          </a:p>
          <a:p xmlns:a="http://schemas.openxmlformats.org/drawingml/2006/main">
            <a:r>
              <a:t>今の対処にかかる負担を、同じ期間で比較する</a:t>
            </a:r>
          </a:p>
          <a:p xmlns:a="http://schemas.openxmlformats.org/drawingml/2006/main">
            <a:r>
              <a:t>参考枠組み：</a:t>
            </a:r>
          </a:p>
          <a:p xmlns:a="http://schemas.openxmlformats.org/drawingml/2006/main">
            <a:r>
              <a:t>https://www.strategyzer.com/library/capture-customer-insights-and-actions-with-the-learning-card</a:t>
            </a:r>
          </a:p>
          <a:p xmlns:a="http://schemas.openxmlformats.org/drawingml/2006/main">
            <a:r>
              <a:t>表紙イラスト：本資料用に生成したオリジナル。</a:t>
            </a:r>
          </a:p>
          <a:p xmlns:a="http://schemas.openxmlformats.org/drawingml/2006/main">
            <a:r>
              <a:t>関連する使い方：https://staging.archeco.co.jp/services/stage-gate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小アイコン：Lucide (ISC License). https://lucide.dev/license</a:t>
            </a:r>
          </a:p>
          <a:p xmlns:a="http://schemas.openxmlformats.org/drawingml/2006/main">
            <a:r>
              <a:t>ISC License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Copyright (c) 2026 Lucide Icons and Contributors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Permission to use, copy, modify, and/or distribute this software for any</a:t>
            </a:r>
          </a:p>
          <a:p xmlns:a="http://schemas.openxmlformats.org/drawingml/2006/main">
            <a:r>
              <a:t>purpose with or without fee is hereby granted, provided that the above</a:t>
            </a:r>
          </a:p>
          <a:p xmlns:a="http://schemas.openxmlformats.org/drawingml/2006/main">
            <a:r>
              <a:t>copyright notice and this permission notice appear in all copies.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SOFTWARE IS PROVIDED "AS IS" AND THE AUTHOR DISCLAIMS ALL WARRANTIES</a:t>
            </a:r>
          </a:p>
          <a:p xmlns:a="http://schemas.openxmlformats.org/drawingml/2006/main">
            <a:r>
              <a:t>WITH REGARD TO THIS SOFTWARE INCLUDING ALL IMPLIED WARRANTIES OF</a:t>
            </a:r>
          </a:p>
          <a:p xmlns:a="http://schemas.openxmlformats.org/drawingml/2006/main">
            <a:r>
              <a:t>MERCHANTABILITY AND FITNESS. IN NO EVENT SHALL THE AUTHOR BE LIABLE FOR</a:t>
            </a:r>
          </a:p>
          <a:p xmlns:a="http://schemas.openxmlformats.org/drawingml/2006/main">
            <a:r>
              <a:t>ANY SPECIAL, DIRECT, INDIRECT, OR CONSEQUENTIAL DAMAGES OR ANY DAMAGES</a:t>
            </a:r>
          </a:p>
          <a:p xmlns:a="http://schemas.openxmlformats.org/drawingml/2006/main">
            <a:r>
              <a:t>WHATSOEVER RESULTING FROM LOSS OF USE, DATA OR PROFITS, WHETHER IN AN</a:t>
            </a:r>
          </a:p>
          <a:p xmlns:a="http://schemas.openxmlformats.org/drawingml/2006/main">
            <a:r>
              <a:t>ACTION OF CONTRACT, NEGLIGENCE OR OTHER TORTIOUS ACTION, ARISING OUT OF</a:t>
            </a:r>
          </a:p>
          <a:p xmlns:a="http://schemas.openxmlformats.org/drawingml/2006/main">
            <a:r>
              <a:t>OR IN CONNECTION WITH THE USE OR PERFORMANCE OF THIS SOFTWARE.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---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following Lucide icons are derived from the Feather project: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airplay, alert-circle, alert-octagon, alert-triangle, aperture, arrow-down-circle, arrow-down-left, arrow-down-right, arrow-down, arrow-left-circle, arrow-left, arrow-right-circle, arrow-right, arrow-up-circle, arrow-up-left, arrow-up-right, arrow-up, at-sign, calendar, cast, check, chevron-down, chevron-left, chevron-right, chevron-up, chevrons-down, chevrons-left, chevrons-right, chevrons-up, circle, clipboard, clock, code, columns, command, compass, corner-down-left, corner-down-right, corner-left-down, corner-left-up, corner-right-down, corner-right-up, corner-up-left, corner-up-right, crosshair, database, divide-circle, divide-square, dollar-sign, download, external-link, feather, frown, hash, headphones, help-circle, info, italic, key, layout, life-buoy, link-2, link, loader, lock, log-in, log-out, maximize, meh, minimize, minimize-2, minus-circle, minus-square, minus, monitor, moon, more-horizontal, more-vertical, move, music, navigation-2, navigation, octagon, pause-circle, percent, plus-circle, plus-square, plus, power, radio, rss, search, server, share, shopping-bag, sidebar, smartphone, smile, square, table-2, tablet, target, terminal, trash-2, trash, triangle, tv, type, upload, x-circle, x-octagon, x-square, x, zoom-in, zoom-out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MIT License (MIT) (for the icons listed above)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Copyright (c) 2013-present Cole Bemis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Permission is hereby granted, free of charge, to any person obtaining a copy</a:t>
            </a:r>
          </a:p>
          <a:p xmlns:a="http://schemas.openxmlformats.org/drawingml/2006/main">
            <a:r>
              <a:t>of this software and associated documentation files (the "Software"), to deal</a:t>
            </a:r>
          </a:p>
          <a:p xmlns:a="http://schemas.openxmlformats.org/drawingml/2006/main">
            <a:r>
              <a:t>in the Software without restriction, including without limitation the rights</a:t>
            </a:r>
          </a:p>
          <a:p xmlns:a="http://schemas.openxmlformats.org/drawingml/2006/main">
            <a:r>
              <a:t>to use, copy, modify, merge, publish, distribute, sublicense, and/or sell</a:t>
            </a:r>
          </a:p>
          <a:p xmlns:a="http://schemas.openxmlformats.org/drawingml/2006/main">
            <a:r>
              <a:t>copies of the Software, and to permit persons to whom the Software is</a:t>
            </a:r>
          </a:p>
          <a:p xmlns:a="http://schemas.openxmlformats.org/drawingml/2006/main">
            <a:r>
              <a:t>furnished to do so, subject to the following conditions: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above copyright notice and this permission notice shall be included in all</a:t>
            </a:r>
          </a:p>
          <a:p xmlns:a="http://schemas.openxmlformats.org/drawingml/2006/main">
            <a:r>
              <a:t>copies or substantial portions of the Software.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SOFTWARE IS PROVIDED "AS IS", WITHOUT WARRANTY OF ANY KIND, EXPRESS OR</a:t>
            </a:r>
          </a:p>
          <a:p xmlns:a="http://schemas.openxmlformats.org/drawingml/2006/main">
            <a:r>
              <a:t>IMPLIED, INCLUDING BUT NOT LIMITED TO THE WARRANTIES OF MERCHANTABILITY,</a:t>
            </a:r>
          </a:p>
          <a:p xmlns:a="http://schemas.openxmlformats.org/drawingml/2006/main">
            <a:r>
              <a:t>FITNESS FOR A PARTICULAR PURPOSE AND NONINFRINGEMENT. IN NO EVENT SHALL THE</a:t>
            </a:r>
          </a:p>
          <a:p xmlns:a="http://schemas.openxmlformats.org/drawingml/2006/main">
            <a:r>
              <a:t>AUTHORS OR COPYRIGHT HOLDERS BE LIABLE FOR ANY CLAIM, DAMAGES OR OTHER</a:t>
            </a:r>
          </a:p>
          <a:p xmlns:a="http://schemas.openxmlformats.org/drawingml/2006/main">
            <a:r>
              <a:t>LIABILITY, WHETHER IN AN ACTION OF CONTRACT, TORT OR OTHERWISE, ARISING FROM,</a:t>
            </a:r>
          </a:p>
          <a:p xmlns:a="http://schemas.openxmlformats.org/drawingml/2006/main">
            <a:r>
              <a:t>OUT OF OR IN CONNECTION WITH THE SOFTWARE OR THE USE OR OTHER DEALINGS IN THE</a:t>
            </a:r>
          </a:p>
          <a:p xmlns:a="http://schemas.openxmlformats.org/drawingml/2006/main">
            <a:r>
              <a:t>SOFTWARE.</a:t>
            </a:r>
          </a:p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ARCHECO 支出・時間・頻度</a:t>
            </a:r>
          </a:p>
          <a:p xmlns:a="http://schemas.openxmlformats.org/drawingml/2006/main">
            <a:r>
              <a:t>架空の記入例と書き方のポイント。数値・人物・観測結果は例示であり、実績ではありません。</a:t>
            </a:r>
          </a:p>
          <a:p xmlns:a="http://schemas.openxmlformats.org/drawingml/2006/main">
            <a:r>
              <a:t>参考枠組み：</a:t>
            </a:r>
          </a:p>
          <a:p xmlns:a="http://schemas.openxmlformats.org/drawingml/2006/main">
            <a:r>
              <a:t>https://www.strategyzer.com/library/capture-customer-insights-and-actions-with-the-learning-card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関連する使い方：https://staging.archeco.co.jp/services/stage-gate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小アイコン：Lucide (ISC License). https://lucide.dev/license</a:t>
            </a:r>
          </a:p>
          <a:p xmlns:a="http://schemas.openxmlformats.org/drawingml/2006/main">
            <a:r>
              <a:t>ISC License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Copyright (c) 2026 Lucide Icons and Contributors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Permission to use, copy, modify, and/or distribute this software for any</a:t>
            </a:r>
          </a:p>
          <a:p xmlns:a="http://schemas.openxmlformats.org/drawingml/2006/main">
            <a:r>
              <a:t>purpose with or without fee is hereby granted, provided that the above</a:t>
            </a:r>
          </a:p>
          <a:p xmlns:a="http://schemas.openxmlformats.org/drawingml/2006/main">
            <a:r>
              <a:t>copyright notice and this permission notice appear in all copies.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SOFTWARE IS PROVIDED "AS IS" AND THE AUTHOR DISCLAIMS ALL WARRANTIES</a:t>
            </a:r>
          </a:p>
          <a:p xmlns:a="http://schemas.openxmlformats.org/drawingml/2006/main">
            <a:r>
              <a:t>WITH REGARD TO THIS SOFTWARE INCLUDING ALL IMPLIED WARRANTIES OF</a:t>
            </a:r>
          </a:p>
          <a:p xmlns:a="http://schemas.openxmlformats.org/drawingml/2006/main">
            <a:r>
              <a:t>MERCHANTABILITY AND FITNESS. IN NO EVENT SHALL THE AUTHOR BE LIABLE FOR</a:t>
            </a:r>
          </a:p>
          <a:p xmlns:a="http://schemas.openxmlformats.org/drawingml/2006/main">
            <a:r>
              <a:t>ANY SPECIAL, DIRECT, INDIRECT, OR CONSEQUENTIAL DAMAGES OR ANY DAMAGES</a:t>
            </a:r>
          </a:p>
          <a:p xmlns:a="http://schemas.openxmlformats.org/drawingml/2006/main">
            <a:r>
              <a:t>WHATSOEVER RESULTING FROM LOSS OF USE, DATA OR PROFITS, WHETHER IN AN</a:t>
            </a:r>
          </a:p>
          <a:p xmlns:a="http://schemas.openxmlformats.org/drawingml/2006/main">
            <a:r>
              <a:t>ACTION OF CONTRACT, NEGLIGENCE OR OTHER TORTIOUS ACTION, ARISING OUT OF</a:t>
            </a:r>
          </a:p>
          <a:p xmlns:a="http://schemas.openxmlformats.org/drawingml/2006/main">
            <a:r>
              <a:t>OR IN CONNECTION WITH THE USE OR PERFORMANCE OF THIS SOFTWARE.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---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following Lucide icons are derived from the Feather project: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airplay, alert-circle, alert-octagon, alert-triangle, aperture, arrow-down-circle, arrow-down-left, arrow-down-right, arrow-down, arrow-left-circle, arrow-left, arrow-right-circle, arrow-right, arrow-up-circle, arrow-up-left, arrow-up-right, arrow-up, at-sign, calendar, cast, check, chevron-down, chevron-left, chevron-right, chevron-up, chevrons-down, chevrons-left, chevrons-right, chevrons-up, circle, clipboard, clock, code, columns, command, compass, corner-down-left, corner-down-right, corner-left-down, corner-left-up, corner-right-down, corner-right-up, corner-up-left, corner-up-right, crosshair, database, divide-circle, divide-square, dollar-sign, download, external-link, feather, frown, hash, headphones, help-circle, info, italic, key, layout, life-buoy, link-2, link, loader, lock, log-in, log-out, maximize, meh, minimize, minimize-2, minus-circle, minus-square, minus, monitor, moon, more-horizontal, more-vertical, move, music, navigation-2, navigation, octagon, pause-circle, percent, plus-circle, plus-square, plus, power, radio, rss, search, server, share, shopping-bag, sidebar, smartphone, smile, square, table-2, tablet, target, terminal, trash-2, trash, triangle, tv, type, upload, x-circle, x-octagon, x-square, x, zoom-in, zoom-out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MIT License (MIT) (for the icons listed above)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Copyright (c) 2013-present Cole Bemis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Permission is hereby granted, free of charge, to any person obtaining a copy</a:t>
            </a:r>
          </a:p>
          <a:p xmlns:a="http://schemas.openxmlformats.org/drawingml/2006/main">
            <a:r>
              <a:t>of this software and associated documentation files (the "Software"), to deal</a:t>
            </a:r>
          </a:p>
          <a:p xmlns:a="http://schemas.openxmlformats.org/drawingml/2006/main">
            <a:r>
              <a:t>in the Software without restriction, including without limitation the rights</a:t>
            </a:r>
          </a:p>
          <a:p xmlns:a="http://schemas.openxmlformats.org/drawingml/2006/main">
            <a:r>
              <a:t>to use, copy, modify, merge, publish, distribute, sublicense, and/or sell</a:t>
            </a:r>
          </a:p>
          <a:p xmlns:a="http://schemas.openxmlformats.org/drawingml/2006/main">
            <a:r>
              <a:t>copies of the Software, and to permit persons to whom the Software is</a:t>
            </a:r>
          </a:p>
          <a:p xmlns:a="http://schemas.openxmlformats.org/drawingml/2006/main">
            <a:r>
              <a:t>furnished to do so, subject to the following conditions: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above copyright notice and this permission notice shall be included in all</a:t>
            </a:r>
          </a:p>
          <a:p xmlns:a="http://schemas.openxmlformats.org/drawingml/2006/main">
            <a:r>
              <a:t>copies or substantial portions of the Software.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SOFTWARE IS PROVIDED "AS IS", WITHOUT WARRANTY OF ANY KIND, EXPRESS OR</a:t>
            </a:r>
          </a:p>
          <a:p xmlns:a="http://schemas.openxmlformats.org/drawingml/2006/main">
            <a:r>
              <a:t>IMPLIED, INCLUDING BUT NOT LIMITED TO THE WARRANTIES OF MERCHANTABILITY,</a:t>
            </a:r>
          </a:p>
          <a:p xmlns:a="http://schemas.openxmlformats.org/drawingml/2006/main">
            <a:r>
              <a:t>FITNESS FOR A PARTICULAR PURPOSE AND NONINFRINGEMENT. IN NO EVENT SHALL THE</a:t>
            </a:r>
          </a:p>
          <a:p xmlns:a="http://schemas.openxmlformats.org/drawingml/2006/main">
            <a:r>
              <a:t>AUTHORS OR COPYRIGHT HOLDERS BE LIABLE FOR ANY CLAIM, DAMAGES OR OTHER</a:t>
            </a:r>
          </a:p>
          <a:p xmlns:a="http://schemas.openxmlformats.org/drawingml/2006/main">
            <a:r>
              <a:t>LIABILITY, WHETHER IN AN ACTION OF CONTRACT, TORT OR OTHERWISE, ARISING FROM,</a:t>
            </a:r>
          </a:p>
          <a:p xmlns:a="http://schemas.openxmlformats.org/drawingml/2006/main">
            <a:r>
              <a:t>OUT OF OR IN CONNECTION WITH THE SOFTWARE OR THE USE OR OTHER DEALINGS IN THE</a:t>
            </a:r>
          </a:p>
          <a:p xmlns:a="http://schemas.openxmlformats.org/drawingml/2006/main">
            <a:r>
              <a:t>SOFTWARE.</a:t>
            </a:r>
          </a:p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ARCHECO 支出・時間・頻度</a:t>
            </a:r>
          </a:p>
          <a:p xmlns:a="http://schemas.openxmlformats.org/drawingml/2006/main">
            <a:r>
              <a:t>自分の事業の記入用。文字・図形・表は編集可能です。</a:t>
            </a:r>
          </a:p>
          <a:p xmlns:a="http://schemas.openxmlformats.org/drawingml/2006/main">
            <a:r>
              <a:t>参考枠組み：</a:t>
            </a:r>
          </a:p>
          <a:p xmlns:a="http://schemas.openxmlformats.org/drawingml/2006/main">
            <a:r>
              <a:t>https://www.strategyzer.com/library/capture-customer-insights-and-actions-with-the-learning-card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関連する使い方：https://staging.archeco.co.jp/services/stage-gate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小アイコン：Lucide (ISC License). https://lucide.dev/license</a:t>
            </a:r>
          </a:p>
          <a:p xmlns:a="http://schemas.openxmlformats.org/drawingml/2006/main">
            <a:r>
              <a:t>ISC License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Copyright (c) 2026 Lucide Icons and Contributors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Permission to use, copy, modify, and/or distribute this software for any</a:t>
            </a:r>
          </a:p>
          <a:p xmlns:a="http://schemas.openxmlformats.org/drawingml/2006/main">
            <a:r>
              <a:t>purpose with or without fee is hereby granted, provided that the above</a:t>
            </a:r>
          </a:p>
          <a:p xmlns:a="http://schemas.openxmlformats.org/drawingml/2006/main">
            <a:r>
              <a:t>copyright notice and this permission notice appear in all copies.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SOFTWARE IS PROVIDED "AS IS" AND THE AUTHOR DISCLAIMS ALL WARRANTIES</a:t>
            </a:r>
          </a:p>
          <a:p xmlns:a="http://schemas.openxmlformats.org/drawingml/2006/main">
            <a:r>
              <a:t>WITH REGARD TO THIS SOFTWARE INCLUDING ALL IMPLIED WARRANTIES OF</a:t>
            </a:r>
          </a:p>
          <a:p xmlns:a="http://schemas.openxmlformats.org/drawingml/2006/main">
            <a:r>
              <a:t>MERCHANTABILITY AND FITNESS. IN NO EVENT SHALL THE AUTHOR BE LIABLE FOR</a:t>
            </a:r>
          </a:p>
          <a:p xmlns:a="http://schemas.openxmlformats.org/drawingml/2006/main">
            <a:r>
              <a:t>ANY SPECIAL, DIRECT, INDIRECT, OR CONSEQUENTIAL DAMAGES OR ANY DAMAGES</a:t>
            </a:r>
          </a:p>
          <a:p xmlns:a="http://schemas.openxmlformats.org/drawingml/2006/main">
            <a:r>
              <a:t>WHATSOEVER RESULTING FROM LOSS OF USE, DATA OR PROFITS, WHETHER IN AN</a:t>
            </a:r>
          </a:p>
          <a:p xmlns:a="http://schemas.openxmlformats.org/drawingml/2006/main">
            <a:r>
              <a:t>ACTION OF CONTRACT, NEGLIGENCE OR OTHER TORTIOUS ACTION, ARISING OUT OF</a:t>
            </a:r>
          </a:p>
          <a:p xmlns:a="http://schemas.openxmlformats.org/drawingml/2006/main">
            <a:r>
              <a:t>OR IN CONNECTION WITH THE USE OR PERFORMANCE OF THIS SOFTWARE.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---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following Lucide icons are derived from the Feather project: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airplay, alert-circle, alert-octagon, alert-triangle, aperture, arrow-down-circle, arrow-down-left, arrow-down-right, arrow-down, arrow-left-circle, arrow-left, arrow-right-circle, arrow-right, arrow-up-circle, arrow-up-left, arrow-up-right, arrow-up, at-sign, calendar, cast, check, chevron-down, chevron-left, chevron-right, chevron-up, chevrons-down, chevrons-left, chevrons-right, chevrons-up, circle, clipboard, clock, code, columns, command, compass, corner-down-left, corner-down-right, corner-left-down, corner-left-up, corner-right-down, corner-right-up, corner-up-left, corner-up-right, crosshair, database, divide-circle, divide-square, dollar-sign, download, external-link, feather, frown, hash, headphones, help-circle, info, italic, key, layout, life-buoy, link-2, link, loader, lock, log-in, log-out, maximize, meh, minimize, minimize-2, minus-circle, minus-square, minus, monitor, moon, more-horizontal, more-vertical, move, music, navigation-2, navigation, octagon, pause-circle, percent, plus-circle, plus-square, plus, power, radio, rss, search, server, share, shopping-bag, sidebar, smartphone, smile, square, table-2, tablet, target, terminal, trash-2, trash, triangle, tv, type, upload, x-circle, x-octagon, x-square, x, zoom-in, zoom-out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MIT License (MIT) (for the icons listed above)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Copyright (c) 2013-present Cole Bemis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Permission is hereby granted, free of charge, to any person obtaining a copy</a:t>
            </a:r>
          </a:p>
          <a:p xmlns:a="http://schemas.openxmlformats.org/drawingml/2006/main">
            <a:r>
              <a:t>of this software and associated documentation files (the "Software"), to deal</a:t>
            </a:r>
          </a:p>
          <a:p xmlns:a="http://schemas.openxmlformats.org/drawingml/2006/main">
            <a:r>
              <a:t>in the Software without restriction, including without limitation the rights</a:t>
            </a:r>
          </a:p>
          <a:p xmlns:a="http://schemas.openxmlformats.org/drawingml/2006/main">
            <a:r>
              <a:t>to use, copy, modify, merge, publish, distribute, sublicense, and/or sell</a:t>
            </a:r>
          </a:p>
          <a:p xmlns:a="http://schemas.openxmlformats.org/drawingml/2006/main">
            <a:r>
              <a:t>copies of the Software, and to permit persons to whom the Software is</a:t>
            </a:r>
          </a:p>
          <a:p xmlns:a="http://schemas.openxmlformats.org/drawingml/2006/main">
            <a:r>
              <a:t>furnished to do so, subject to the following conditions: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above copyright notice and this permission notice shall be included in all</a:t>
            </a:r>
          </a:p>
          <a:p xmlns:a="http://schemas.openxmlformats.org/drawingml/2006/main">
            <a:r>
              <a:t>copies or substantial portions of the Software.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SOFTWARE IS PROVIDED "AS IS", WITHOUT WARRANTY OF ANY KIND, EXPRESS OR</a:t>
            </a:r>
          </a:p>
          <a:p xmlns:a="http://schemas.openxmlformats.org/drawingml/2006/main">
            <a:r>
              <a:t>IMPLIED, INCLUDING BUT NOT LIMITED TO THE WARRANTIES OF MERCHANTABILITY,</a:t>
            </a:r>
          </a:p>
          <a:p xmlns:a="http://schemas.openxmlformats.org/drawingml/2006/main">
            <a:r>
              <a:t>FITNESS FOR A PARTICULAR PURPOSE AND NONINFRINGEMENT. IN NO EVENT SHALL THE</a:t>
            </a:r>
          </a:p>
          <a:p xmlns:a="http://schemas.openxmlformats.org/drawingml/2006/main">
            <a:r>
              <a:t>AUTHORS OR COPYRIGHT HOLDERS BE LIABLE FOR ANY CLAIM, DAMAGES OR OTHER</a:t>
            </a:r>
          </a:p>
          <a:p xmlns:a="http://schemas.openxmlformats.org/drawingml/2006/main">
            <a:r>
              <a:t>LIABILITY, WHETHER IN AN ACTION OF CONTRACT, TORT OR OTHERWISE, ARISING FROM,</a:t>
            </a:r>
          </a:p>
          <a:p xmlns:a="http://schemas.openxmlformats.org/drawingml/2006/main">
            <a:r>
              <a:t>OUT OF OR IN CONNECTION WITH THE SOFTWARE OR THE USE OR OTHER DEALINGS IN THE</a:t>
            </a:r>
          </a:p>
          <a:p xmlns:a="http://schemas.openxmlformats.org/drawingml/2006/main">
            <a:r>
              <a:t>SOFTWARE.</a:t>
            </a:r>
          </a:p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b7625e33ac9d491d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fd756f98a52d41ea" /><Relationship Type="http://schemas.openxmlformats.org/officeDocument/2006/relationships/slideLayout" Target="/ppt/slideLayouts/slideLayout1.xml" Id="Raa2b23dbe69144f7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aa2b23dbe69144f7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49b1806f2724abe" /><Relationship Type="http://schemas.openxmlformats.org/officeDocument/2006/relationships/image" Target="/ppt/media/image.png" Id="R9dad64fdd2684f0a" /><Relationship Type="http://schemas.openxmlformats.org/officeDocument/2006/relationships/notesSlide" Target="/ppt/notesSlides/notesSlide1.xml" Id="R7225e8b2e3624f1a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03730fc817c43a6" /><Relationship Type="http://schemas.openxmlformats.org/officeDocument/2006/relationships/notesSlide" Target="/ppt/notesSlides/notesSlide2.xml" Id="Rd2d1c75f344f495e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3499817aba9481c" /><Relationship Type="http://schemas.openxmlformats.org/officeDocument/2006/relationships/notesSlide" Target="/ppt/notesSlides/notesSlide3.xml" Id="R53b30d5429a14e82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body">
            <a:extLst xmlns:a="http://schemas.openxmlformats.org/drawingml/2006/main">
              <a:ext uri="{FF2B5EF4-FFF2-40B4-BE49-F238E27FC236}">
                <a16:creationId xmlns:a16="http://schemas.microsoft.com/office/drawing/2014/main" id="{A7D6F80E-62A5-4606-A27C-8A4BD72AD5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57200"/>
            <a:ext cx="6191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9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9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ARCHECO</a:t>
            </a:r>
          </a:p>
        </p:txBody>
      </p:sp>
      <p:sp>
        <p:nvSpPr>
          <p:cNvPr id="2" name="eyebrow">
            <a:extLst xmlns:a="http://schemas.openxmlformats.org/drawingml/2006/main">
              <a:ext uri="{FF2B5EF4-FFF2-40B4-BE49-F238E27FC236}">
                <a16:creationId xmlns:a16="http://schemas.microsoft.com/office/drawing/2014/main" id="{642112BC-AA04-4276-AF46-E9D5913B36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29750" y="457200"/>
            <a:ext cx="519112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127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27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BUSINESS DESIGN WORKBOOK</a:t>
            </a:r>
          </a:p>
        </p:txBody>
      </p:sp>
      <p:sp>
        <p:nvSpPr>
          <p:cNvPr id="3" name="shape">
            <a:extLst xmlns:a="http://schemas.openxmlformats.org/drawingml/2006/main">
              <a:ext uri="{FF2B5EF4-FFF2-40B4-BE49-F238E27FC236}">
                <a16:creationId xmlns:a16="http://schemas.microsoft.com/office/drawing/2014/main" id="{73E9FAB7-9DC2-464D-BF32-2B31FA27A4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085850"/>
            <a:ext cx="219075" cy="571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07D72"/>
          </a:solidFill>
          <a:ln xmlns:a="http://schemas.openxmlformats.org/drawingml/2006/main" w="0">
            <a:noFill/>
          </a:ln>
        </p:spPr>
      </p:sp>
      <p:sp>
        <p:nvSpPr>
          <p:cNvPr id="4" name="shape">
            <a:extLst xmlns:a="http://schemas.openxmlformats.org/drawingml/2006/main">
              <a:ext uri="{FF2B5EF4-FFF2-40B4-BE49-F238E27FC236}">
                <a16:creationId xmlns:a16="http://schemas.microsoft.com/office/drawing/2014/main" id="{E5BACA6F-7F4D-4E54-BAF1-0BDD330E71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1085850"/>
            <a:ext cx="219075" cy="571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70B5AA"/>
          </a:solidFill>
          <a:ln xmlns:a="http://schemas.openxmlformats.org/drawingml/2006/main" w="0">
            <a:noFill/>
          </a:ln>
        </p:spPr>
      </p:sp>
      <p:sp>
        <p:nvSpPr>
          <p:cNvPr id="5" name="shape">
            <a:extLst xmlns:a="http://schemas.openxmlformats.org/drawingml/2006/main">
              <a:ext uri="{FF2B5EF4-FFF2-40B4-BE49-F238E27FC236}">
                <a16:creationId xmlns:a16="http://schemas.microsoft.com/office/drawing/2014/main" id="{916E10FE-BD56-46F6-B23B-57ABE25C1E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00150" y="1085850"/>
            <a:ext cx="219075" cy="571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D985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041CA4F-93DF-4747-86F2-74F11FDDB5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019" y="1800225"/>
            <a:ext cx="428625" cy="42862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D985"/>
          </a:solidFill>
          <a:ln xmlns:a="http://schemas.openxmlformats.org/drawingml/2006/main" w="0">
            <a:noFill/>
          </a:ln>
        </p:spPr>
      </p:sp>
      <p:sp>
        <p:nvSpPr>
          <p:cNvPr id="7" name="shape">
            <a:extLst xmlns:a="http://schemas.openxmlformats.org/drawingml/2006/main">
              <a:ext uri="{FF2B5EF4-FFF2-40B4-BE49-F238E27FC236}">
                <a16:creationId xmlns:a16="http://schemas.microsoft.com/office/drawing/2014/main" id="{0A4D57D2-845E-4AD8-BC8D-8A9E188E7C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014538"/>
            <a:ext cx="321469" cy="300038"/>
          </a:xfrm>
          <a:prstGeom xmlns:a="http://schemas.openxmlformats.org/drawingml/2006/main" prst="roundRect">
            <a:avLst>
              <a:gd name="adj" fmla="val 25397"/>
            </a:avLst>
          </a:prstGeom>
          <a:solidFill xmlns:a="http://schemas.openxmlformats.org/drawingml/2006/main">
            <a:srgbClr val="F07D72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C906E34-C51D-4F2A-8549-1ADD03AA68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" y="2157413"/>
            <a:ext cx="228600" cy="2286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70B5AA"/>
          </a:solidFill>
          <a:ln xmlns:a="http://schemas.openxmlformats.org/drawingml/2006/main" w="0">
            <a:noFill/>
          </a:ln>
        </p:spPr>
      </p:sp>
      <p:sp>
        <p:nvSpPr>
          <p:cNvPr id="9" name="icon:chart-no-axes-combined">
            <a:extLst xmlns:a="http://schemas.openxmlformats.org/drawingml/2006/main">
              <a:ext uri="{FF2B5EF4-FFF2-40B4-BE49-F238E27FC236}">
                <a16:creationId xmlns:a16="http://schemas.microsoft.com/office/drawing/2014/main" id="{8A7B0A3A-5AF3-45FC-B86F-29DCCE7810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714500"/>
            <a:ext cx="714375" cy="714375"/>
          </a:xfrm>
          <a:custGeom xmlns:a="http://schemas.openxmlformats.org/drawingml/2006/main">
            <a:pathLst>
              <a:path w="228600" h="228600">
                <a:moveTo>
                  <a:pt x="114300" y="152400"/>
                </a:moveTo>
                <a:lnTo>
                  <a:pt x="114300" y="200025"/>
                </a:lnTo>
              </a:path>
              <a:path w="228600" h="228600">
                <a:moveTo>
                  <a:pt x="152400" y="133350"/>
                </a:moveTo>
                <a:lnTo>
                  <a:pt x="152400" y="200025"/>
                </a:lnTo>
              </a:path>
              <a:path w="228600" h="228600">
                <a:moveTo>
                  <a:pt x="190500" y="95250"/>
                </a:moveTo>
                <a:lnTo>
                  <a:pt x="190500" y="200025"/>
                </a:lnTo>
              </a:path>
              <a:path w="228600" h="228600">
                <a:moveTo>
                  <a:pt x="209550" y="28575"/>
                </a:moveTo>
                <a:lnTo>
                  <a:pt x="127197" y="110928"/>
                </a:lnTo>
                <a:lnTo>
                  <a:pt x="126907" y="111196"/>
                </a:lnTo>
                <a:lnTo>
                  <a:pt x="126596" y="111438"/>
                </a:lnTo>
                <a:lnTo>
                  <a:pt x="126266" y="111654"/>
                </a:lnTo>
                <a:lnTo>
                  <a:pt x="125920" y="111842"/>
                </a:lnTo>
                <a:lnTo>
                  <a:pt x="125559" y="112000"/>
                </a:lnTo>
                <a:lnTo>
                  <a:pt x="125186" y="112129"/>
                </a:lnTo>
                <a:lnTo>
                  <a:pt x="124804" y="112226"/>
                </a:lnTo>
                <a:lnTo>
                  <a:pt x="124415" y="112291"/>
                </a:lnTo>
                <a:lnTo>
                  <a:pt x="124022" y="112323"/>
                </a:lnTo>
                <a:lnTo>
                  <a:pt x="123628" y="112323"/>
                </a:lnTo>
                <a:lnTo>
                  <a:pt x="123235" y="112291"/>
                </a:lnTo>
                <a:lnTo>
                  <a:pt x="122846" y="112226"/>
                </a:lnTo>
                <a:lnTo>
                  <a:pt x="122464" y="112129"/>
                </a:lnTo>
                <a:lnTo>
                  <a:pt x="122091" y="112000"/>
                </a:lnTo>
                <a:lnTo>
                  <a:pt x="121730" y="111842"/>
                </a:lnTo>
                <a:lnTo>
                  <a:pt x="121384" y="111654"/>
                </a:lnTo>
                <a:lnTo>
                  <a:pt x="121054" y="111438"/>
                </a:lnTo>
                <a:lnTo>
                  <a:pt x="120743" y="111196"/>
                </a:lnTo>
                <a:lnTo>
                  <a:pt x="120453" y="110928"/>
                </a:lnTo>
                <a:lnTo>
                  <a:pt x="89097" y="79572"/>
                </a:lnTo>
                <a:lnTo>
                  <a:pt x="88807" y="79305"/>
                </a:lnTo>
                <a:lnTo>
                  <a:pt x="88497" y="79064"/>
                </a:lnTo>
                <a:lnTo>
                  <a:pt x="88167" y="78848"/>
                </a:lnTo>
                <a:lnTo>
                  <a:pt x="87821" y="78661"/>
                </a:lnTo>
                <a:lnTo>
                  <a:pt x="87461" y="78503"/>
                </a:lnTo>
                <a:lnTo>
                  <a:pt x="87088" y="78375"/>
                </a:lnTo>
                <a:lnTo>
                  <a:pt x="86707" y="78279"/>
                </a:lnTo>
                <a:lnTo>
                  <a:pt x="86319" y="78214"/>
                </a:lnTo>
                <a:lnTo>
                  <a:pt x="85927" y="78182"/>
                </a:lnTo>
                <a:lnTo>
                  <a:pt x="85533" y="78182"/>
                </a:lnTo>
                <a:lnTo>
                  <a:pt x="85141" y="78214"/>
                </a:lnTo>
                <a:lnTo>
                  <a:pt x="84753" y="78279"/>
                </a:lnTo>
                <a:lnTo>
                  <a:pt x="84371" y="78375"/>
                </a:lnTo>
                <a:lnTo>
                  <a:pt x="83999" y="78503"/>
                </a:lnTo>
                <a:lnTo>
                  <a:pt x="83638" y="78661"/>
                </a:lnTo>
                <a:lnTo>
                  <a:pt x="83292" y="78848"/>
                </a:lnTo>
                <a:lnTo>
                  <a:pt x="82963" y="79064"/>
                </a:lnTo>
                <a:lnTo>
                  <a:pt x="82652" y="79305"/>
                </a:lnTo>
                <a:lnTo>
                  <a:pt x="82363" y="79572"/>
                </a:lnTo>
                <a:lnTo>
                  <a:pt x="19050" y="142875"/>
                </a:lnTo>
              </a:path>
              <a:path w="228600" h="228600">
                <a:moveTo>
                  <a:pt x="38100" y="171450"/>
                </a:moveTo>
                <a:lnTo>
                  <a:pt x="38100" y="200025"/>
                </a:lnTo>
              </a:path>
              <a:path w="228600" h="228600">
                <a:moveTo>
                  <a:pt x="76200" y="133350"/>
                </a:moveTo>
                <a:lnTo>
                  <a:pt x="76200" y="200025"/>
                </a:lnTo>
              </a:path>
            </a:pathLst>
          </a:custGeom>
          <a:noFill xmlns:a="http://schemas.openxmlformats.org/drawingml/2006/main"/>
          <a:ln xmlns:a="http://schemas.openxmlformats.org/drawingml/2006/main" w="20003">
            <a:solidFill>
              <a:srgbClr val="202A44"/>
            </a:solidFill>
          </a:ln>
        </p:spPr>
      </p:sp>
      <p:sp>
        <p:nvSpPr>
          <p:cNvPr id="10" name="cover-title">
            <a:extLst xmlns:a="http://schemas.openxmlformats.org/drawingml/2006/main">
              <a:ext uri="{FF2B5EF4-FFF2-40B4-BE49-F238E27FC236}">
                <a16:creationId xmlns:a16="http://schemas.microsoft.com/office/drawing/2014/main" id="{6AC5E8F5-0B93-4259-8768-DB882F66FD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790825"/>
            <a:ext cx="6953250" cy="2028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48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48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支出・時間・頻度</a:t>
            </a:r>
          </a:p>
        </p:txBody>
      </p:sp>
      <p:sp>
        <p:nvSpPr>
          <p:cNvPr id="11" name="cover-description">
            <a:extLst xmlns:a="http://schemas.openxmlformats.org/drawingml/2006/main">
              <a:ext uri="{FF2B5EF4-FFF2-40B4-BE49-F238E27FC236}">
                <a16:creationId xmlns:a16="http://schemas.microsoft.com/office/drawing/2014/main" id="{3AC19605-89B1-4534-B676-1919F1849C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114925"/>
            <a:ext cx="6191250" cy="1038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17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217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今の対処にかかる負担を、同じ期間で比較する</a:t>
            </a:r>
          </a:p>
        </p:txBody>
      </p:sp>
      <p:sp>
        <p:nvSpPr>
          <p:cNvPr id="12" name="shape">
            <a:extLst xmlns:a="http://schemas.openxmlformats.org/drawingml/2006/main">
              <a:ext uri="{FF2B5EF4-FFF2-40B4-BE49-F238E27FC236}">
                <a16:creationId xmlns:a16="http://schemas.microsoft.com/office/drawing/2014/main" id="{39E4FDC7-60D9-4303-B849-CBD57E0FAD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6772275"/>
            <a:ext cx="6000750" cy="723900"/>
          </a:xfrm>
          <a:prstGeom xmlns:a="http://schemas.openxmlformats.org/drawingml/2006/main" prst="roundRect">
            <a:avLst>
              <a:gd name="adj" fmla="val 23684"/>
            </a:avLst>
          </a:prstGeom>
          <a:solidFill xmlns:a="http://schemas.openxmlformats.org/drawingml/2006/main">
            <a:srgbClr val="E7F3F0"/>
          </a:solidFill>
          <a:ln xmlns:a="http://schemas.openxmlformats.org/drawingml/2006/main" w="0">
            <a:noFill/>
          </a:ln>
        </p:spPr>
      </p:sp>
      <p:sp>
        <p:nvSpPr>
          <p:cNvPr id="13" name="icon:pencil">
            <a:extLst xmlns:a="http://schemas.openxmlformats.org/drawingml/2006/main">
              <a:ext uri="{FF2B5EF4-FFF2-40B4-BE49-F238E27FC236}">
                <a16:creationId xmlns:a16="http://schemas.microsoft.com/office/drawing/2014/main" id="{169C0CD9-DD65-483A-AC0D-659B418D77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7725" y="7000875"/>
            <a:ext cx="276225" cy="276225"/>
          </a:xfrm>
          <a:custGeom xmlns:a="http://schemas.openxmlformats.org/drawingml/2006/main">
            <a:pathLst>
              <a:path w="228600" h="228600">
                <a:moveTo>
                  <a:pt x="142875" y="38100"/>
                </a:moveTo>
                <a:lnTo>
                  <a:pt x="190500" y="85725"/>
                </a:lnTo>
                <a:lnTo>
                  <a:pt x="76200" y="200025"/>
                </a:lnTo>
                <a:lnTo>
                  <a:pt x="28575" y="209550"/>
                </a:lnTo>
                <a:lnTo>
                  <a:pt x="38100" y="161925"/>
                </a:lnTo>
                <a:lnTo>
                  <a:pt x="142875" y="38100"/>
                </a:lnTo>
                <a:close/>
              </a:path>
              <a:path w="228600" h="228600">
                <a:moveTo>
                  <a:pt x="123825" y="57150"/>
                </a:moveTo>
                <a:lnTo>
                  <a:pt x="171450" y="104775"/>
                </a:lnTo>
              </a:path>
              <a:path w="228600" h="228600">
                <a:moveTo>
                  <a:pt x="38100" y="161925"/>
                </a:moveTo>
                <a:lnTo>
                  <a:pt x="76200" y="200025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202A44"/>
            </a:solidFill>
          </a:ln>
        </p:spPr>
      </p:sp>
      <p:sp>
        <p:nvSpPr>
          <p:cNvPr id="14" name="body">
            <a:extLst xmlns:a="http://schemas.openxmlformats.org/drawingml/2006/main">
              <a:ext uri="{FF2B5EF4-FFF2-40B4-BE49-F238E27FC236}">
                <a16:creationId xmlns:a16="http://schemas.microsoft.com/office/drawing/2014/main" id="{F8871979-2DCB-4B3F-854A-55D081DFF2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04925" y="6877050"/>
            <a:ext cx="50482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6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記入例で確認し、自分の事業に書き込む</a:t>
            </a:r>
          </a:p>
        </p:txBody>
      </p:sp>
      <p:pic>
        <p:nvPicPr>
          <p:cNvPr id="3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dad64fdd2684f0a"/>
          <a:stretch xmlns:a="http://schemas.openxmlformats.org/drawingml/2006/main"/>
        </p:blipFill>
        <p:spPr>
          <a:xfrm xmlns:a="http://schemas.openxmlformats.org/drawingml/2006/main">
            <a:off x="7429500" y="1881188"/>
            <a:ext cx="7572375" cy="5048250"/>
          </a:xfrm>
          <a:prstGeom xmlns:a="http://schemas.openxmlformats.org/drawingml/2006/main" prst="rect">
            <a:avLst/>
          </a:prstGeom>
        </p:spPr>
      </p:pic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7971E80-7782-4F74-8D56-EF2A97A13F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029575"/>
            <a:ext cx="14020800" cy="9525"/>
          </a:xfrm>
          <a:custGeom xmlns:a="http://schemas.openxmlformats.org/drawingml/2006/main">
            <a:pathLst>
              <a:path w="14020800" h="9525">
                <a:moveTo>
                  <a:pt x="0" y="0"/>
                </a:moveTo>
                <a:lnTo>
                  <a:pt x="140208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9525">
            <a:solidFill>
              <a:srgbClr val="DDE2E6"/>
            </a:solidFill>
          </a:ln>
        </p:spPr>
      </p:sp>
      <p:sp>
        <p:nvSpPr>
          <p:cNvPr id="17" name="body">
            <a:extLst xmlns:a="http://schemas.openxmlformats.org/drawingml/2006/main">
              <a:ext uri="{FF2B5EF4-FFF2-40B4-BE49-F238E27FC236}">
                <a16:creationId xmlns:a16="http://schemas.microsoft.com/office/drawing/2014/main" id="{5ED91A75-03E7-4811-BF38-A5D7AFE3AC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162925"/>
            <a:ext cx="857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12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ARC-SG-21   /   EDITABLE POWERPOINT</a:t>
            </a:r>
          </a:p>
        </p:txBody>
      </p:sp>
      <p:sp>
        <p:nvSpPr>
          <p:cNvPr id="18" name="page">
            <a:extLst xmlns:a="http://schemas.openxmlformats.org/drawingml/2006/main">
              <a:ext uri="{FF2B5EF4-FFF2-40B4-BE49-F238E27FC236}">
                <a16:creationId xmlns:a16="http://schemas.microsoft.com/office/drawing/2014/main" id="{4905F3A0-4175-4125-9A85-2678BC8B5C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11250" y="8162925"/>
            <a:ext cx="819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1200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200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01</a:t>
            </a:r>
          </a:p>
        </p:txBody>
      </p:sp>
    </p:spTree>
    <p:extLst>
      <p:ext uri="{BB962C8B-B14F-4D97-AF65-F5344CB8AC3E}">
        <p14:creationId xmlns:p14="http://schemas.microsoft.com/office/powerpoint/2010/main" val="1485854770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8" name="icon:lightbulb">
            <a:extLst xmlns:a="http://schemas.openxmlformats.org/drawingml/2006/main">
              <a:ext uri="{FF2B5EF4-FFF2-40B4-BE49-F238E27FC236}">
                <a16:creationId xmlns:a16="http://schemas.microsoft.com/office/drawing/2014/main" id="{01D6A30C-563F-4CB2-A202-259B323685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0050"/>
            <a:ext cx="238125" cy="238125"/>
          </a:xfrm>
          <a:custGeom xmlns:a="http://schemas.openxmlformats.org/drawingml/2006/main">
            <a:pathLst>
              <a:path w="228600" h="228600">
                <a:moveTo>
                  <a:pt x="142875" y="133350"/>
                </a:moveTo>
                <a:lnTo>
                  <a:pt x="143219" y="131788"/>
                </a:lnTo>
                <a:lnTo>
                  <a:pt x="143616" y="130276"/>
                </a:lnTo>
                <a:lnTo>
                  <a:pt x="144066" y="128808"/>
                </a:lnTo>
                <a:lnTo>
                  <a:pt x="144568" y="127382"/>
                </a:lnTo>
                <a:lnTo>
                  <a:pt x="145124" y="125992"/>
                </a:lnTo>
                <a:lnTo>
                  <a:pt x="145733" y="124636"/>
                </a:lnTo>
                <a:lnTo>
                  <a:pt x="146394" y="123310"/>
                </a:lnTo>
                <a:lnTo>
                  <a:pt x="147108" y="122009"/>
                </a:lnTo>
                <a:lnTo>
                  <a:pt x="147876" y="120729"/>
                </a:lnTo>
                <a:lnTo>
                  <a:pt x="148696" y="119468"/>
                </a:lnTo>
                <a:lnTo>
                  <a:pt x="149569" y="118219"/>
                </a:lnTo>
                <a:lnTo>
                  <a:pt x="150495" y="116981"/>
                </a:lnTo>
                <a:lnTo>
                  <a:pt x="151474" y="115749"/>
                </a:lnTo>
                <a:lnTo>
                  <a:pt x="152506" y="114518"/>
                </a:lnTo>
                <a:lnTo>
                  <a:pt x="153591" y="113286"/>
                </a:lnTo>
                <a:lnTo>
                  <a:pt x="154728" y="112047"/>
                </a:lnTo>
                <a:lnTo>
                  <a:pt x="155919" y="110799"/>
                </a:lnTo>
                <a:lnTo>
                  <a:pt x="157163" y="109538"/>
                </a:lnTo>
                <a:lnTo>
                  <a:pt x="158706" y="108074"/>
                </a:lnTo>
                <a:lnTo>
                  <a:pt x="160161" y="106544"/>
                </a:lnTo>
                <a:lnTo>
                  <a:pt x="161528" y="104951"/>
                </a:lnTo>
                <a:lnTo>
                  <a:pt x="162807" y="103300"/>
                </a:lnTo>
                <a:lnTo>
                  <a:pt x="163998" y="101593"/>
                </a:lnTo>
                <a:lnTo>
                  <a:pt x="165100" y="99836"/>
                </a:lnTo>
                <a:lnTo>
                  <a:pt x="166114" y="98032"/>
                </a:lnTo>
                <a:lnTo>
                  <a:pt x="167040" y="96184"/>
                </a:lnTo>
                <a:lnTo>
                  <a:pt x="167878" y="94298"/>
                </a:lnTo>
                <a:lnTo>
                  <a:pt x="168628" y="92376"/>
                </a:lnTo>
                <a:lnTo>
                  <a:pt x="169289" y="90422"/>
                </a:lnTo>
                <a:lnTo>
                  <a:pt x="169863" y="88441"/>
                </a:lnTo>
                <a:lnTo>
                  <a:pt x="170348" y="86437"/>
                </a:lnTo>
                <a:lnTo>
                  <a:pt x="170744" y="84413"/>
                </a:lnTo>
                <a:lnTo>
                  <a:pt x="171053" y="82374"/>
                </a:lnTo>
                <a:lnTo>
                  <a:pt x="171274" y="80322"/>
                </a:lnTo>
                <a:lnTo>
                  <a:pt x="171406" y="78263"/>
                </a:lnTo>
                <a:lnTo>
                  <a:pt x="171450" y="76200"/>
                </a:lnTo>
                <a:lnTo>
                  <a:pt x="171255" y="71481"/>
                </a:lnTo>
                <a:lnTo>
                  <a:pt x="170671" y="66793"/>
                </a:lnTo>
                <a:lnTo>
                  <a:pt x="169701" y="62171"/>
                </a:lnTo>
                <a:lnTo>
                  <a:pt x="168353" y="57643"/>
                </a:lnTo>
                <a:lnTo>
                  <a:pt x="166636" y="53243"/>
                </a:lnTo>
                <a:lnTo>
                  <a:pt x="164562" y="49000"/>
                </a:lnTo>
                <a:lnTo>
                  <a:pt x="162144" y="44942"/>
                </a:lnTo>
                <a:lnTo>
                  <a:pt x="159399" y="41098"/>
                </a:lnTo>
                <a:lnTo>
                  <a:pt x="156347" y="37493"/>
                </a:lnTo>
                <a:lnTo>
                  <a:pt x="153007" y="34153"/>
                </a:lnTo>
                <a:lnTo>
                  <a:pt x="149402" y="31101"/>
                </a:lnTo>
                <a:lnTo>
                  <a:pt x="145558" y="28356"/>
                </a:lnTo>
                <a:lnTo>
                  <a:pt x="141500" y="25938"/>
                </a:lnTo>
                <a:lnTo>
                  <a:pt x="137257" y="23864"/>
                </a:lnTo>
                <a:lnTo>
                  <a:pt x="132857" y="22147"/>
                </a:lnTo>
                <a:lnTo>
                  <a:pt x="128329" y="20799"/>
                </a:lnTo>
                <a:lnTo>
                  <a:pt x="123707" y="19829"/>
                </a:lnTo>
                <a:lnTo>
                  <a:pt x="119019" y="19245"/>
                </a:lnTo>
                <a:lnTo>
                  <a:pt x="114300" y="19050"/>
                </a:lnTo>
                <a:lnTo>
                  <a:pt x="109581" y="19245"/>
                </a:lnTo>
                <a:lnTo>
                  <a:pt x="104893" y="19829"/>
                </a:lnTo>
                <a:lnTo>
                  <a:pt x="100271" y="20799"/>
                </a:lnTo>
                <a:lnTo>
                  <a:pt x="95743" y="22147"/>
                </a:lnTo>
                <a:lnTo>
                  <a:pt x="91343" y="23864"/>
                </a:lnTo>
                <a:lnTo>
                  <a:pt x="87100" y="25938"/>
                </a:lnTo>
                <a:lnTo>
                  <a:pt x="83042" y="28356"/>
                </a:lnTo>
                <a:lnTo>
                  <a:pt x="79198" y="31101"/>
                </a:lnTo>
                <a:lnTo>
                  <a:pt x="75593" y="34153"/>
                </a:lnTo>
                <a:lnTo>
                  <a:pt x="72253" y="37493"/>
                </a:lnTo>
                <a:lnTo>
                  <a:pt x="69201" y="41098"/>
                </a:lnTo>
                <a:lnTo>
                  <a:pt x="66456" y="44942"/>
                </a:lnTo>
                <a:lnTo>
                  <a:pt x="64038" y="49000"/>
                </a:lnTo>
                <a:lnTo>
                  <a:pt x="61964" y="53243"/>
                </a:lnTo>
                <a:lnTo>
                  <a:pt x="60247" y="57643"/>
                </a:lnTo>
                <a:lnTo>
                  <a:pt x="58899" y="62171"/>
                </a:lnTo>
                <a:lnTo>
                  <a:pt x="57929" y="66793"/>
                </a:lnTo>
                <a:lnTo>
                  <a:pt x="57345" y="71481"/>
                </a:lnTo>
                <a:lnTo>
                  <a:pt x="57150" y="76200"/>
                </a:lnTo>
                <a:lnTo>
                  <a:pt x="57169" y="77805"/>
                </a:lnTo>
                <a:lnTo>
                  <a:pt x="57232" y="79444"/>
                </a:lnTo>
                <a:lnTo>
                  <a:pt x="57348" y="81117"/>
                </a:lnTo>
                <a:lnTo>
                  <a:pt x="57526" y="82822"/>
                </a:lnTo>
                <a:lnTo>
                  <a:pt x="57775" y="84558"/>
                </a:lnTo>
                <a:lnTo>
                  <a:pt x="58103" y="86325"/>
                </a:lnTo>
                <a:lnTo>
                  <a:pt x="58518" y="88121"/>
                </a:lnTo>
                <a:lnTo>
                  <a:pt x="59031" y="89945"/>
                </a:lnTo>
                <a:lnTo>
                  <a:pt x="59650" y="91797"/>
                </a:lnTo>
                <a:lnTo>
                  <a:pt x="60384" y="93676"/>
                </a:lnTo>
                <a:lnTo>
                  <a:pt x="61241" y="95579"/>
                </a:lnTo>
                <a:lnTo>
                  <a:pt x="62230" y="97508"/>
                </a:lnTo>
                <a:lnTo>
                  <a:pt x="63360" y="99460"/>
                </a:lnTo>
                <a:lnTo>
                  <a:pt x="64641" y="101434"/>
                </a:lnTo>
                <a:lnTo>
                  <a:pt x="66080" y="103430"/>
                </a:lnTo>
                <a:lnTo>
                  <a:pt x="67686" y="105447"/>
                </a:lnTo>
                <a:lnTo>
                  <a:pt x="69469" y="107483"/>
                </a:lnTo>
                <a:lnTo>
                  <a:pt x="71438" y="109538"/>
                </a:lnTo>
                <a:lnTo>
                  <a:pt x="72539" y="110658"/>
                </a:lnTo>
                <a:lnTo>
                  <a:pt x="73621" y="111797"/>
                </a:lnTo>
                <a:lnTo>
                  <a:pt x="74679" y="112955"/>
                </a:lnTo>
                <a:lnTo>
                  <a:pt x="75710" y="114134"/>
                </a:lnTo>
                <a:lnTo>
                  <a:pt x="76712" y="115335"/>
                </a:lnTo>
                <a:lnTo>
                  <a:pt x="77682" y="116558"/>
                </a:lnTo>
                <a:lnTo>
                  <a:pt x="78616" y="117804"/>
                </a:lnTo>
                <a:lnTo>
                  <a:pt x="79512" y="119076"/>
                </a:lnTo>
                <a:lnTo>
                  <a:pt x="80367" y="120372"/>
                </a:lnTo>
                <a:lnTo>
                  <a:pt x="81178" y="121695"/>
                </a:lnTo>
                <a:lnTo>
                  <a:pt x="81942" y="123046"/>
                </a:lnTo>
                <a:lnTo>
                  <a:pt x="82656" y="124425"/>
                </a:lnTo>
                <a:lnTo>
                  <a:pt x="83317" y="125833"/>
                </a:lnTo>
                <a:lnTo>
                  <a:pt x="83922" y="127272"/>
                </a:lnTo>
                <a:lnTo>
                  <a:pt x="84468" y="128742"/>
                </a:lnTo>
                <a:lnTo>
                  <a:pt x="84953" y="130244"/>
                </a:lnTo>
                <a:lnTo>
                  <a:pt x="85373" y="131780"/>
                </a:lnTo>
                <a:lnTo>
                  <a:pt x="85725" y="133350"/>
                </a:lnTo>
              </a:path>
              <a:path w="228600" h="228600">
                <a:moveTo>
                  <a:pt x="85725" y="171450"/>
                </a:moveTo>
                <a:lnTo>
                  <a:pt x="142875" y="171450"/>
                </a:lnTo>
              </a:path>
              <a:path w="228600" h="228600">
                <a:moveTo>
                  <a:pt x="95250" y="209550"/>
                </a:moveTo>
                <a:lnTo>
                  <a:pt x="133350" y="209550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202A44"/>
            </a:solidFill>
          </a:ln>
        </p:spPr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909D0498-2A6D-43CE-833B-615AE91C71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342900"/>
            <a:ext cx="65722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具体例で書き方を見る</a:t>
            </a:r>
          </a:p>
        </p:txBody>
      </p:sp>
      <p:sp>
        <p:nvSpPr>
          <p:cNvPr id="3" name="shape">
            <a:extLst xmlns:a="http://schemas.openxmlformats.org/drawingml/2006/main">
              <a:ext uri="{FF2B5EF4-FFF2-40B4-BE49-F238E27FC236}">
                <a16:creationId xmlns:a16="http://schemas.microsoft.com/office/drawing/2014/main" id="{760ABE85-6026-4F7F-B927-5380F3E1C8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258800" y="390525"/>
            <a:ext cx="137160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BF3D9"/>
          </a:solidFill>
          <a:ln xmlns:a="http://schemas.openxmlformats.org/drawingml/2006/main" w="0">
            <a:noFill/>
          </a:ln>
        </p:spPr>
      </p:sp>
      <p:sp>
        <p:nvSpPr>
          <p:cNvPr id="4" name="body">
            <a:extLst xmlns:a="http://schemas.openxmlformats.org/drawingml/2006/main">
              <a:ext uri="{FF2B5EF4-FFF2-40B4-BE49-F238E27FC236}">
                <a16:creationId xmlns:a16="http://schemas.microsoft.com/office/drawing/2014/main" id="{A66CC53B-7BF2-4F2E-B37B-D98C4CCAC3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82625" y="371475"/>
            <a:ext cx="1238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2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架空の記入例</a:t>
            </a:r>
          </a:p>
        </p:txBody>
      </p:sp>
      <p:sp>
        <p:nvSpPr>
          <p:cNvPr id="5" name="heading">
            <a:extLst xmlns:a="http://schemas.openxmlformats.org/drawingml/2006/main">
              <a:ext uri="{FF2B5EF4-FFF2-40B4-BE49-F238E27FC236}">
                <a16:creationId xmlns:a16="http://schemas.microsoft.com/office/drawing/2014/main" id="{4D5C4362-D933-42AF-AC9C-6BAE74B854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42975"/>
            <a:ext cx="140017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34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34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支出・時間・頻度</a:t>
            </a:r>
          </a:p>
        </p:txBody>
      </p:sp>
      <p:sp>
        <p:nvSpPr>
          <p:cNvPr id="6" name="body">
            <a:extLst xmlns:a="http://schemas.openxmlformats.org/drawingml/2006/main">
              <a:ext uri="{FF2B5EF4-FFF2-40B4-BE49-F238E27FC236}">
                <a16:creationId xmlns:a16="http://schemas.microsoft.com/office/drawing/2014/main" id="{28621491-8CAA-4853-ACDE-BF4A7694E7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647825"/>
            <a:ext cx="139827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店舗のシフト調整の場合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8A60CC6-CEB0-42B7-983A-4BE9B924E9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029575"/>
            <a:ext cx="14020800" cy="9525"/>
          </a:xfrm>
          <a:custGeom xmlns:a="http://schemas.openxmlformats.org/drawingml/2006/main">
            <a:pathLst>
              <a:path w="14020800" h="9525">
                <a:moveTo>
                  <a:pt x="0" y="0"/>
                </a:moveTo>
                <a:lnTo>
                  <a:pt x="140208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9525">
            <a:solidFill>
              <a:srgbClr val="DDE2E6"/>
            </a:solidFill>
          </a:ln>
        </p:spPr>
      </p:sp>
      <p:sp>
        <p:nvSpPr>
          <p:cNvPr id="8" name="footer">
            <a:extLst xmlns:a="http://schemas.openxmlformats.org/drawingml/2006/main">
              <a:ext uri="{FF2B5EF4-FFF2-40B4-BE49-F238E27FC236}">
                <a16:creationId xmlns:a16="http://schemas.microsoft.com/office/drawing/2014/main" id="{D13A8A1C-0F48-4693-929E-E43431DAA7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162925"/>
            <a:ext cx="638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050" b="1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ARCHECO  /  BUSINESS DESIGN WORKBOOK</a:t>
            </a:r>
          </a:p>
        </p:txBody>
      </p:sp>
      <p:sp>
        <p:nvSpPr>
          <p:cNvPr id="9" name="footer">
            <a:extLst xmlns:a="http://schemas.openxmlformats.org/drawingml/2006/main">
              <a:ext uri="{FF2B5EF4-FFF2-40B4-BE49-F238E27FC236}">
                <a16:creationId xmlns:a16="http://schemas.microsoft.com/office/drawing/2014/main" id="{65260CEB-4D06-439D-A4ED-D179BFD01A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287250" y="8162925"/>
            <a:ext cx="2343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1200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200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ARC-SG-21   /   02</a:t>
            </a:r>
          </a:p>
        </p:txBody>
      </p:sp>
      <p:sp>
        <p:nvSpPr>
          <p:cNvPr id="10" name="shape">
            <a:extLst xmlns:a="http://schemas.openxmlformats.org/drawingml/2006/main">
              <a:ext uri="{FF2B5EF4-FFF2-40B4-BE49-F238E27FC236}">
                <a16:creationId xmlns:a16="http://schemas.microsoft.com/office/drawing/2014/main" id="{592CFF0A-FAF0-4DC7-8A88-B7E86BA06E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362200"/>
            <a:ext cx="4667250" cy="1771650"/>
          </a:xfrm>
          <a:prstGeom xmlns:a="http://schemas.openxmlformats.org/drawingml/2006/main" prst="roundRect">
            <a:avLst>
              <a:gd name="adj" fmla="val 8602"/>
            </a:avLst>
          </a:prstGeom>
          <a:solidFill xmlns:a="http://schemas.openxmlformats.org/drawingml/2006/main">
            <a:srgbClr val="EBEEF1"/>
          </a:solidFill>
          <a:ln xmlns:a="http://schemas.openxmlformats.org/drawingml/2006/main" w="0">
            <a:noFill/>
          </a:ln>
        </p:spPr>
      </p:sp>
      <p:sp>
        <p:nvSpPr>
          <p:cNvPr id="11" name="icon:coins">
            <a:extLst xmlns:a="http://schemas.openxmlformats.org/drawingml/2006/main">
              <a:ext uri="{FF2B5EF4-FFF2-40B4-BE49-F238E27FC236}">
                <a16:creationId xmlns:a16="http://schemas.microsoft.com/office/drawing/2014/main" id="{5FF62A95-F22B-4E10-B24A-B94F245D28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0575" y="2543175"/>
            <a:ext cx="228600" cy="228600"/>
          </a:xfrm>
          <a:custGeom xmlns:a="http://schemas.openxmlformats.org/drawingml/2006/main">
            <a:pathLst>
              <a:path w="228600" h="228600">
                <a:moveTo>
                  <a:pt x="130912" y="168935"/>
                </a:moveTo>
                <a:lnTo>
                  <a:pt x="129362" y="173387"/>
                </a:lnTo>
                <a:lnTo>
                  <a:pt x="127451" y="177696"/>
                </a:lnTo>
                <a:lnTo>
                  <a:pt x="125192" y="181833"/>
                </a:lnTo>
                <a:lnTo>
                  <a:pt x="122599" y="185769"/>
                </a:lnTo>
                <a:lnTo>
                  <a:pt x="119691" y="189478"/>
                </a:lnTo>
                <a:lnTo>
                  <a:pt x="116487" y="192935"/>
                </a:lnTo>
                <a:lnTo>
                  <a:pt x="113008" y="196117"/>
                </a:lnTo>
                <a:lnTo>
                  <a:pt x="109280" y="199000"/>
                </a:lnTo>
                <a:lnTo>
                  <a:pt x="105327" y="201567"/>
                </a:lnTo>
                <a:lnTo>
                  <a:pt x="101175" y="203799"/>
                </a:lnTo>
                <a:lnTo>
                  <a:pt x="96854" y="205682"/>
                </a:lnTo>
                <a:lnTo>
                  <a:pt x="92392" y="207202"/>
                </a:lnTo>
                <a:lnTo>
                  <a:pt x="87820" y="208349"/>
                </a:lnTo>
                <a:lnTo>
                  <a:pt x="83170" y="209116"/>
                </a:lnTo>
                <a:lnTo>
                  <a:pt x="78471" y="209497"/>
                </a:lnTo>
                <a:lnTo>
                  <a:pt x="73758" y="209489"/>
                </a:lnTo>
                <a:lnTo>
                  <a:pt x="69061" y="209093"/>
                </a:lnTo>
                <a:lnTo>
                  <a:pt x="64413" y="208311"/>
                </a:lnTo>
                <a:lnTo>
                  <a:pt x="59845" y="207149"/>
                </a:lnTo>
                <a:lnTo>
                  <a:pt x="55388" y="205614"/>
                </a:lnTo>
                <a:lnTo>
                  <a:pt x="51073" y="203717"/>
                </a:lnTo>
                <a:lnTo>
                  <a:pt x="46929" y="201471"/>
                </a:lnTo>
                <a:lnTo>
                  <a:pt x="42984" y="198891"/>
                </a:lnTo>
                <a:lnTo>
                  <a:pt x="39265" y="195995"/>
                </a:lnTo>
                <a:lnTo>
                  <a:pt x="35797" y="192803"/>
                </a:lnTo>
                <a:lnTo>
                  <a:pt x="32605" y="189335"/>
                </a:lnTo>
                <a:lnTo>
                  <a:pt x="29709" y="185616"/>
                </a:lnTo>
                <a:lnTo>
                  <a:pt x="27129" y="181671"/>
                </a:lnTo>
                <a:lnTo>
                  <a:pt x="24883" y="177527"/>
                </a:lnTo>
                <a:lnTo>
                  <a:pt x="22986" y="173212"/>
                </a:lnTo>
                <a:lnTo>
                  <a:pt x="21451" y="168755"/>
                </a:lnTo>
                <a:lnTo>
                  <a:pt x="20289" y="164187"/>
                </a:lnTo>
                <a:lnTo>
                  <a:pt x="19507" y="159539"/>
                </a:lnTo>
                <a:lnTo>
                  <a:pt x="19111" y="154842"/>
                </a:lnTo>
                <a:lnTo>
                  <a:pt x="19103" y="150129"/>
                </a:lnTo>
                <a:lnTo>
                  <a:pt x="19484" y="145430"/>
                </a:lnTo>
                <a:lnTo>
                  <a:pt x="20251" y="140780"/>
                </a:lnTo>
                <a:lnTo>
                  <a:pt x="21398" y="136208"/>
                </a:lnTo>
                <a:lnTo>
                  <a:pt x="22918" y="131746"/>
                </a:lnTo>
                <a:lnTo>
                  <a:pt x="24801" y="127425"/>
                </a:lnTo>
                <a:lnTo>
                  <a:pt x="27033" y="123273"/>
                </a:lnTo>
                <a:lnTo>
                  <a:pt x="29600" y="119320"/>
                </a:lnTo>
                <a:lnTo>
                  <a:pt x="32483" y="115592"/>
                </a:lnTo>
                <a:lnTo>
                  <a:pt x="35665" y="112113"/>
                </a:lnTo>
                <a:lnTo>
                  <a:pt x="39122" y="108909"/>
                </a:lnTo>
                <a:lnTo>
                  <a:pt x="42831" y="106001"/>
                </a:lnTo>
                <a:lnTo>
                  <a:pt x="46767" y="103408"/>
                </a:lnTo>
                <a:lnTo>
                  <a:pt x="50904" y="101149"/>
                </a:lnTo>
                <a:lnTo>
                  <a:pt x="55213" y="99238"/>
                </a:lnTo>
                <a:lnTo>
                  <a:pt x="59665" y="97688"/>
                </a:lnTo>
              </a:path>
              <a:path w="228600" h="228600">
                <a:moveTo>
                  <a:pt x="142875" y="57150"/>
                </a:moveTo>
                <a:lnTo>
                  <a:pt x="152400" y="57150"/>
                </a:lnTo>
                <a:lnTo>
                  <a:pt x="152400" y="95250"/>
                </a:lnTo>
              </a:path>
              <a:path w="228600" h="228600">
                <a:moveTo>
                  <a:pt x="58426" y="140665"/>
                </a:moveTo>
                <a:lnTo>
                  <a:pt x="66675" y="135903"/>
                </a:lnTo>
                <a:lnTo>
                  <a:pt x="85725" y="168897"/>
                </a:lnTo>
              </a:path>
              <a:path w="228600" h="228600">
                <a:moveTo>
                  <a:pt x="95250" y="76200"/>
                </a:moveTo>
                <a:lnTo>
                  <a:pt x="95445" y="80919"/>
                </a:lnTo>
                <a:lnTo>
                  <a:pt x="96029" y="85607"/>
                </a:lnTo>
                <a:lnTo>
                  <a:pt x="96999" y="90229"/>
                </a:lnTo>
                <a:lnTo>
                  <a:pt x="98347" y="94757"/>
                </a:lnTo>
                <a:lnTo>
                  <a:pt x="100064" y="99157"/>
                </a:lnTo>
                <a:lnTo>
                  <a:pt x="102138" y="103400"/>
                </a:lnTo>
                <a:lnTo>
                  <a:pt x="104556" y="107458"/>
                </a:lnTo>
                <a:lnTo>
                  <a:pt x="107301" y="111302"/>
                </a:lnTo>
                <a:lnTo>
                  <a:pt x="110353" y="114907"/>
                </a:lnTo>
                <a:lnTo>
                  <a:pt x="113693" y="118247"/>
                </a:lnTo>
                <a:lnTo>
                  <a:pt x="117298" y="121299"/>
                </a:lnTo>
                <a:lnTo>
                  <a:pt x="121142" y="124044"/>
                </a:lnTo>
                <a:lnTo>
                  <a:pt x="125200" y="126462"/>
                </a:lnTo>
                <a:lnTo>
                  <a:pt x="129443" y="128536"/>
                </a:lnTo>
                <a:lnTo>
                  <a:pt x="133843" y="130253"/>
                </a:lnTo>
                <a:lnTo>
                  <a:pt x="138371" y="131601"/>
                </a:lnTo>
                <a:lnTo>
                  <a:pt x="142993" y="132571"/>
                </a:lnTo>
                <a:lnTo>
                  <a:pt x="147681" y="133155"/>
                </a:lnTo>
                <a:lnTo>
                  <a:pt x="152400" y="133350"/>
                </a:lnTo>
                <a:lnTo>
                  <a:pt x="157119" y="133155"/>
                </a:lnTo>
                <a:lnTo>
                  <a:pt x="161807" y="132571"/>
                </a:lnTo>
                <a:lnTo>
                  <a:pt x="166429" y="131601"/>
                </a:lnTo>
                <a:lnTo>
                  <a:pt x="170957" y="130253"/>
                </a:lnTo>
                <a:lnTo>
                  <a:pt x="175357" y="128536"/>
                </a:lnTo>
                <a:lnTo>
                  <a:pt x="179600" y="126462"/>
                </a:lnTo>
                <a:lnTo>
                  <a:pt x="183658" y="124044"/>
                </a:lnTo>
                <a:lnTo>
                  <a:pt x="187502" y="121299"/>
                </a:lnTo>
                <a:lnTo>
                  <a:pt x="191107" y="118247"/>
                </a:lnTo>
                <a:lnTo>
                  <a:pt x="194447" y="114907"/>
                </a:lnTo>
                <a:lnTo>
                  <a:pt x="197499" y="111302"/>
                </a:lnTo>
                <a:lnTo>
                  <a:pt x="200244" y="107458"/>
                </a:lnTo>
                <a:lnTo>
                  <a:pt x="202662" y="103400"/>
                </a:lnTo>
                <a:lnTo>
                  <a:pt x="204736" y="99157"/>
                </a:lnTo>
                <a:lnTo>
                  <a:pt x="206453" y="94757"/>
                </a:lnTo>
                <a:lnTo>
                  <a:pt x="207801" y="90229"/>
                </a:lnTo>
                <a:lnTo>
                  <a:pt x="208771" y="85607"/>
                </a:lnTo>
                <a:lnTo>
                  <a:pt x="209355" y="80919"/>
                </a:lnTo>
                <a:lnTo>
                  <a:pt x="209550" y="76200"/>
                </a:lnTo>
                <a:lnTo>
                  <a:pt x="209355" y="71481"/>
                </a:lnTo>
                <a:lnTo>
                  <a:pt x="208771" y="66793"/>
                </a:lnTo>
                <a:lnTo>
                  <a:pt x="207801" y="62171"/>
                </a:lnTo>
                <a:lnTo>
                  <a:pt x="206453" y="57643"/>
                </a:lnTo>
                <a:lnTo>
                  <a:pt x="204736" y="53243"/>
                </a:lnTo>
                <a:lnTo>
                  <a:pt x="202662" y="49000"/>
                </a:lnTo>
                <a:lnTo>
                  <a:pt x="200244" y="44942"/>
                </a:lnTo>
                <a:lnTo>
                  <a:pt x="197499" y="41098"/>
                </a:lnTo>
                <a:lnTo>
                  <a:pt x="194447" y="37493"/>
                </a:lnTo>
                <a:lnTo>
                  <a:pt x="191107" y="34153"/>
                </a:lnTo>
                <a:lnTo>
                  <a:pt x="187502" y="31101"/>
                </a:lnTo>
                <a:lnTo>
                  <a:pt x="183658" y="28356"/>
                </a:lnTo>
                <a:lnTo>
                  <a:pt x="179600" y="25938"/>
                </a:lnTo>
                <a:lnTo>
                  <a:pt x="175357" y="23864"/>
                </a:lnTo>
                <a:lnTo>
                  <a:pt x="170957" y="22147"/>
                </a:lnTo>
                <a:lnTo>
                  <a:pt x="166429" y="20799"/>
                </a:lnTo>
                <a:lnTo>
                  <a:pt x="161807" y="19829"/>
                </a:lnTo>
                <a:lnTo>
                  <a:pt x="157119" y="19245"/>
                </a:lnTo>
                <a:lnTo>
                  <a:pt x="152400" y="19050"/>
                </a:lnTo>
                <a:lnTo>
                  <a:pt x="147681" y="19245"/>
                </a:lnTo>
                <a:lnTo>
                  <a:pt x="142993" y="19829"/>
                </a:lnTo>
                <a:lnTo>
                  <a:pt x="138371" y="20799"/>
                </a:lnTo>
                <a:lnTo>
                  <a:pt x="133843" y="22147"/>
                </a:lnTo>
                <a:lnTo>
                  <a:pt x="129443" y="23864"/>
                </a:lnTo>
                <a:lnTo>
                  <a:pt x="125200" y="25938"/>
                </a:lnTo>
                <a:lnTo>
                  <a:pt x="121142" y="28356"/>
                </a:lnTo>
                <a:lnTo>
                  <a:pt x="117298" y="31101"/>
                </a:lnTo>
                <a:lnTo>
                  <a:pt x="113693" y="34153"/>
                </a:lnTo>
                <a:lnTo>
                  <a:pt x="110353" y="37493"/>
                </a:lnTo>
                <a:lnTo>
                  <a:pt x="107301" y="41098"/>
                </a:lnTo>
                <a:lnTo>
                  <a:pt x="104556" y="44942"/>
                </a:lnTo>
                <a:lnTo>
                  <a:pt x="102138" y="49000"/>
                </a:lnTo>
                <a:lnTo>
                  <a:pt x="100064" y="53243"/>
                </a:lnTo>
                <a:lnTo>
                  <a:pt x="98347" y="57643"/>
                </a:lnTo>
                <a:lnTo>
                  <a:pt x="96999" y="62171"/>
                </a:lnTo>
                <a:lnTo>
                  <a:pt x="96029" y="66793"/>
                </a:lnTo>
                <a:lnTo>
                  <a:pt x="95445" y="71481"/>
                </a:lnTo>
                <a:lnTo>
                  <a:pt x="95250" y="76200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87919A"/>
            </a:solidFill>
          </a:ln>
        </p:spPr>
      </p:sp>
      <p:sp>
        <p:nvSpPr>
          <p:cNvPr id="12" name="field-label">
            <a:extLst xmlns:a="http://schemas.openxmlformats.org/drawingml/2006/main">
              <a:ext uri="{FF2B5EF4-FFF2-40B4-BE49-F238E27FC236}">
                <a16:creationId xmlns:a16="http://schemas.microsoft.com/office/drawing/2014/main" id="{A53D4691-53FA-4E6A-B509-7F9B78DAB3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" y="2466975"/>
            <a:ext cx="397192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1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予算の上限</a:t>
            </a:r>
          </a:p>
        </p:txBody>
      </p:sp>
      <p:sp>
        <p:nvSpPr>
          <p:cNvPr id="13" name="example">
            <a:extLst xmlns:a="http://schemas.openxmlformats.org/drawingml/2006/main">
              <a:ext uri="{FF2B5EF4-FFF2-40B4-BE49-F238E27FC236}">
                <a16:creationId xmlns:a16="http://schemas.microsoft.com/office/drawing/2014/main" id="{1EDF5823-63D3-4C99-961F-A8A5901B44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2990850"/>
            <a:ext cx="4286250" cy="1019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800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月10,000円までを想定</a:t>
            </a:r>
          </a:p>
        </p:txBody>
      </p:sp>
      <p:sp>
        <p:nvSpPr>
          <p:cNvPr id="14" name="shape">
            <a:extLst xmlns:a="http://schemas.openxmlformats.org/drawingml/2006/main">
              <a:ext uri="{FF2B5EF4-FFF2-40B4-BE49-F238E27FC236}">
                <a16:creationId xmlns:a16="http://schemas.microsoft.com/office/drawing/2014/main" id="{A04977C2-5CE6-4273-A403-A40126DF86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00700" y="2362200"/>
            <a:ext cx="4667250" cy="1771650"/>
          </a:xfrm>
          <a:prstGeom xmlns:a="http://schemas.openxmlformats.org/drawingml/2006/main" prst="roundRect">
            <a:avLst>
              <a:gd name="adj" fmla="val 8602"/>
            </a:avLst>
          </a:prstGeom>
          <a:solidFill xmlns:a="http://schemas.openxmlformats.org/drawingml/2006/main">
            <a:srgbClr val="EBEEF1"/>
          </a:solidFill>
          <a:ln xmlns:a="http://schemas.openxmlformats.org/drawingml/2006/main" w="0">
            <a:noFill/>
          </a:ln>
        </p:spPr>
      </p:sp>
      <p:sp>
        <p:nvSpPr>
          <p:cNvPr id="15" name="icon:coins">
            <a:extLst xmlns:a="http://schemas.openxmlformats.org/drawingml/2006/main">
              <a:ext uri="{FF2B5EF4-FFF2-40B4-BE49-F238E27FC236}">
                <a16:creationId xmlns:a16="http://schemas.microsoft.com/office/drawing/2014/main" id="{F28DF580-C7B5-43F4-80DA-67A6D8CD9A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81675" y="2543175"/>
            <a:ext cx="228600" cy="228600"/>
          </a:xfrm>
          <a:custGeom xmlns:a="http://schemas.openxmlformats.org/drawingml/2006/main">
            <a:pathLst>
              <a:path w="228600" h="228600">
                <a:moveTo>
                  <a:pt x="130912" y="168935"/>
                </a:moveTo>
                <a:lnTo>
                  <a:pt x="129362" y="173387"/>
                </a:lnTo>
                <a:lnTo>
                  <a:pt x="127451" y="177696"/>
                </a:lnTo>
                <a:lnTo>
                  <a:pt x="125192" y="181833"/>
                </a:lnTo>
                <a:lnTo>
                  <a:pt x="122599" y="185769"/>
                </a:lnTo>
                <a:lnTo>
                  <a:pt x="119691" y="189478"/>
                </a:lnTo>
                <a:lnTo>
                  <a:pt x="116487" y="192935"/>
                </a:lnTo>
                <a:lnTo>
                  <a:pt x="113008" y="196117"/>
                </a:lnTo>
                <a:lnTo>
                  <a:pt x="109280" y="199000"/>
                </a:lnTo>
                <a:lnTo>
                  <a:pt x="105327" y="201567"/>
                </a:lnTo>
                <a:lnTo>
                  <a:pt x="101175" y="203799"/>
                </a:lnTo>
                <a:lnTo>
                  <a:pt x="96854" y="205682"/>
                </a:lnTo>
                <a:lnTo>
                  <a:pt x="92392" y="207202"/>
                </a:lnTo>
                <a:lnTo>
                  <a:pt x="87820" y="208349"/>
                </a:lnTo>
                <a:lnTo>
                  <a:pt x="83170" y="209116"/>
                </a:lnTo>
                <a:lnTo>
                  <a:pt x="78471" y="209497"/>
                </a:lnTo>
                <a:lnTo>
                  <a:pt x="73758" y="209489"/>
                </a:lnTo>
                <a:lnTo>
                  <a:pt x="69061" y="209093"/>
                </a:lnTo>
                <a:lnTo>
                  <a:pt x="64413" y="208311"/>
                </a:lnTo>
                <a:lnTo>
                  <a:pt x="59845" y="207149"/>
                </a:lnTo>
                <a:lnTo>
                  <a:pt x="55388" y="205614"/>
                </a:lnTo>
                <a:lnTo>
                  <a:pt x="51073" y="203717"/>
                </a:lnTo>
                <a:lnTo>
                  <a:pt x="46929" y="201471"/>
                </a:lnTo>
                <a:lnTo>
                  <a:pt x="42984" y="198891"/>
                </a:lnTo>
                <a:lnTo>
                  <a:pt x="39265" y="195995"/>
                </a:lnTo>
                <a:lnTo>
                  <a:pt x="35797" y="192803"/>
                </a:lnTo>
                <a:lnTo>
                  <a:pt x="32605" y="189335"/>
                </a:lnTo>
                <a:lnTo>
                  <a:pt x="29709" y="185616"/>
                </a:lnTo>
                <a:lnTo>
                  <a:pt x="27129" y="181671"/>
                </a:lnTo>
                <a:lnTo>
                  <a:pt x="24883" y="177527"/>
                </a:lnTo>
                <a:lnTo>
                  <a:pt x="22986" y="173212"/>
                </a:lnTo>
                <a:lnTo>
                  <a:pt x="21451" y="168755"/>
                </a:lnTo>
                <a:lnTo>
                  <a:pt x="20289" y="164187"/>
                </a:lnTo>
                <a:lnTo>
                  <a:pt x="19507" y="159539"/>
                </a:lnTo>
                <a:lnTo>
                  <a:pt x="19111" y="154842"/>
                </a:lnTo>
                <a:lnTo>
                  <a:pt x="19103" y="150129"/>
                </a:lnTo>
                <a:lnTo>
                  <a:pt x="19484" y="145430"/>
                </a:lnTo>
                <a:lnTo>
                  <a:pt x="20251" y="140780"/>
                </a:lnTo>
                <a:lnTo>
                  <a:pt x="21398" y="136208"/>
                </a:lnTo>
                <a:lnTo>
                  <a:pt x="22918" y="131746"/>
                </a:lnTo>
                <a:lnTo>
                  <a:pt x="24801" y="127425"/>
                </a:lnTo>
                <a:lnTo>
                  <a:pt x="27033" y="123273"/>
                </a:lnTo>
                <a:lnTo>
                  <a:pt x="29600" y="119320"/>
                </a:lnTo>
                <a:lnTo>
                  <a:pt x="32483" y="115592"/>
                </a:lnTo>
                <a:lnTo>
                  <a:pt x="35665" y="112113"/>
                </a:lnTo>
                <a:lnTo>
                  <a:pt x="39122" y="108909"/>
                </a:lnTo>
                <a:lnTo>
                  <a:pt x="42831" y="106001"/>
                </a:lnTo>
                <a:lnTo>
                  <a:pt x="46767" y="103408"/>
                </a:lnTo>
                <a:lnTo>
                  <a:pt x="50904" y="101149"/>
                </a:lnTo>
                <a:lnTo>
                  <a:pt x="55213" y="99238"/>
                </a:lnTo>
                <a:lnTo>
                  <a:pt x="59665" y="97688"/>
                </a:lnTo>
              </a:path>
              <a:path w="228600" h="228600">
                <a:moveTo>
                  <a:pt x="142875" y="57150"/>
                </a:moveTo>
                <a:lnTo>
                  <a:pt x="152400" y="57150"/>
                </a:lnTo>
                <a:lnTo>
                  <a:pt x="152400" y="95250"/>
                </a:lnTo>
              </a:path>
              <a:path w="228600" h="228600">
                <a:moveTo>
                  <a:pt x="58426" y="140665"/>
                </a:moveTo>
                <a:lnTo>
                  <a:pt x="66675" y="135903"/>
                </a:lnTo>
                <a:lnTo>
                  <a:pt x="85725" y="168897"/>
                </a:lnTo>
              </a:path>
              <a:path w="228600" h="228600">
                <a:moveTo>
                  <a:pt x="95250" y="76200"/>
                </a:moveTo>
                <a:lnTo>
                  <a:pt x="95445" y="80919"/>
                </a:lnTo>
                <a:lnTo>
                  <a:pt x="96029" y="85607"/>
                </a:lnTo>
                <a:lnTo>
                  <a:pt x="96999" y="90229"/>
                </a:lnTo>
                <a:lnTo>
                  <a:pt x="98347" y="94757"/>
                </a:lnTo>
                <a:lnTo>
                  <a:pt x="100064" y="99157"/>
                </a:lnTo>
                <a:lnTo>
                  <a:pt x="102138" y="103400"/>
                </a:lnTo>
                <a:lnTo>
                  <a:pt x="104556" y="107458"/>
                </a:lnTo>
                <a:lnTo>
                  <a:pt x="107301" y="111302"/>
                </a:lnTo>
                <a:lnTo>
                  <a:pt x="110353" y="114907"/>
                </a:lnTo>
                <a:lnTo>
                  <a:pt x="113693" y="118247"/>
                </a:lnTo>
                <a:lnTo>
                  <a:pt x="117298" y="121299"/>
                </a:lnTo>
                <a:lnTo>
                  <a:pt x="121142" y="124044"/>
                </a:lnTo>
                <a:lnTo>
                  <a:pt x="125200" y="126462"/>
                </a:lnTo>
                <a:lnTo>
                  <a:pt x="129443" y="128536"/>
                </a:lnTo>
                <a:lnTo>
                  <a:pt x="133843" y="130253"/>
                </a:lnTo>
                <a:lnTo>
                  <a:pt x="138371" y="131601"/>
                </a:lnTo>
                <a:lnTo>
                  <a:pt x="142993" y="132571"/>
                </a:lnTo>
                <a:lnTo>
                  <a:pt x="147681" y="133155"/>
                </a:lnTo>
                <a:lnTo>
                  <a:pt x="152400" y="133350"/>
                </a:lnTo>
                <a:lnTo>
                  <a:pt x="157119" y="133155"/>
                </a:lnTo>
                <a:lnTo>
                  <a:pt x="161807" y="132571"/>
                </a:lnTo>
                <a:lnTo>
                  <a:pt x="166429" y="131601"/>
                </a:lnTo>
                <a:lnTo>
                  <a:pt x="170957" y="130253"/>
                </a:lnTo>
                <a:lnTo>
                  <a:pt x="175357" y="128536"/>
                </a:lnTo>
                <a:lnTo>
                  <a:pt x="179600" y="126462"/>
                </a:lnTo>
                <a:lnTo>
                  <a:pt x="183658" y="124044"/>
                </a:lnTo>
                <a:lnTo>
                  <a:pt x="187502" y="121299"/>
                </a:lnTo>
                <a:lnTo>
                  <a:pt x="191107" y="118247"/>
                </a:lnTo>
                <a:lnTo>
                  <a:pt x="194447" y="114907"/>
                </a:lnTo>
                <a:lnTo>
                  <a:pt x="197499" y="111302"/>
                </a:lnTo>
                <a:lnTo>
                  <a:pt x="200244" y="107458"/>
                </a:lnTo>
                <a:lnTo>
                  <a:pt x="202662" y="103400"/>
                </a:lnTo>
                <a:lnTo>
                  <a:pt x="204736" y="99157"/>
                </a:lnTo>
                <a:lnTo>
                  <a:pt x="206453" y="94757"/>
                </a:lnTo>
                <a:lnTo>
                  <a:pt x="207801" y="90229"/>
                </a:lnTo>
                <a:lnTo>
                  <a:pt x="208771" y="85607"/>
                </a:lnTo>
                <a:lnTo>
                  <a:pt x="209355" y="80919"/>
                </a:lnTo>
                <a:lnTo>
                  <a:pt x="209550" y="76200"/>
                </a:lnTo>
                <a:lnTo>
                  <a:pt x="209355" y="71481"/>
                </a:lnTo>
                <a:lnTo>
                  <a:pt x="208771" y="66793"/>
                </a:lnTo>
                <a:lnTo>
                  <a:pt x="207801" y="62171"/>
                </a:lnTo>
                <a:lnTo>
                  <a:pt x="206453" y="57643"/>
                </a:lnTo>
                <a:lnTo>
                  <a:pt x="204736" y="53243"/>
                </a:lnTo>
                <a:lnTo>
                  <a:pt x="202662" y="49000"/>
                </a:lnTo>
                <a:lnTo>
                  <a:pt x="200244" y="44942"/>
                </a:lnTo>
                <a:lnTo>
                  <a:pt x="197499" y="41098"/>
                </a:lnTo>
                <a:lnTo>
                  <a:pt x="194447" y="37493"/>
                </a:lnTo>
                <a:lnTo>
                  <a:pt x="191107" y="34153"/>
                </a:lnTo>
                <a:lnTo>
                  <a:pt x="187502" y="31101"/>
                </a:lnTo>
                <a:lnTo>
                  <a:pt x="183658" y="28356"/>
                </a:lnTo>
                <a:lnTo>
                  <a:pt x="179600" y="25938"/>
                </a:lnTo>
                <a:lnTo>
                  <a:pt x="175357" y="23864"/>
                </a:lnTo>
                <a:lnTo>
                  <a:pt x="170957" y="22147"/>
                </a:lnTo>
                <a:lnTo>
                  <a:pt x="166429" y="20799"/>
                </a:lnTo>
                <a:lnTo>
                  <a:pt x="161807" y="19829"/>
                </a:lnTo>
                <a:lnTo>
                  <a:pt x="157119" y="19245"/>
                </a:lnTo>
                <a:lnTo>
                  <a:pt x="152400" y="19050"/>
                </a:lnTo>
                <a:lnTo>
                  <a:pt x="147681" y="19245"/>
                </a:lnTo>
                <a:lnTo>
                  <a:pt x="142993" y="19829"/>
                </a:lnTo>
                <a:lnTo>
                  <a:pt x="138371" y="20799"/>
                </a:lnTo>
                <a:lnTo>
                  <a:pt x="133843" y="22147"/>
                </a:lnTo>
                <a:lnTo>
                  <a:pt x="129443" y="23864"/>
                </a:lnTo>
                <a:lnTo>
                  <a:pt x="125200" y="25938"/>
                </a:lnTo>
                <a:lnTo>
                  <a:pt x="121142" y="28356"/>
                </a:lnTo>
                <a:lnTo>
                  <a:pt x="117298" y="31101"/>
                </a:lnTo>
                <a:lnTo>
                  <a:pt x="113693" y="34153"/>
                </a:lnTo>
                <a:lnTo>
                  <a:pt x="110353" y="37493"/>
                </a:lnTo>
                <a:lnTo>
                  <a:pt x="107301" y="41098"/>
                </a:lnTo>
                <a:lnTo>
                  <a:pt x="104556" y="44942"/>
                </a:lnTo>
                <a:lnTo>
                  <a:pt x="102138" y="49000"/>
                </a:lnTo>
                <a:lnTo>
                  <a:pt x="100064" y="53243"/>
                </a:lnTo>
                <a:lnTo>
                  <a:pt x="98347" y="57643"/>
                </a:lnTo>
                <a:lnTo>
                  <a:pt x="96999" y="62171"/>
                </a:lnTo>
                <a:lnTo>
                  <a:pt x="96029" y="66793"/>
                </a:lnTo>
                <a:lnTo>
                  <a:pt x="95445" y="71481"/>
                </a:lnTo>
                <a:lnTo>
                  <a:pt x="95250" y="76200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87919A"/>
            </a:solidFill>
          </a:ln>
        </p:spPr>
      </p:sp>
      <p:sp>
        <p:nvSpPr>
          <p:cNvPr id="16" name="field-label">
            <a:extLst xmlns:a="http://schemas.openxmlformats.org/drawingml/2006/main">
              <a:ext uri="{FF2B5EF4-FFF2-40B4-BE49-F238E27FC236}">
                <a16:creationId xmlns:a16="http://schemas.microsoft.com/office/drawing/2014/main" id="{5C71D2B3-D73D-4590-81CD-4FE0AE7428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24575" y="2466975"/>
            <a:ext cx="397192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1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現在の支出</a:t>
            </a:r>
          </a:p>
        </p:txBody>
      </p:sp>
      <p:sp>
        <p:nvSpPr>
          <p:cNvPr id="17" name="example">
            <a:extLst xmlns:a="http://schemas.openxmlformats.org/drawingml/2006/main">
              <a:ext uri="{FF2B5EF4-FFF2-40B4-BE49-F238E27FC236}">
                <a16:creationId xmlns:a16="http://schemas.microsoft.com/office/drawing/2014/main" id="{FE8EC002-230C-4CED-9226-149C2C7F10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91200" y="2990850"/>
            <a:ext cx="4286250" cy="1019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800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印刷費など月1,000円</a:t>
            </a:r>
          </a:p>
        </p:txBody>
      </p:sp>
      <p:sp>
        <p:nvSpPr>
          <p:cNvPr id="18" name="shape">
            <a:extLst xmlns:a="http://schemas.openxmlformats.org/drawingml/2006/main">
              <a:ext uri="{FF2B5EF4-FFF2-40B4-BE49-F238E27FC236}">
                <a16:creationId xmlns:a16="http://schemas.microsoft.com/office/drawing/2014/main" id="{6F9706F9-1015-476E-9FD1-C36A56B1DE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629150"/>
            <a:ext cx="3762375" cy="1924050"/>
          </a:xfrm>
          <a:prstGeom xmlns:a="http://schemas.openxmlformats.org/drawingml/2006/main" prst="roundRect">
            <a:avLst>
              <a:gd name="adj" fmla="val 7921"/>
            </a:avLst>
          </a:prstGeom>
          <a:solidFill xmlns:a="http://schemas.openxmlformats.org/drawingml/2006/main">
            <a:srgbClr val="FBF3D9"/>
          </a:solidFill>
          <a:ln xmlns:a="http://schemas.openxmlformats.org/drawingml/2006/main" w="19050">
            <a:solidFill>
              <a:srgbClr val="F4D985"/>
            </a:solidFill>
          </a:ln>
        </p:spPr>
      </p:sp>
      <p:sp>
        <p:nvSpPr>
          <p:cNvPr id="19" name="icon:calendar">
            <a:extLst xmlns:a="http://schemas.openxmlformats.org/drawingml/2006/main">
              <a:ext uri="{FF2B5EF4-FFF2-40B4-BE49-F238E27FC236}">
                <a16:creationId xmlns:a16="http://schemas.microsoft.com/office/drawing/2014/main" id="{42E0E19B-1835-4E2E-8FBF-D52157344A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0575" y="4810125"/>
            <a:ext cx="228600" cy="228600"/>
          </a:xfrm>
          <a:custGeom xmlns:a="http://schemas.openxmlformats.org/drawingml/2006/main">
            <a:pathLst>
              <a:path w="228600" h="228600">
                <a:moveTo>
                  <a:pt x="76200" y="19050"/>
                </a:moveTo>
                <a:lnTo>
                  <a:pt x="76200" y="57150"/>
                </a:lnTo>
              </a:path>
              <a:path w="228600" h="228600">
                <a:moveTo>
                  <a:pt x="152400" y="19050"/>
                </a:moveTo>
                <a:lnTo>
                  <a:pt x="152400" y="57150"/>
                </a:lnTo>
              </a:path>
              <a:path w="228600" h="228600">
                <a:moveTo>
                  <a:pt x="28575" y="38100"/>
                </a:moveTo>
                <a:lnTo>
                  <a:pt x="200025" y="38100"/>
                </a:lnTo>
                <a:lnTo>
                  <a:pt x="200025" y="209550"/>
                </a:lnTo>
                <a:lnTo>
                  <a:pt x="28575" y="209550"/>
                </a:lnTo>
                <a:close/>
              </a:path>
              <a:path w="228600" h="228600">
                <a:moveTo>
                  <a:pt x="28575" y="95250"/>
                </a:moveTo>
                <a:lnTo>
                  <a:pt x="200025" y="95250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202A44"/>
            </a:solidFill>
          </a:ln>
        </p:spPr>
      </p:sp>
      <p:sp>
        <p:nvSpPr>
          <p:cNvPr id="20" name="field-label">
            <a:extLst xmlns:a="http://schemas.openxmlformats.org/drawingml/2006/main">
              <a:ext uri="{FF2B5EF4-FFF2-40B4-BE49-F238E27FC236}">
                <a16:creationId xmlns:a16="http://schemas.microsoft.com/office/drawing/2014/main" id="{D598E4D6-15D5-4B35-9DCB-F9A13EFAAB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" y="4733925"/>
            <a:ext cx="30670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1回の作業時間</a:t>
            </a:r>
          </a:p>
        </p:txBody>
      </p:sp>
      <p:sp>
        <p:nvSpPr>
          <p:cNvPr id="21" name="example">
            <a:extLst xmlns:a="http://schemas.openxmlformats.org/drawingml/2006/main">
              <a:ext uri="{FF2B5EF4-FFF2-40B4-BE49-F238E27FC236}">
                <a16:creationId xmlns:a16="http://schemas.microsoft.com/office/drawing/2014/main" id="{90471F16-B294-41A1-9051-B42AEB5D79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5257800"/>
            <a:ext cx="3381375" cy="1171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800" b="0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1回45分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F9608BC5-A477-4DB7-9F58-BC6FC249D4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00525" y="4495800"/>
            <a:ext cx="304800" cy="304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D985"/>
          </a:solidFill>
          <a:ln xmlns:a="http://schemas.openxmlformats.org/drawingml/2006/main" w="0">
            <a:noFill/>
          </a:ln>
        </p:spPr>
      </p:sp>
      <p:sp>
        <p:nvSpPr>
          <p:cNvPr id="23" name="focus-number">
            <a:extLst xmlns:a="http://schemas.openxmlformats.org/drawingml/2006/main">
              <a:ext uri="{FF2B5EF4-FFF2-40B4-BE49-F238E27FC236}">
                <a16:creationId xmlns:a16="http://schemas.microsoft.com/office/drawing/2014/main" id="{1AD49CA0-719B-4274-86F4-0E24AA43A2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00525" y="4486275"/>
            <a:ext cx="3048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5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1</a:t>
            </a:r>
          </a:p>
        </p:txBody>
      </p:sp>
      <p:sp>
        <p:nvSpPr>
          <p:cNvPr id="24" name="shape">
            <a:extLst xmlns:a="http://schemas.openxmlformats.org/drawingml/2006/main">
              <a:ext uri="{FF2B5EF4-FFF2-40B4-BE49-F238E27FC236}">
                <a16:creationId xmlns:a16="http://schemas.microsoft.com/office/drawing/2014/main" id="{B4DD6BCA-0450-4BCD-BB08-3223127831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0" y="4629150"/>
            <a:ext cx="3762375" cy="1924050"/>
          </a:xfrm>
          <a:prstGeom xmlns:a="http://schemas.openxmlformats.org/drawingml/2006/main" prst="roundRect">
            <a:avLst>
              <a:gd name="adj" fmla="val 7921"/>
            </a:avLst>
          </a:prstGeom>
          <a:solidFill xmlns:a="http://schemas.openxmlformats.org/drawingml/2006/main">
            <a:srgbClr val="EBEEF1"/>
          </a:solidFill>
          <a:ln xmlns:a="http://schemas.openxmlformats.org/drawingml/2006/main" w="0">
            <a:noFill/>
          </a:ln>
        </p:spPr>
      </p:sp>
      <p:sp>
        <p:nvSpPr>
          <p:cNvPr id="25" name="icon:calendar">
            <a:extLst xmlns:a="http://schemas.openxmlformats.org/drawingml/2006/main">
              <a:ext uri="{FF2B5EF4-FFF2-40B4-BE49-F238E27FC236}">
                <a16:creationId xmlns:a16="http://schemas.microsoft.com/office/drawing/2014/main" id="{118CAFDE-D886-4F92-8C02-64DD04F143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24475" y="4810125"/>
            <a:ext cx="228600" cy="228600"/>
          </a:xfrm>
          <a:custGeom xmlns:a="http://schemas.openxmlformats.org/drawingml/2006/main">
            <a:pathLst>
              <a:path w="228600" h="228600">
                <a:moveTo>
                  <a:pt x="76200" y="19050"/>
                </a:moveTo>
                <a:lnTo>
                  <a:pt x="76200" y="57150"/>
                </a:lnTo>
              </a:path>
              <a:path w="228600" h="228600">
                <a:moveTo>
                  <a:pt x="152400" y="19050"/>
                </a:moveTo>
                <a:lnTo>
                  <a:pt x="152400" y="57150"/>
                </a:lnTo>
              </a:path>
              <a:path w="228600" h="228600">
                <a:moveTo>
                  <a:pt x="28575" y="38100"/>
                </a:moveTo>
                <a:lnTo>
                  <a:pt x="200025" y="38100"/>
                </a:lnTo>
                <a:lnTo>
                  <a:pt x="200025" y="209550"/>
                </a:lnTo>
                <a:lnTo>
                  <a:pt x="28575" y="209550"/>
                </a:lnTo>
                <a:close/>
              </a:path>
              <a:path w="228600" h="228600">
                <a:moveTo>
                  <a:pt x="28575" y="95250"/>
                </a:moveTo>
                <a:lnTo>
                  <a:pt x="200025" y="95250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87919A"/>
            </a:solidFill>
          </a:ln>
        </p:spPr>
      </p:sp>
      <p:sp>
        <p:nvSpPr>
          <p:cNvPr id="26" name="field-label">
            <a:extLst xmlns:a="http://schemas.openxmlformats.org/drawingml/2006/main">
              <a:ext uri="{FF2B5EF4-FFF2-40B4-BE49-F238E27FC236}">
                <a16:creationId xmlns:a16="http://schemas.microsoft.com/office/drawing/2014/main" id="{B86E1DEA-7578-4989-B702-95C7FFFD47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7375" y="4733925"/>
            <a:ext cx="30670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1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月の実施回数</a:t>
            </a:r>
          </a:p>
        </p:txBody>
      </p:sp>
      <p:sp>
        <p:nvSpPr>
          <p:cNvPr id="27" name="example">
            <a:extLst xmlns:a="http://schemas.openxmlformats.org/drawingml/2006/main">
              <a:ext uri="{FF2B5EF4-FFF2-40B4-BE49-F238E27FC236}">
                <a16:creationId xmlns:a16="http://schemas.microsoft.com/office/drawing/2014/main" id="{FA67F6C8-6C10-4A87-85DF-7A76F98A39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0" y="5257800"/>
            <a:ext cx="3381375" cy="1171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800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月8回</a:t>
            </a:r>
          </a:p>
        </p:txBody>
      </p:sp>
      <p:sp>
        <p:nvSpPr>
          <p:cNvPr id="28" name="shape">
            <a:extLst xmlns:a="http://schemas.openxmlformats.org/drawingml/2006/main">
              <a:ext uri="{FF2B5EF4-FFF2-40B4-BE49-F238E27FC236}">
                <a16:creationId xmlns:a16="http://schemas.microsoft.com/office/drawing/2014/main" id="{63F23441-B592-47B3-B075-D7BF0E9925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77400" y="4629150"/>
            <a:ext cx="4953000" cy="1924050"/>
          </a:xfrm>
          <a:prstGeom xmlns:a="http://schemas.openxmlformats.org/drawingml/2006/main" prst="roundRect">
            <a:avLst>
              <a:gd name="adj" fmla="val 7921"/>
            </a:avLst>
          </a:prstGeom>
          <a:solidFill xmlns:a="http://schemas.openxmlformats.org/drawingml/2006/main">
            <a:srgbClr val="E7F3F0"/>
          </a:solidFill>
          <a:ln xmlns:a="http://schemas.openxmlformats.org/drawingml/2006/main" w="19050">
            <a:solidFill>
              <a:srgbClr val="70B5AA"/>
            </a:solidFill>
          </a:ln>
        </p:spPr>
      </p:sp>
      <p:sp>
        <p:nvSpPr>
          <p:cNvPr id="29" name="icon:calendar">
            <a:extLst xmlns:a="http://schemas.openxmlformats.org/drawingml/2006/main">
              <a:ext uri="{FF2B5EF4-FFF2-40B4-BE49-F238E27FC236}">
                <a16:creationId xmlns:a16="http://schemas.microsoft.com/office/drawing/2014/main" id="{B5F5321D-8E99-4020-87AA-B6D4388E5A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58375" y="4810125"/>
            <a:ext cx="228600" cy="228600"/>
          </a:xfrm>
          <a:custGeom xmlns:a="http://schemas.openxmlformats.org/drawingml/2006/main">
            <a:pathLst>
              <a:path w="228600" h="228600">
                <a:moveTo>
                  <a:pt x="76200" y="19050"/>
                </a:moveTo>
                <a:lnTo>
                  <a:pt x="76200" y="57150"/>
                </a:lnTo>
              </a:path>
              <a:path w="228600" h="228600">
                <a:moveTo>
                  <a:pt x="152400" y="19050"/>
                </a:moveTo>
                <a:lnTo>
                  <a:pt x="152400" y="57150"/>
                </a:lnTo>
              </a:path>
              <a:path w="228600" h="228600">
                <a:moveTo>
                  <a:pt x="28575" y="38100"/>
                </a:moveTo>
                <a:lnTo>
                  <a:pt x="200025" y="38100"/>
                </a:lnTo>
                <a:lnTo>
                  <a:pt x="200025" y="209550"/>
                </a:lnTo>
                <a:lnTo>
                  <a:pt x="28575" y="209550"/>
                </a:lnTo>
                <a:close/>
              </a:path>
              <a:path w="228600" h="228600">
                <a:moveTo>
                  <a:pt x="28575" y="95250"/>
                </a:moveTo>
                <a:lnTo>
                  <a:pt x="200025" y="95250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202A44"/>
            </a:solidFill>
          </a:ln>
        </p:spPr>
      </p:sp>
      <p:sp>
        <p:nvSpPr>
          <p:cNvPr id="30" name="field-label">
            <a:extLst xmlns:a="http://schemas.openxmlformats.org/drawingml/2006/main">
              <a:ext uri="{FF2B5EF4-FFF2-40B4-BE49-F238E27FC236}">
                <a16:creationId xmlns:a16="http://schemas.microsoft.com/office/drawing/2014/main" id="{07B61C2F-1671-45FE-8892-A67D6F8C4D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01275" y="4733925"/>
            <a:ext cx="425767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月の作業負担</a:t>
            </a:r>
          </a:p>
        </p:txBody>
      </p:sp>
      <p:sp>
        <p:nvSpPr>
          <p:cNvPr id="31" name="example">
            <a:extLst xmlns:a="http://schemas.openxmlformats.org/drawingml/2006/main">
              <a:ext uri="{FF2B5EF4-FFF2-40B4-BE49-F238E27FC236}">
                <a16:creationId xmlns:a16="http://schemas.microsoft.com/office/drawing/2014/main" id="{ED01EB49-C3C0-4F7D-AEA3-43D26095AD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67900" y="5257800"/>
            <a:ext cx="4572000" cy="1171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800" b="0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45分 × 8回 ＝ 月360分（6時間）</a:t>
            </a:r>
          </a:p>
        </p:txBody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F230B23A-9487-48B0-BA8F-F49F5ECB34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58950" y="4495800"/>
            <a:ext cx="304800" cy="304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70B5AA"/>
          </a:solidFill>
          <a:ln xmlns:a="http://schemas.openxmlformats.org/drawingml/2006/main" w="0">
            <a:noFill/>
          </a:ln>
        </p:spPr>
      </p:sp>
      <p:sp>
        <p:nvSpPr>
          <p:cNvPr id="33" name="focus-number">
            <a:extLst xmlns:a="http://schemas.openxmlformats.org/drawingml/2006/main">
              <a:ext uri="{FF2B5EF4-FFF2-40B4-BE49-F238E27FC236}">
                <a16:creationId xmlns:a16="http://schemas.microsoft.com/office/drawing/2014/main" id="{3B1EFA64-5B28-4FC7-9240-63A84E485B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58950" y="4486275"/>
            <a:ext cx="3048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5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2</a:t>
            </a:r>
          </a:p>
        </p:txBody>
      </p:sp>
      <p:sp>
        <p:nvSpPr>
          <p:cNvPr id="34" name="body">
            <a:extLst xmlns:a="http://schemas.openxmlformats.org/drawingml/2006/main">
              <a:ext uri="{FF2B5EF4-FFF2-40B4-BE49-F238E27FC236}">
                <a16:creationId xmlns:a16="http://schemas.microsoft.com/office/drawing/2014/main" id="{EB077845-5AFE-4B96-A77B-19F6F884EB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43425" y="5305425"/>
            <a:ext cx="428625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322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322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×</a:t>
            </a:r>
          </a:p>
        </p:txBody>
      </p:sp>
      <p:sp>
        <p:nvSpPr>
          <p:cNvPr id="35" name="body">
            <a:extLst xmlns:a="http://schemas.openxmlformats.org/drawingml/2006/main">
              <a:ext uri="{FF2B5EF4-FFF2-40B4-BE49-F238E27FC236}">
                <a16:creationId xmlns:a16="http://schemas.microsoft.com/office/drawing/2014/main" id="{E9F729B6-FBE8-4B05-842F-22F779FFDE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77325" y="5305425"/>
            <a:ext cx="428625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322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322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＝</a:t>
            </a:r>
          </a:p>
        </p:txBody>
      </p:sp>
      <p:sp>
        <p:nvSpPr>
          <p:cNvPr id="36" name="body">
            <a:extLst xmlns:a="http://schemas.openxmlformats.org/drawingml/2006/main">
              <a:ext uri="{FF2B5EF4-FFF2-40B4-BE49-F238E27FC236}">
                <a16:creationId xmlns:a16="http://schemas.microsoft.com/office/drawing/2014/main" id="{81C63B29-25EB-4330-A490-600DE66E59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2762250"/>
            <a:ext cx="3238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62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262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単位を揃える</a:t>
            </a:r>
          </a:p>
        </p:txBody>
      </p:sp>
      <p:sp>
        <p:nvSpPr>
          <p:cNvPr id="37" name="body">
            <a:extLst xmlns:a="http://schemas.openxmlformats.org/drawingml/2006/main">
              <a:ext uri="{FF2B5EF4-FFF2-40B4-BE49-F238E27FC236}">
                <a16:creationId xmlns:a16="http://schemas.microsoft.com/office/drawing/2014/main" id="{B478E9DB-6A81-4CDD-9F8C-CF0BED9B7B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3305175"/>
            <a:ext cx="3381375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800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同じ期間で負担を比較する</a:t>
            </a:r>
          </a:p>
        </p:txBody>
      </p:sp>
      <p:sp>
        <p:nvSpPr>
          <p:cNvPr id="38" name="shape">
            <a:extLst xmlns:a="http://schemas.openxmlformats.org/drawingml/2006/main">
              <a:ext uri="{FF2B5EF4-FFF2-40B4-BE49-F238E27FC236}">
                <a16:creationId xmlns:a16="http://schemas.microsoft.com/office/drawing/2014/main" id="{10DDD796-FCE4-4D5E-941D-16DCFD44F2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924675"/>
            <a:ext cx="6896100" cy="885825"/>
          </a:xfrm>
          <a:prstGeom xmlns:a="http://schemas.openxmlformats.org/drawingml/2006/main" prst="roundRect">
            <a:avLst>
              <a:gd name="adj" fmla="val 17204"/>
            </a:avLst>
          </a:prstGeom>
          <a:solidFill xmlns:a="http://schemas.openxmlformats.org/drawingml/2006/main">
            <a:srgbClr val="FBF3D9"/>
          </a:solidFill>
          <a:ln xmlns:a="http://schemas.openxmlformats.org/drawingml/2006/main" w="0">
            <a:noFill/>
          </a:ln>
        </p:spPr>
      </p:sp>
      <p:sp>
        <p:nvSp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5E4DC14A-F076-42AB-B341-8B6C13DF45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6772275"/>
            <a:ext cx="342900" cy="180975"/>
          </a:xfrm>
          <a:custGeom xmlns:a="http://schemas.openxmlformats.org/drawingml/2006/main">
            <a:pathLst>
              <a:path w="342900" h="180975">
                <a:moveTo>
                  <a:pt x="0" y="180975"/>
                </a:moveTo>
                <a:lnTo>
                  <a:pt x="171450" y="0"/>
                </a:lnTo>
                <a:lnTo>
                  <a:pt x="342900" y="180975"/>
                </a:lnTo>
                <a:close/>
              </a:path>
            </a:pathLst>
          </a:custGeom>
          <a:solidFill xmlns:a="http://schemas.openxmlformats.org/drawingml/2006/main">
            <a:srgbClr val="FBF3D9"/>
          </a:solidFill>
          <a:ln xmlns:a="http://schemas.openxmlformats.org/drawingml/2006/main" w="0">
            <a:noFill/>
          </a:ln>
        </p:spPr>
      </p:sp>
      <p:sp>
        <p:nvSpPr>
          <p:cNvPr id="40" name="">
            <a:extLst xmlns:a="http://schemas.openxmlformats.org/drawingml/2006/main">
              <a:ext uri="{FF2B5EF4-FFF2-40B4-BE49-F238E27FC236}">
                <a16:creationId xmlns:a16="http://schemas.microsoft.com/office/drawing/2014/main" id="{15079707-2B90-4066-B49D-A92C31F275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7143750"/>
            <a:ext cx="323850" cy="3238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D985"/>
          </a:solidFill>
          <a:ln xmlns:a="http://schemas.openxmlformats.org/drawingml/2006/main" w="0">
            <a:noFill/>
          </a:ln>
        </p:spPr>
      </p:sp>
      <p:sp>
        <p:nvSpPr>
          <p:cNvPr id="41" name="annotation-number">
            <a:extLst xmlns:a="http://schemas.openxmlformats.org/drawingml/2006/main">
              <a:ext uri="{FF2B5EF4-FFF2-40B4-BE49-F238E27FC236}">
                <a16:creationId xmlns:a16="http://schemas.microsoft.com/office/drawing/2014/main" id="{C4AB7552-45A2-4785-B8DA-CD456834A8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7134225"/>
            <a:ext cx="3238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1</a:t>
            </a:r>
          </a:p>
        </p:txBody>
      </p:sp>
      <p:sp>
        <p:nvSpPr>
          <p:cNvPr id="42" name="annotation">
            <a:extLst xmlns:a="http://schemas.openxmlformats.org/drawingml/2006/main">
              <a:ext uri="{FF2B5EF4-FFF2-40B4-BE49-F238E27FC236}">
                <a16:creationId xmlns:a16="http://schemas.microsoft.com/office/drawing/2014/main" id="{30059C51-604D-4FCF-AADE-B152907741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04925" y="7010400"/>
            <a:ext cx="596265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0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作業時間と頻度の単位を揃えて掛け合わせる</a:t>
            </a:r>
          </a:p>
        </p:txBody>
      </p:sp>
      <p:sp>
        <p:nvSpPr>
          <p:cNvPr id="43" name="shape">
            <a:extLst xmlns:a="http://schemas.openxmlformats.org/drawingml/2006/main">
              <a:ext uri="{FF2B5EF4-FFF2-40B4-BE49-F238E27FC236}">
                <a16:creationId xmlns:a16="http://schemas.microsoft.com/office/drawing/2014/main" id="{35E5E33A-2FEB-486C-A0D4-F468BA3CD4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34300" y="6924675"/>
            <a:ext cx="6896100" cy="885825"/>
          </a:xfrm>
          <a:prstGeom xmlns:a="http://schemas.openxmlformats.org/drawingml/2006/main" prst="roundRect">
            <a:avLst>
              <a:gd name="adj" fmla="val 17204"/>
            </a:avLst>
          </a:prstGeom>
          <a:solidFill xmlns:a="http://schemas.openxmlformats.org/drawingml/2006/main">
            <a:srgbClr val="E7F3F0"/>
          </a:solidFill>
          <a:ln xmlns:a="http://schemas.openxmlformats.org/drawingml/2006/main" w="0">
            <a:noFill/>
          </a:ln>
        </p:spPr>
      </p:sp>
      <p:sp>
        <p:nvSpPr>
          <p:cNvPr id="44" name="">
            <a:extLst xmlns:a="http://schemas.openxmlformats.org/drawingml/2006/main">
              <a:ext uri="{FF2B5EF4-FFF2-40B4-BE49-F238E27FC236}">
                <a16:creationId xmlns:a16="http://schemas.microsoft.com/office/drawing/2014/main" id="{C9DF17A7-1629-40C2-8E4D-066E3B9095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6772275"/>
            <a:ext cx="342900" cy="180975"/>
          </a:xfrm>
          <a:custGeom xmlns:a="http://schemas.openxmlformats.org/drawingml/2006/main">
            <a:pathLst>
              <a:path w="342900" h="180975">
                <a:moveTo>
                  <a:pt x="0" y="180975"/>
                </a:moveTo>
                <a:lnTo>
                  <a:pt x="171450" y="0"/>
                </a:lnTo>
                <a:lnTo>
                  <a:pt x="342900" y="180975"/>
                </a:lnTo>
                <a:close/>
              </a:path>
            </a:pathLst>
          </a:custGeom>
          <a:solidFill xmlns:a="http://schemas.openxmlformats.org/drawingml/2006/main">
            <a:srgbClr val="E7F3F0"/>
          </a:solidFill>
          <a:ln xmlns:a="http://schemas.openxmlformats.org/drawingml/2006/main" w="0">
            <a:noFill/>
          </a:ln>
        </p:spPr>
      </p:sp>
      <p:sp>
        <p:nvSpPr>
          <p:cNvPr id="45" name="">
            <a:extLst xmlns:a="http://schemas.openxmlformats.org/drawingml/2006/main">
              <a:ext uri="{FF2B5EF4-FFF2-40B4-BE49-F238E27FC236}">
                <a16:creationId xmlns:a16="http://schemas.microsoft.com/office/drawing/2014/main" id="{3FA36A27-26BB-4F34-9B5F-96A804A96A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7143750"/>
            <a:ext cx="323850" cy="3238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70B5AA"/>
          </a:solidFill>
          <a:ln xmlns:a="http://schemas.openxmlformats.org/drawingml/2006/main" w="0">
            <a:noFill/>
          </a:ln>
        </p:spPr>
      </p:sp>
      <p:sp>
        <p:nvSpPr>
          <p:cNvPr id="46" name="annotation-number">
            <a:extLst xmlns:a="http://schemas.openxmlformats.org/drawingml/2006/main">
              <a:ext uri="{FF2B5EF4-FFF2-40B4-BE49-F238E27FC236}">
                <a16:creationId xmlns:a16="http://schemas.microsoft.com/office/drawing/2014/main" id="{BF493757-536E-42CF-85DA-32CC83FCB7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7134225"/>
            <a:ext cx="3238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2</a:t>
            </a:r>
          </a:p>
        </p:txBody>
      </p:sp>
      <p:sp>
        <p:nvSpPr>
          <p:cNvPr id="47" name="annotation">
            <a:extLst xmlns:a="http://schemas.openxmlformats.org/drawingml/2006/main">
              <a:ext uri="{FF2B5EF4-FFF2-40B4-BE49-F238E27FC236}">
                <a16:creationId xmlns:a16="http://schemas.microsoft.com/office/drawing/2014/main" id="{FA9EBB98-E98F-47D7-A04B-EA8045AEC3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9625" y="7010400"/>
            <a:ext cx="596265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0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支払意思は現状コストだけでは決まらない。実際の提案で確かめる</a:t>
            </a:r>
          </a:p>
        </p:txBody>
      </p:sp>
    </p:spTree>
    <p:extLst>
      <p:ext uri="{BB962C8B-B14F-4D97-AF65-F5344CB8AC3E}">
        <p14:creationId xmlns:p14="http://schemas.microsoft.com/office/powerpoint/2010/main" val="1319507331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6" name="icon:pencil">
            <a:extLst xmlns:a="http://schemas.openxmlformats.org/drawingml/2006/main">
              <a:ext uri="{FF2B5EF4-FFF2-40B4-BE49-F238E27FC236}">
                <a16:creationId xmlns:a16="http://schemas.microsoft.com/office/drawing/2014/main" id="{DD75057F-B177-4057-B27E-A6D6D58832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0050"/>
            <a:ext cx="238125" cy="238125"/>
          </a:xfrm>
          <a:custGeom xmlns:a="http://schemas.openxmlformats.org/drawingml/2006/main">
            <a:pathLst>
              <a:path w="228600" h="228600">
                <a:moveTo>
                  <a:pt x="142875" y="38100"/>
                </a:moveTo>
                <a:lnTo>
                  <a:pt x="190500" y="85725"/>
                </a:lnTo>
                <a:lnTo>
                  <a:pt x="76200" y="200025"/>
                </a:lnTo>
                <a:lnTo>
                  <a:pt x="28575" y="209550"/>
                </a:lnTo>
                <a:lnTo>
                  <a:pt x="38100" y="161925"/>
                </a:lnTo>
                <a:lnTo>
                  <a:pt x="142875" y="38100"/>
                </a:lnTo>
                <a:close/>
              </a:path>
              <a:path w="228600" h="228600">
                <a:moveTo>
                  <a:pt x="123825" y="57150"/>
                </a:moveTo>
                <a:lnTo>
                  <a:pt x="171450" y="104775"/>
                </a:lnTo>
              </a:path>
              <a:path w="228600" h="228600">
                <a:moveTo>
                  <a:pt x="38100" y="161925"/>
                </a:moveTo>
                <a:lnTo>
                  <a:pt x="76200" y="200025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202A44"/>
            </a:solidFill>
          </a:ln>
        </p:spPr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AA876BB8-9CB8-4B48-A0FA-AFAA36B254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342900"/>
            <a:ext cx="65722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自分の事業で記入する</a:t>
            </a:r>
          </a:p>
        </p:txBody>
      </p:sp>
      <p:sp>
        <p:nvSpPr>
          <p:cNvPr id="3" name="shape">
            <a:extLst xmlns:a="http://schemas.openxmlformats.org/drawingml/2006/main">
              <a:ext uri="{FF2B5EF4-FFF2-40B4-BE49-F238E27FC236}">
                <a16:creationId xmlns:a16="http://schemas.microsoft.com/office/drawing/2014/main" id="{8C6CA2CE-A8E2-44E3-BF61-7494E3C664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620750" y="390525"/>
            <a:ext cx="10096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7F3F0"/>
          </a:solidFill>
          <a:ln xmlns:a="http://schemas.openxmlformats.org/drawingml/2006/main" w="0">
            <a:noFill/>
          </a:ln>
        </p:spPr>
      </p:sp>
      <p:sp>
        <p:nvSpPr>
          <p:cNvPr id="4" name="body">
            <a:extLst xmlns:a="http://schemas.openxmlformats.org/drawingml/2006/main">
              <a:ext uri="{FF2B5EF4-FFF2-40B4-BE49-F238E27FC236}">
                <a16:creationId xmlns:a16="http://schemas.microsoft.com/office/drawing/2014/main" id="{51C3376C-0007-4994-834D-78A3489B85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735050" y="371475"/>
            <a:ext cx="1238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2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記入用</a:t>
            </a:r>
          </a:p>
        </p:txBody>
      </p:sp>
      <p:sp>
        <p:nvSpPr>
          <p:cNvPr id="5" name="heading">
            <a:extLst xmlns:a="http://schemas.openxmlformats.org/drawingml/2006/main">
              <a:ext uri="{FF2B5EF4-FFF2-40B4-BE49-F238E27FC236}">
                <a16:creationId xmlns:a16="http://schemas.microsoft.com/office/drawing/2014/main" id="{0C8B8F42-47A3-4366-8572-8073A616E1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42975"/>
            <a:ext cx="140017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34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34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支出・時間・頻度</a:t>
            </a:r>
          </a:p>
        </p:txBody>
      </p:sp>
      <p:sp>
        <p:nvSpPr>
          <p:cNvPr id="6" name="body">
            <a:extLst xmlns:a="http://schemas.openxmlformats.org/drawingml/2006/main">
              <a:ext uri="{FF2B5EF4-FFF2-40B4-BE49-F238E27FC236}">
                <a16:creationId xmlns:a16="http://schemas.microsoft.com/office/drawing/2014/main" id="{548ECC77-6904-4BC3-A6F1-802A9AE3AC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647825"/>
            <a:ext cx="139827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事業名：　　　　　　　　　　　　　　作成者：　　　　　　　　　更新日：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A7EA818-BED7-4422-9F7E-C736909717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029575"/>
            <a:ext cx="14020800" cy="9525"/>
          </a:xfrm>
          <a:custGeom xmlns:a="http://schemas.openxmlformats.org/drawingml/2006/main">
            <a:pathLst>
              <a:path w="14020800" h="9525">
                <a:moveTo>
                  <a:pt x="0" y="0"/>
                </a:moveTo>
                <a:lnTo>
                  <a:pt x="140208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9525">
            <a:solidFill>
              <a:srgbClr val="DDE2E6"/>
            </a:solidFill>
          </a:ln>
        </p:spPr>
      </p:sp>
      <p:sp>
        <p:nvSpPr>
          <p:cNvPr id="8" name="footer">
            <a:extLst xmlns:a="http://schemas.openxmlformats.org/drawingml/2006/main">
              <a:ext uri="{FF2B5EF4-FFF2-40B4-BE49-F238E27FC236}">
                <a16:creationId xmlns:a16="http://schemas.microsoft.com/office/drawing/2014/main" id="{66F99445-02C1-4C39-BDC8-F5724C2FC4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162925"/>
            <a:ext cx="638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050" b="1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ARCHECO  /  BUSINESS DESIGN WORKBOOK</a:t>
            </a:r>
          </a:p>
        </p:txBody>
      </p:sp>
      <p:sp>
        <p:nvSpPr>
          <p:cNvPr id="9" name="footer">
            <a:extLst xmlns:a="http://schemas.openxmlformats.org/drawingml/2006/main">
              <a:ext uri="{FF2B5EF4-FFF2-40B4-BE49-F238E27FC236}">
                <a16:creationId xmlns:a16="http://schemas.microsoft.com/office/drawing/2014/main" id="{86E12F7C-0DD5-4918-B797-8C247A90B9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287250" y="8162925"/>
            <a:ext cx="2343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1200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200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ARC-SG-21   /   03</a:t>
            </a:r>
          </a:p>
        </p:txBody>
      </p:sp>
      <p:sp>
        <p:nvSpPr>
          <p:cNvPr id="10" name="shape">
            <a:extLst xmlns:a="http://schemas.openxmlformats.org/drawingml/2006/main">
              <a:ext uri="{FF2B5EF4-FFF2-40B4-BE49-F238E27FC236}">
                <a16:creationId xmlns:a16="http://schemas.microsoft.com/office/drawing/2014/main" id="{B02D98C3-32D2-4B55-8741-88729BB548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362200"/>
            <a:ext cx="4667250" cy="1771650"/>
          </a:xfrm>
          <a:prstGeom xmlns:a="http://schemas.openxmlformats.org/drawingml/2006/main" prst="roundRect">
            <a:avLst>
              <a:gd name="adj" fmla="val 8602"/>
            </a:avLst>
          </a:prstGeom>
          <a:solidFill xmlns:a="http://schemas.openxmlformats.org/drawingml/2006/main">
            <a:srgbClr val="E7F3F0"/>
          </a:solidFill>
          <a:ln xmlns:a="http://schemas.openxmlformats.org/drawingml/2006/main" w="0">
            <a:noFill/>
          </a:ln>
        </p:spPr>
      </p:sp>
      <p:sp>
        <p:nvSpPr>
          <p:cNvPr id="11" name="icon:coins">
            <a:extLst xmlns:a="http://schemas.openxmlformats.org/drawingml/2006/main">
              <a:ext uri="{FF2B5EF4-FFF2-40B4-BE49-F238E27FC236}">
                <a16:creationId xmlns:a16="http://schemas.microsoft.com/office/drawing/2014/main" id="{71AC7AAA-BC4B-4644-A317-59602B743F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0575" y="2543175"/>
            <a:ext cx="228600" cy="228600"/>
          </a:xfrm>
          <a:custGeom xmlns:a="http://schemas.openxmlformats.org/drawingml/2006/main">
            <a:pathLst>
              <a:path w="228600" h="228600">
                <a:moveTo>
                  <a:pt x="130912" y="168935"/>
                </a:moveTo>
                <a:lnTo>
                  <a:pt x="129362" y="173387"/>
                </a:lnTo>
                <a:lnTo>
                  <a:pt x="127451" y="177696"/>
                </a:lnTo>
                <a:lnTo>
                  <a:pt x="125192" y="181833"/>
                </a:lnTo>
                <a:lnTo>
                  <a:pt x="122599" y="185769"/>
                </a:lnTo>
                <a:lnTo>
                  <a:pt x="119691" y="189478"/>
                </a:lnTo>
                <a:lnTo>
                  <a:pt x="116487" y="192935"/>
                </a:lnTo>
                <a:lnTo>
                  <a:pt x="113008" y="196117"/>
                </a:lnTo>
                <a:lnTo>
                  <a:pt x="109280" y="199000"/>
                </a:lnTo>
                <a:lnTo>
                  <a:pt x="105327" y="201567"/>
                </a:lnTo>
                <a:lnTo>
                  <a:pt x="101175" y="203799"/>
                </a:lnTo>
                <a:lnTo>
                  <a:pt x="96854" y="205682"/>
                </a:lnTo>
                <a:lnTo>
                  <a:pt x="92392" y="207202"/>
                </a:lnTo>
                <a:lnTo>
                  <a:pt x="87820" y="208349"/>
                </a:lnTo>
                <a:lnTo>
                  <a:pt x="83170" y="209116"/>
                </a:lnTo>
                <a:lnTo>
                  <a:pt x="78471" y="209497"/>
                </a:lnTo>
                <a:lnTo>
                  <a:pt x="73758" y="209489"/>
                </a:lnTo>
                <a:lnTo>
                  <a:pt x="69061" y="209093"/>
                </a:lnTo>
                <a:lnTo>
                  <a:pt x="64413" y="208311"/>
                </a:lnTo>
                <a:lnTo>
                  <a:pt x="59845" y="207149"/>
                </a:lnTo>
                <a:lnTo>
                  <a:pt x="55388" y="205614"/>
                </a:lnTo>
                <a:lnTo>
                  <a:pt x="51073" y="203717"/>
                </a:lnTo>
                <a:lnTo>
                  <a:pt x="46929" y="201471"/>
                </a:lnTo>
                <a:lnTo>
                  <a:pt x="42984" y="198891"/>
                </a:lnTo>
                <a:lnTo>
                  <a:pt x="39265" y="195995"/>
                </a:lnTo>
                <a:lnTo>
                  <a:pt x="35797" y="192803"/>
                </a:lnTo>
                <a:lnTo>
                  <a:pt x="32605" y="189335"/>
                </a:lnTo>
                <a:lnTo>
                  <a:pt x="29709" y="185616"/>
                </a:lnTo>
                <a:lnTo>
                  <a:pt x="27129" y="181671"/>
                </a:lnTo>
                <a:lnTo>
                  <a:pt x="24883" y="177527"/>
                </a:lnTo>
                <a:lnTo>
                  <a:pt x="22986" y="173212"/>
                </a:lnTo>
                <a:lnTo>
                  <a:pt x="21451" y="168755"/>
                </a:lnTo>
                <a:lnTo>
                  <a:pt x="20289" y="164187"/>
                </a:lnTo>
                <a:lnTo>
                  <a:pt x="19507" y="159539"/>
                </a:lnTo>
                <a:lnTo>
                  <a:pt x="19111" y="154842"/>
                </a:lnTo>
                <a:lnTo>
                  <a:pt x="19103" y="150129"/>
                </a:lnTo>
                <a:lnTo>
                  <a:pt x="19484" y="145430"/>
                </a:lnTo>
                <a:lnTo>
                  <a:pt x="20251" y="140780"/>
                </a:lnTo>
                <a:lnTo>
                  <a:pt x="21398" y="136208"/>
                </a:lnTo>
                <a:lnTo>
                  <a:pt x="22918" y="131746"/>
                </a:lnTo>
                <a:lnTo>
                  <a:pt x="24801" y="127425"/>
                </a:lnTo>
                <a:lnTo>
                  <a:pt x="27033" y="123273"/>
                </a:lnTo>
                <a:lnTo>
                  <a:pt x="29600" y="119320"/>
                </a:lnTo>
                <a:lnTo>
                  <a:pt x="32483" y="115592"/>
                </a:lnTo>
                <a:lnTo>
                  <a:pt x="35665" y="112113"/>
                </a:lnTo>
                <a:lnTo>
                  <a:pt x="39122" y="108909"/>
                </a:lnTo>
                <a:lnTo>
                  <a:pt x="42831" y="106001"/>
                </a:lnTo>
                <a:lnTo>
                  <a:pt x="46767" y="103408"/>
                </a:lnTo>
                <a:lnTo>
                  <a:pt x="50904" y="101149"/>
                </a:lnTo>
                <a:lnTo>
                  <a:pt x="55213" y="99238"/>
                </a:lnTo>
                <a:lnTo>
                  <a:pt x="59665" y="97688"/>
                </a:lnTo>
              </a:path>
              <a:path w="228600" h="228600">
                <a:moveTo>
                  <a:pt x="142875" y="57150"/>
                </a:moveTo>
                <a:lnTo>
                  <a:pt x="152400" y="57150"/>
                </a:lnTo>
                <a:lnTo>
                  <a:pt x="152400" y="95250"/>
                </a:lnTo>
              </a:path>
              <a:path w="228600" h="228600">
                <a:moveTo>
                  <a:pt x="58426" y="140665"/>
                </a:moveTo>
                <a:lnTo>
                  <a:pt x="66675" y="135903"/>
                </a:lnTo>
                <a:lnTo>
                  <a:pt x="85725" y="168897"/>
                </a:lnTo>
              </a:path>
              <a:path w="228600" h="228600">
                <a:moveTo>
                  <a:pt x="95250" y="76200"/>
                </a:moveTo>
                <a:lnTo>
                  <a:pt x="95445" y="80919"/>
                </a:lnTo>
                <a:lnTo>
                  <a:pt x="96029" y="85607"/>
                </a:lnTo>
                <a:lnTo>
                  <a:pt x="96999" y="90229"/>
                </a:lnTo>
                <a:lnTo>
                  <a:pt x="98347" y="94757"/>
                </a:lnTo>
                <a:lnTo>
                  <a:pt x="100064" y="99157"/>
                </a:lnTo>
                <a:lnTo>
                  <a:pt x="102138" y="103400"/>
                </a:lnTo>
                <a:lnTo>
                  <a:pt x="104556" y="107458"/>
                </a:lnTo>
                <a:lnTo>
                  <a:pt x="107301" y="111302"/>
                </a:lnTo>
                <a:lnTo>
                  <a:pt x="110353" y="114907"/>
                </a:lnTo>
                <a:lnTo>
                  <a:pt x="113693" y="118247"/>
                </a:lnTo>
                <a:lnTo>
                  <a:pt x="117298" y="121299"/>
                </a:lnTo>
                <a:lnTo>
                  <a:pt x="121142" y="124044"/>
                </a:lnTo>
                <a:lnTo>
                  <a:pt x="125200" y="126462"/>
                </a:lnTo>
                <a:lnTo>
                  <a:pt x="129443" y="128536"/>
                </a:lnTo>
                <a:lnTo>
                  <a:pt x="133843" y="130253"/>
                </a:lnTo>
                <a:lnTo>
                  <a:pt x="138371" y="131601"/>
                </a:lnTo>
                <a:lnTo>
                  <a:pt x="142993" y="132571"/>
                </a:lnTo>
                <a:lnTo>
                  <a:pt x="147681" y="133155"/>
                </a:lnTo>
                <a:lnTo>
                  <a:pt x="152400" y="133350"/>
                </a:lnTo>
                <a:lnTo>
                  <a:pt x="157119" y="133155"/>
                </a:lnTo>
                <a:lnTo>
                  <a:pt x="161807" y="132571"/>
                </a:lnTo>
                <a:lnTo>
                  <a:pt x="166429" y="131601"/>
                </a:lnTo>
                <a:lnTo>
                  <a:pt x="170957" y="130253"/>
                </a:lnTo>
                <a:lnTo>
                  <a:pt x="175357" y="128536"/>
                </a:lnTo>
                <a:lnTo>
                  <a:pt x="179600" y="126462"/>
                </a:lnTo>
                <a:lnTo>
                  <a:pt x="183658" y="124044"/>
                </a:lnTo>
                <a:lnTo>
                  <a:pt x="187502" y="121299"/>
                </a:lnTo>
                <a:lnTo>
                  <a:pt x="191107" y="118247"/>
                </a:lnTo>
                <a:lnTo>
                  <a:pt x="194447" y="114907"/>
                </a:lnTo>
                <a:lnTo>
                  <a:pt x="197499" y="111302"/>
                </a:lnTo>
                <a:lnTo>
                  <a:pt x="200244" y="107458"/>
                </a:lnTo>
                <a:lnTo>
                  <a:pt x="202662" y="103400"/>
                </a:lnTo>
                <a:lnTo>
                  <a:pt x="204736" y="99157"/>
                </a:lnTo>
                <a:lnTo>
                  <a:pt x="206453" y="94757"/>
                </a:lnTo>
                <a:lnTo>
                  <a:pt x="207801" y="90229"/>
                </a:lnTo>
                <a:lnTo>
                  <a:pt x="208771" y="85607"/>
                </a:lnTo>
                <a:lnTo>
                  <a:pt x="209355" y="80919"/>
                </a:lnTo>
                <a:lnTo>
                  <a:pt x="209550" y="76200"/>
                </a:lnTo>
                <a:lnTo>
                  <a:pt x="209355" y="71481"/>
                </a:lnTo>
                <a:lnTo>
                  <a:pt x="208771" y="66793"/>
                </a:lnTo>
                <a:lnTo>
                  <a:pt x="207801" y="62171"/>
                </a:lnTo>
                <a:lnTo>
                  <a:pt x="206453" y="57643"/>
                </a:lnTo>
                <a:lnTo>
                  <a:pt x="204736" y="53243"/>
                </a:lnTo>
                <a:lnTo>
                  <a:pt x="202662" y="49000"/>
                </a:lnTo>
                <a:lnTo>
                  <a:pt x="200244" y="44942"/>
                </a:lnTo>
                <a:lnTo>
                  <a:pt x="197499" y="41098"/>
                </a:lnTo>
                <a:lnTo>
                  <a:pt x="194447" y="37493"/>
                </a:lnTo>
                <a:lnTo>
                  <a:pt x="191107" y="34153"/>
                </a:lnTo>
                <a:lnTo>
                  <a:pt x="187502" y="31101"/>
                </a:lnTo>
                <a:lnTo>
                  <a:pt x="183658" y="28356"/>
                </a:lnTo>
                <a:lnTo>
                  <a:pt x="179600" y="25938"/>
                </a:lnTo>
                <a:lnTo>
                  <a:pt x="175357" y="23864"/>
                </a:lnTo>
                <a:lnTo>
                  <a:pt x="170957" y="22147"/>
                </a:lnTo>
                <a:lnTo>
                  <a:pt x="166429" y="20799"/>
                </a:lnTo>
                <a:lnTo>
                  <a:pt x="161807" y="19829"/>
                </a:lnTo>
                <a:lnTo>
                  <a:pt x="157119" y="19245"/>
                </a:lnTo>
                <a:lnTo>
                  <a:pt x="152400" y="19050"/>
                </a:lnTo>
                <a:lnTo>
                  <a:pt x="147681" y="19245"/>
                </a:lnTo>
                <a:lnTo>
                  <a:pt x="142993" y="19829"/>
                </a:lnTo>
                <a:lnTo>
                  <a:pt x="138371" y="20799"/>
                </a:lnTo>
                <a:lnTo>
                  <a:pt x="133843" y="22147"/>
                </a:lnTo>
                <a:lnTo>
                  <a:pt x="129443" y="23864"/>
                </a:lnTo>
                <a:lnTo>
                  <a:pt x="125200" y="25938"/>
                </a:lnTo>
                <a:lnTo>
                  <a:pt x="121142" y="28356"/>
                </a:lnTo>
                <a:lnTo>
                  <a:pt x="117298" y="31101"/>
                </a:lnTo>
                <a:lnTo>
                  <a:pt x="113693" y="34153"/>
                </a:lnTo>
                <a:lnTo>
                  <a:pt x="110353" y="37493"/>
                </a:lnTo>
                <a:lnTo>
                  <a:pt x="107301" y="41098"/>
                </a:lnTo>
                <a:lnTo>
                  <a:pt x="104556" y="44942"/>
                </a:lnTo>
                <a:lnTo>
                  <a:pt x="102138" y="49000"/>
                </a:lnTo>
                <a:lnTo>
                  <a:pt x="100064" y="53243"/>
                </a:lnTo>
                <a:lnTo>
                  <a:pt x="98347" y="57643"/>
                </a:lnTo>
                <a:lnTo>
                  <a:pt x="96999" y="62171"/>
                </a:lnTo>
                <a:lnTo>
                  <a:pt x="96029" y="66793"/>
                </a:lnTo>
                <a:lnTo>
                  <a:pt x="95445" y="71481"/>
                </a:lnTo>
                <a:lnTo>
                  <a:pt x="95250" y="76200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202A44"/>
            </a:solidFill>
          </a:ln>
        </p:spPr>
      </p:sp>
      <p:sp>
        <p:nvSpPr>
          <p:cNvPr id="12" name="field-label">
            <a:extLst xmlns:a="http://schemas.openxmlformats.org/drawingml/2006/main">
              <a:ext uri="{FF2B5EF4-FFF2-40B4-BE49-F238E27FC236}">
                <a16:creationId xmlns:a16="http://schemas.microsoft.com/office/drawing/2014/main" id="{11920BEA-BD28-405C-B368-6DA4E0F8B7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" y="2466975"/>
            <a:ext cx="397192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予算の上限</a:t>
            </a:r>
          </a:p>
        </p:txBody>
      </p:sp>
      <p:sp>
        <p:nvSpPr>
          <p:cNvPr id="13" name="input">
            <a:extLst xmlns:a="http://schemas.openxmlformats.org/drawingml/2006/main">
              <a:ext uri="{FF2B5EF4-FFF2-40B4-BE49-F238E27FC236}">
                <a16:creationId xmlns:a16="http://schemas.microsoft.com/office/drawing/2014/main" id="{BF82EFE7-DA1F-4B01-B99E-34A429F7A7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2990850"/>
            <a:ext cx="4286250" cy="1019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800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ここに記入</a:t>
            </a:r>
          </a:p>
        </p:txBody>
      </p:sp>
      <p:sp>
        <p:nvSpPr>
          <p:cNvPr id="14" name="shape">
            <a:extLst xmlns:a="http://schemas.openxmlformats.org/drawingml/2006/main">
              <a:ext uri="{FF2B5EF4-FFF2-40B4-BE49-F238E27FC236}">
                <a16:creationId xmlns:a16="http://schemas.microsoft.com/office/drawing/2014/main" id="{7BB8925D-BBED-4845-B515-46502296E2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00700" y="2362200"/>
            <a:ext cx="4667250" cy="1771650"/>
          </a:xfrm>
          <a:prstGeom xmlns:a="http://schemas.openxmlformats.org/drawingml/2006/main" prst="roundRect">
            <a:avLst>
              <a:gd name="adj" fmla="val 8602"/>
            </a:avLst>
          </a:prstGeom>
          <a:solidFill xmlns:a="http://schemas.openxmlformats.org/drawingml/2006/main">
            <a:srgbClr val="FBF3D9"/>
          </a:solidFill>
          <a:ln xmlns:a="http://schemas.openxmlformats.org/drawingml/2006/main" w="0">
            <a:noFill/>
          </a:ln>
        </p:spPr>
      </p:sp>
      <p:sp>
        <p:nvSpPr>
          <p:cNvPr id="15" name="icon:coins">
            <a:extLst xmlns:a="http://schemas.openxmlformats.org/drawingml/2006/main">
              <a:ext uri="{FF2B5EF4-FFF2-40B4-BE49-F238E27FC236}">
                <a16:creationId xmlns:a16="http://schemas.microsoft.com/office/drawing/2014/main" id="{18463435-3915-42C4-B10F-7AA69A78DF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81675" y="2543175"/>
            <a:ext cx="228600" cy="228600"/>
          </a:xfrm>
          <a:custGeom xmlns:a="http://schemas.openxmlformats.org/drawingml/2006/main">
            <a:pathLst>
              <a:path w="228600" h="228600">
                <a:moveTo>
                  <a:pt x="130912" y="168935"/>
                </a:moveTo>
                <a:lnTo>
                  <a:pt x="129362" y="173387"/>
                </a:lnTo>
                <a:lnTo>
                  <a:pt x="127451" y="177696"/>
                </a:lnTo>
                <a:lnTo>
                  <a:pt x="125192" y="181833"/>
                </a:lnTo>
                <a:lnTo>
                  <a:pt x="122599" y="185769"/>
                </a:lnTo>
                <a:lnTo>
                  <a:pt x="119691" y="189478"/>
                </a:lnTo>
                <a:lnTo>
                  <a:pt x="116487" y="192935"/>
                </a:lnTo>
                <a:lnTo>
                  <a:pt x="113008" y="196117"/>
                </a:lnTo>
                <a:lnTo>
                  <a:pt x="109280" y="199000"/>
                </a:lnTo>
                <a:lnTo>
                  <a:pt x="105327" y="201567"/>
                </a:lnTo>
                <a:lnTo>
                  <a:pt x="101175" y="203799"/>
                </a:lnTo>
                <a:lnTo>
                  <a:pt x="96854" y="205682"/>
                </a:lnTo>
                <a:lnTo>
                  <a:pt x="92392" y="207202"/>
                </a:lnTo>
                <a:lnTo>
                  <a:pt x="87820" y="208349"/>
                </a:lnTo>
                <a:lnTo>
                  <a:pt x="83170" y="209116"/>
                </a:lnTo>
                <a:lnTo>
                  <a:pt x="78471" y="209497"/>
                </a:lnTo>
                <a:lnTo>
                  <a:pt x="73758" y="209489"/>
                </a:lnTo>
                <a:lnTo>
                  <a:pt x="69061" y="209093"/>
                </a:lnTo>
                <a:lnTo>
                  <a:pt x="64413" y="208311"/>
                </a:lnTo>
                <a:lnTo>
                  <a:pt x="59845" y="207149"/>
                </a:lnTo>
                <a:lnTo>
                  <a:pt x="55388" y="205614"/>
                </a:lnTo>
                <a:lnTo>
                  <a:pt x="51073" y="203717"/>
                </a:lnTo>
                <a:lnTo>
                  <a:pt x="46929" y="201471"/>
                </a:lnTo>
                <a:lnTo>
                  <a:pt x="42984" y="198891"/>
                </a:lnTo>
                <a:lnTo>
                  <a:pt x="39265" y="195995"/>
                </a:lnTo>
                <a:lnTo>
                  <a:pt x="35797" y="192803"/>
                </a:lnTo>
                <a:lnTo>
                  <a:pt x="32605" y="189335"/>
                </a:lnTo>
                <a:lnTo>
                  <a:pt x="29709" y="185616"/>
                </a:lnTo>
                <a:lnTo>
                  <a:pt x="27129" y="181671"/>
                </a:lnTo>
                <a:lnTo>
                  <a:pt x="24883" y="177527"/>
                </a:lnTo>
                <a:lnTo>
                  <a:pt x="22986" y="173212"/>
                </a:lnTo>
                <a:lnTo>
                  <a:pt x="21451" y="168755"/>
                </a:lnTo>
                <a:lnTo>
                  <a:pt x="20289" y="164187"/>
                </a:lnTo>
                <a:lnTo>
                  <a:pt x="19507" y="159539"/>
                </a:lnTo>
                <a:lnTo>
                  <a:pt x="19111" y="154842"/>
                </a:lnTo>
                <a:lnTo>
                  <a:pt x="19103" y="150129"/>
                </a:lnTo>
                <a:lnTo>
                  <a:pt x="19484" y="145430"/>
                </a:lnTo>
                <a:lnTo>
                  <a:pt x="20251" y="140780"/>
                </a:lnTo>
                <a:lnTo>
                  <a:pt x="21398" y="136208"/>
                </a:lnTo>
                <a:lnTo>
                  <a:pt x="22918" y="131746"/>
                </a:lnTo>
                <a:lnTo>
                  <a:pt x="24801" y="127425"/>
                </a:lnTo>
                <a:lnTo>
                  <a:pt x="27033" y="123273"/>
                </a:lnTo>
                <a:lnTo>
                  <a:pt x="29600" y="119320"/>
                </a:lnTo>
                <a:lnTo>
                  <a:pt x="32483" y="115592"/>
                </a:lnTo>
                <a:lnTo>
                  <a:pt x="35665" y="112113"/>
                </a:lnTo>
                <a:lnTo>
                  <a:pt x="39122" y="108909"/>
                </a:lnTo>
                <a:lnTo>
                  <a:pt x="42831" y="106001"/>
                </a:lnTo>
                <a:lnTo>
                  <a:pt x="46767" y="103408"/>
                </a:lnTo>
                <a:lnTo>
                  <a:pt x="50904" y="101149"/>
                </a:lnTo>
                <a:lnTo>
                  <a:pt x="55213" y="99238"/>
                </a:lnTo>
                <a:lnTo>
                  <a:pt x="59665" y="97688"/>
                </a:lnTo>
              </a:path>
              <a:path w="228600" h="228600">
                <a:moveTo>
                  <a:pt x="142875" y="57150"/>
                </a:moveTo>
                <a:lnTo>
                  <a:pt x="152400" y="57150"/>
                </a:lnTo>
                <a:lnTo>
                  <a:pt x="152400" y="95250"/>
                </a:lnTo>
              </a:path>
              <a:path w="228600" h="228600">
                <a:moveTo>
                  <a:pt x="58426" y="140665"/>
                </a:moveTo>
                <a:lnTo>
                  <a:pt x="66675" y="135903"/>
                </a:lnTo>
                <a:lnTo>
                  <a:pt x="85725" y="168897"/>
                </a:lnTo>
              </a:path>
              <a:path w="228600" h="228600">
                <a:moveTo>
                  <a:pt x="95250" y="76200"/>
                </a:moveTo>
                <a:lnTo>
                  <a:pt x="95445" y="80919"/>
                </a:lnTo>
                <a:lnTo>
                  <a:pt x="96029" y="85607"/>
                </a:lnTo>
                <a:lnTo>
                  <a:pt x="96999" y="90229"/>
                </a:lnTo>
                <a:lnTo>
                  <a:pt x="98347" y="94757"/>
                </a:lnTo>
                <a:lnTo>
                  <a:pt x="100064" y="99157"/>
                </a:lnTo>
                <a:lnTo>
                  <a:pt x="102138" y="103400"/>
                </a:lnTo>
                <a:lnTo>
                  <a:pt x="104556" y="107458"/>
                </a:lnTo>
                <a:lnTo>
                  <a:pt x="107301" y="111302"/>
                </a:lnTo>
                <a:lnTo>
                  <a:pt x="110353" y="114907"/>
                </a:lnTo>
                <a:lnTo>
                  <a:pt x="113693" y="118247"/>
                </a:lnTo>
                <a:lnTo>
                  <a:pt x="117298" y="121299"/>
                </a:lnTo>
                <a:lnTo>
                  <a:pt x="121142" y="124044"/>
                </a:lnTo>
                <a:lnTo>
                  <a:pt x="125200" y="126462"/>
                </a:lnTo>
                <a:lnTo>
                  <a:pt x="129443" y="128536"/>
                </a:lnTo>
                <a:lnTo>
                  <a:pt x="133843" y="130253"/>
                </a:lnTo>
                <a:lnTo>
                  <a:pt x="138371" y="131601"/>
                </a:lnTo>
                <a:lnTo>
                  <a:pt x="142993" y="132571"/>
                </a:lnTo>
                <a:lnTo>
                  <a:pt x="147681" y="133155"/>
                </a:lnTo>
                <a:lnTo>
                  <a:pt x="152400" y="133350"/>
                </a:lnTo>
                <a:lnTo>
                  <a:pt x="157119" y="133155"/>
                </a:lnTo>
                <a:lnTo>
                  <a:pt x="161807" y="132571"/>
                </a:lnTo>
                <a:lnTo>
                  <a:pt x="166429" y="131601"/>
                </a:lnTo>
                <a:lnTo>
                  <a:pt x="170957" y="130253"/>
                </a:lnTo>
                <a:lnTo>
                  <a:pt x="175357" y="128536"/>
                </a:lnTo>
                <a:lnTo>
                  <a:pt x="179600" y="126462"/>
                </a:lnTo>
                <a:lnTo>
                  <a:pt x="183658" y="124044"/>
                </a:lnTo>
                <a:lnTo>
                  <a:pt x="187502" y="121299"/>
                </a:lnTo>
                <a:lnTo>
                  <a:pt x="191107" y="118247"/>
                </a:lnTo>
                <a:lnTo>
                  <a:pt x="194447" y="114907"/>
                </a:lnTo>
                <a:lnTo>
                  <a:pt x="197499" y="111302"/>
                </a:lnTo>
                <a:lnTo>
                  <a:pt x="200244" y="107458"/>
                </a:lnTo>
                <a:lnTo>
                  <a:pt x="202662" y="103400"/>
                </a:lnTo>
                <a:lnTo>
                  <a:pt x="204736" y="99157"/>
                </a:lnTo>
                <a:lnTo>
                  <a:pt x="206453" y="94757"/>
                </a:lnTo>
                <a:lnTo>
                  <a:pt x="207801" y="90229"/>
                </a:lnTo>
                <a:lnTo>
                  <a:pt x="208771" y="85607"/>
                </a:lnTo>
                <a:lnTo>
                  <a:pt x="209355" y="80919"/>
                </a:lnTo>
                <a:lnTo>
                  <a:pt x="209550" y="76200"/>
                </a:lnTo>
                <a:lnTo>
                  <a:pt x="209355" y="71481"/>
                </a:lnTo>
                <a:lnTo>
                  <a:pt x="208771" y="66793"/>
                </a:lnTo>
                <a:lnTo>
                  <a:pt x="207801" y="62171"/>
                </a:lnTo>
                <a:lnTo>
                  <a:pt x="206453" y="57643"/>
                </a:lnTo>
                <a:lnTo>
                  <a:pt x="204736" y="53243"/>
                </a:lnTo>
                <a:lnTo>
                  <a:pt x="202662" y="49000"/>
                </a:lnTo>
                <a:lnTo>
                  <a:pt x="200244" y="44942"/>
                </a:lnTo>
                <a:lnTo>
                  <a:pt x="197499" y="41098"/>
                </a:lnTo>
                <a:lnTo>
                  <a:pt x="194447" y="37493"/>
                </a:lnTo>
                <a:lnTo>
                  <a:pt x="191107" y="34153"/>
                </a:lnTo>
                <a:lnTo>
                  <a:pt x="187502" y="31101"/>
                </a:lnTo>
                <a:lnTo>
                  <a:pt x="183658" y="28356"/>
                </a:lnTo>
                <a:lnTo>
                  <a:pt x="179600" y="25938"/>
                </a:lnTo>
                <a:lnTo>
                  <a:pt x="175357" y="23864"/>
                </a:lnTo>
                <a:lnTo>
                  <a:pt x="170957" y="22147"/>
                </a:lnTo>
                <a:lnTo>
                  <a:pt x="166429" y="20799"/>
                </a:lnTo>
                <a:lnTo>
                  <a:pt x="161807" y="19829"/>
                </a:lnTo>
                <a:lnTo>
                  <a:pt x="157119" y="19245"/>
                </a:lnTo>
                <a:lnTo>
                  <a:pt x="152400" y="19050"/>
                </a:lnTo>
                <a:lnTo>
                  <a:pt x="147681" y="19245"/>
                </a:lnTo>
                <a:lnTo>
                  <a:pt x="142993" y="19829"/>
                </a:lnTo>
                <a:lnTo>
                  <a:pt x="138371" y="20799"/>
                </a:lnTo>
                <a:lnTo>
                  <a:pt x="133843" y="22147"/>
                </a:lnTo>
                <a:lnTo>
                  <a:pt x="129443" y="23864"/>
                </a:lnTo>
                <a:lnTo>
                  <a:pt x="125200" y="25938"/>
                </a:lnTo>
                <a:lnTo>
                  <a:pt x="121142" y="28356"/>
                </a:lnTo>
                <a:lnTo>
                  <a:pt x="117298" y="31101"/>
                </a:lnTo>
                <a:lnTo>
                  <a:pt x="113693" y="34153"/>
                </a:lnTo>
                <a:lnTo>
                  <a:pt x="110353" y="37493"/>
                </a:lnTo>
                <a:lnTo>
                  <a:pt x="107301" y="41098"/>
                </a:lnTo>
                <a:lnTo>
                  <a:pt x="104556" y="44942"/>
                </a:lnTo>
                <a:lnTo>
                  <a:pt x="102138" y="49000"/>
                </a:lnTo>
                <a:lnTo>
                  <a:pt x="100064" y="53243"/>
                </a:lnTo>
                <a:lnTo>
                  <a:pt x="98347" y="57643"/>
                </a:lnTo>
                <a:lnTo>
                  <a:pt x="96999" y="62171"/>
                </a:lnTo>
                <a:lnTo>
                  <a:pt x="96029" y="66793"/>
                </a:lnTo>
                <a:lnTo>
                  <a:pt x="95445" y="71481"/>
                </a:lnTo>
                <a:lnTo>
                  <a:pt x="95250" y="76200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202A44"/>
            </a:solidFill>
          </a:ln>
        </p:spPr>
      </p:sp>
      <p:sp>
        <p:nvSpPr>
          <p:cNvPr id="16" name="field-label">
            <a:extLst xmlns:a="http://schemas.openxmlformats.org/drawingml/2006/main">
              <a:ext uri="{FF2B5EF4-FFF2-40B4-BE49-F238E27FC236}">
                <a16:creationId xmlns:a16="http://schemas.microsoft.com/office/drawing/2014/main" id="{7E6A3242-D68C-44DB-8EE4-2E811A90EC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24575" y="2466975"/>
            <a:ext cx="397192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現在の支出</a:t>
            </a:r>
          </a:p>
        </p:txBody>
      </p:sp>
      <p:sp>
        <p:nvSpPr>
          <p:cNvPr id="17" name="input">
            <a:extLst xmlns:a="http://schemas.openxmlformats.org/drawingml/2006/main">
              <a:ext uri="{FF2B5EF4-FFF2-40B4-BE49-F238E27FC236}">
                <a16:creationId xmlns:a16="http://schemas.microsoft.com/office/drawing/2014/main" id="{40F9CDF7-1936-4CEA-A333-357D9D3959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91200" y="2990850"/>
            <a:ext cx="4286250" cy="1019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800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ここに記入</a:t>
            </a:r>
          </a:p>
        </p:txBody>
      </p:sp>
      <p:sp>
        <p:nvSpPr>
          <p:cNvPr id="18" name="shape">
            <a:extLst xmlns:a="http://schemas.openxmlformats.org/drawingml/2006/main">
              <a:ext uri="{FF2B5EF4-FFF2-40B4-BE49-F238E27FC236}">
                <a16:creationId xmlns:a16="http://schemas.microsoft.com/office/drawing/2014/main" id="{144BD291-5F5E-431D-94E3-4D204D24D1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629150"/>
            <a:ext cx="3762375" cy="1924050"/>
          </a:xfrm>
          <a:prstGeom xmlns:a="http://schemas.openxmlformats.org/drawingml/2006/main" prst="roundRect">
            <a:avLst>
              <a:gd name="adj" fmla="val 7921"/>
            </a:avLst>
          </a:prstGeom>
          <a:solidFill xmlns:a="http://schemas.openxmlformats.org/drawingml/2006/main">
            <a:srgbClr val="FDEBE7"/>
          </a:solidFill>
          <a:ln xmlns:a="http://schemas.openxmlformats.org/drawingml/2006/main" w="0">
            <a:noFill/>
          </a:ln>
        </p:spPr>
      </p:sp>
      <p:sp>
        <p:nvSpPr>
          <p:cNvPr id="19" name="icon:calendar">
            <a:extLst xmlns:a="http://schemas.openxmlformats.org/drawingml/2006/main">
              <a:ext uri="{FF2B5EF4-FFF2-40B4-BE49-F238E27FC236}">
                <a16:creationId xmlns:a16="http://schemas.microsoft.com/office/drawing/2014/main" id="{7E77FB6C-A2CE-4055-BE29-212E141AED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0575" y="4810125"/>
            <a:ext cx="228600" cy="228600"/>
          </a:xfrm>
          <a:custGeom xmlns:a="http://schemas.openxmlformats.org/drawingml/2006/main">
            <a:pathLst>
              <a:path w="228600" h="228600">
                <a:moveTo>
                  <a:pt x="76200" y="19050"/>
                </a:moveTo>
                <a:lnTo>
                  <a:pt x="76200" y="57150"/>
                </a:lnTo>
              </a:path>
              <a:path w="228600" h="228600">
                <a:moveTo>
                  <a:pt x="152400" y="19050"/>
                </a:moveTo>
                <a:lnTo>
                  <a:pt x="152400" y="57150"/>
                </a:lnTo>
              </a:path>
              <a:path w="228600" h="228600">
                <a:moveTo>
                  <a:pt x="28575" y="38100"/>
                </a:moveTo>
                <a:lnTo>
                  <a:pt x="200025" y="38100"/>
                </a:lnTo>
                <a:lnTo>
                  <a:pt x="200025" y="209550"/>
                </a:lnTo>
                <a:lnTo>
                  <a:pt x="28575" y="209550"/>
                </a:lnTo>
                <a:close/>
              </a:path>
              <a:path w="228600" h="228600">
                <a:moveTo>
                  <a:pt x="28575" y="95250"/>
                </a:moveTo>
                <a:lnTo>
                  <a:pt x="200025" y="95250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202A44"/>
            </a:solidFill>
          </a:ln>
        </p:spPr>
      </p:sp>
      <p:sp>
        <p:nvSpPr>
          <p:cNvPr id="20" name="field-label">
            <a:extLst xmlns:a="http://schemas.openxmlformats.org/drawingml/2006/main">
              <a:ext uri="{FF2B5EF4-FFF2-40B4-BE49-F238E27FC236}">
                <a16:creationId xmlns:a16="http://schemas.microsoft.com/office/drawing/2014/main" id="{4F560802-C34E-4B8D-88E9-F1E45E9C7E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" y="4733925"/>
            <a:ext cx="30670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1回の作業時間</a:t>
            </a:r>
          </a:p>
        </p:txBody>
      </p:sp>
      <p:sp>
        <p:nvSpPr>
          <p:cNvPr id="21" name="input">
            <a:extLst xmlns:a="http://schemas.openxmlformats.org/drawingml/2006/main">
              <a:ext uri="{FF2B5EF4-FFF2-40B4-BE49-F238E27FC236}">
                <a16:creationId xmlns:a16="http://schemas.microsoft.com/office/drawing/2014/main" id="{9BD58875-D3B6-4323-9193-77FB849179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5257800"/>
            <a:ext cx="3381375" cy="1171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800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ここに記入</a:t>
            </a:r>
          </a:p>
        </p:txBody>
      </p:sp>
      <p:sp>
        <p:nvSpPr>
          <p:cNvPr id="22" name="shape">
            <a:extLst xmlns:a="http://schemas.openxmlformats.org/drawingml/2006/main">
              <a:ext uri="{FF2B5EF4-FFF2-40B4-BE49-F238E27FC236}">
                <a16:creationId xmlns:a16="http://schemas.microsoft.com/office/drawing/2014/main" id="{8B9BD5B0-0A5A-4510-BAFA-33EBCB1444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0" y="4629150"/>
            <a:ext cx="3762375" cy="1924050"/>
          </a:xfrm>
          <a:prstGeom xmlns:a="http://schemas.openxmlformats.org/drawingml/2006/main" prst="roundRect">
            <a:avLst>
              <a:gd name="adj" fmla="val 7921"/>
            </a:avLst>
          </a:prstGeom>
          <a:solidFill xmlns:a="http://schemas.openxmlformats.org/drawingml/2006/main">
            <a:srgbClr val="E7F3F0"/>
          </a:solidFill>
          <a:ln xmlns:a="http://schemas.openxmlformats.org/drawingml/2006/main" w="0">
            <a:noFill/>
          </a:ln>
        </p:spPr>
      </p:sp>
      <p:sp>
        <p:nvSpPr>
          <p:cNvPr id="23" name="icon:calendar">
            <a:extLst xmlns:a="http://schemas.openxmlformats.org/drawingml/2006/main">
              <a:ext uri="{FF2B5EF4-FFF2-40B4-BE49-F238E27FC236}">
                <a16:creationId xmlns:a16="http://schemas.microsoft.com/office/drawing/2014/main" id="{8E6D0243-EBF7-4189-A90F-58B94A9711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24475" y="4810125"/>
            <a:ext cx="228600" cy="228600"/>
          </a:xfrm>
          <a:custGeom xmlns:a="http://schemas.openxmlformats.org/drawingml/2006/main">
            <a:pathLst>
              <a:path w="228600" h="228600">
                <a:moveTo>
                  <a:pt x="76200" y="19050"/>
                </a:moveTo>
                <a:lnTo>
                  <a:pt x="76200" y="57150"/>
                </a:lnTo>
              </a:path>
              <a:path w="228600" h="228600">
                <a:moveTo>
                  <a:pt x="152400" y="19050"/>
                </a:moveTo>
                <a:lnTo>
                  <a:pt x="152400" y="57150"/>
                </a:lnTo>
              </a:path>
              <a:path w="228600" h="228600">
                <a:moveTo>
                  <a:pt x="28575" y="38100"/>
                </a:moveTo>
                <a:lnTo>
                  <a:pt x="200025" y="38100"/>
                </a:lnTo>
                <a:lnTo>
                  <a:pt x="200025" y="209550"/>
                </a:lnTo>
                <a:lnTo>
                  <a:pt x="28575" y="209550"/>
                </a:lnTo>
                <a:close/>
              </a:path>
              <a:path w="228600" h="228600">
                <a:moveTo>
                  <a:pt x="28575" y="95250"/>
                </a:moveTo>
                <a:lnTo>
                  <a:pt x="200025" y="95250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202A44"/>
            </a:solidFill>
          </a:ln>
        </p:spPr>
      </p:sp>
      <p:sp>
        <p:nvSpPr>
          <p:cNvPr id="24" name="field-label">
            <a:extLst xmlns:a="http://schemas.openxmlformats.org/drawingml/2006/main">
              <a:ext uri="{FF2B5EF4-FFF2-40B4-BE49-F238E27FC236}">
                <a16:creationId xmlns:a16="http://schemas.microsoft.com/office/drawing/2014/main" id="{1BEBEC21-C6A6-4D45-BD18-1B205C1606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7375" y="4733925"/>
            <a:ext cx="30670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月の実施回数</a:t>
            </a:r>
          </a:p>
        </p:txBody>
      </p:sp>
      <p:sp>
        <p:nvSpPr>
          <p:cNvPr id="25" name="input">
            <a:extLst xmlns:a="http://schemas.openxmlformats.org/drawingml/2006/main">
              <a:ext uri="{FF2B5EF4-FFF2-40B4-BE49-F238E27FC236}">
                <a16:creationId xmlns:a16="http://schemas.microsoft.com/office/drawing/2014/main" id="{6707DFAF-5078-4446-9177-CCC358F670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0" y="5257800"/>
            <a:ext cx="3381375" cy="1171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800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ここに記入</a:t>
            </a:r>
          </a:p>
        </p:txBody>
      </p:sp>
      <p:sp>
        <p:nvSpPr>
          <p:cNvPr id="26" name="shape">
            <a:extLst xmlns:a="http://schemas.openxmlformats.org/drawingml/2006/main">
              <a:ext uri="{FF2B5EF4-FFF2-40B4-BE49-F238E27FC236}">
                <a16:creationId xmlns:a16="http://schemas.microsoft.com/office/drawing/2014/main" id="{6E0FB979-8E29-47CB-99BB-8F7F79F91F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77400" y="4629150"/>
            <a:ext cx="4953000" cy="1924050"/>
          </a:xfrm>
          <a:prstGeom xmlns:a="http://schemas.openxmlformats.org/drawingml/2006/main" prst="roundRect">
            <a:avLst>
              <a:gd name="adj" fmla="val 7921"/>
            </a:avLst>
          </a:prstGeom>
          <a:solidFill xmlns:a="http://schemas.openxmlformats.org/drawingml/2006/main">
            <a:srgbClr val="FBF3D9"/>
          </a:solidFill>
          <a:ln xmlns:a="http://schemas.openxmlformats.org/drawingml/2006/main" w="0">
            <a:noFill/>
          </a:ln>
        </p:spPr>
      </p:sp>
      <p:sp>
        <p:nvSpPr>
          <p:cNvPr id="27" name="icon:calendar">
            <a:extLst xmlns:a="http://schemas.openxmlformats.org/drawingml/2006/main">
              <a:ext uri="{FF2B5EF4-FFF2-40B4-BE49-F238E27FC236}">
                <a16:creationId xmlns:a16="http://schemas.microsoft.com/office/drawing/2014/main" id="{798B6E8F-7DE3-4558-81F1-21F6BD6A8E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58375" y="4810125"/>
            <a:ext cx="228600" cy="228600"/>
          </a:xfrm>
          <a:custGeom xmlns:a="http://schemas.openxmlformats.org/drawingml/2006/main">
            <a:pathLst>
              <a:path w="228600" h="228600">
                <a:moveTo>
                  <a:pt x="76200" y="19050"/>
                </a:moveTo>
                <a:lnTo>
                  <a:pt x="76200" y="57150"/>
                </a:lnTo>
              </a:path>
              <a:path w="228600" h="228600">
                <a:moveTo>
                  <a:pt x="152400" y="19050"/>
                </a:moveTo>
                <a:lnTo>
                  <a:pt x="152400" y="57150"/>
                </a:lnTo>
              </a:path>
              <a:path w="228600" h="228600">
                <a:moveTo>
                  <a:pt x="28575" y="38100"/>
                </a:moveTo>
                <a:lnTo>
                  <a:pt x="200025" y="38100"/>
                </a:lnTo>
                <a:lnTo>
                  <a:pt x="200025" y="209550"/>
                </a:lnTo>
                <a:lnTo>
                  <a:pt x="28575" y="209550"/>
                </a:lnTo>
                <a:close/>
              </a:path>
              <a:path w="228600" h="228600">
                <a:moveTo>
                  <a:pt x="28575" y="95250"/>
                </a:moveTo>
                <a:lnTo>
                  <a:pt x="200025" y="95250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202A44"/>
            </a:solidFill>
          </a:ln>
        </p:spPr>
      </p:sp>
      <p:sp>
        <p:nvSpPr>
          <p:cNvPr id="28" name="field-label">
            <a:extLst xmlns:a="http://schemas.openxmlformats.org/drawingml/2006/main">
              <a:ext uri="{FF2B5EF4-FFF2-40B4-BE49-F238E27FC236}">
                <a16:creationId xmlns:a16="http://schemas.microsoft.com/office/drawing/2014/main" id="{B57059FB-80DE-4F87-A39C-A93321EE54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01275" y="4733925"/>
            <a:ext cx="425767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月の作業負担</a:t>
            </a:r>
          </a:p>
        </p:txBody>
      </p:sp>
      <p:sp>
        <p:nvSpPr>
          <p:cNvPr id="29" name="input">
            <a:extLst xmlns:a="http://schemas.openxmlformats.org/drawingml/2006/main">
              <a:ext uri="{FF2B5EF4-FFF2-40B4-BE49-F238E27FC236}">
                <a16:creationId xmlns:a16="http://schemas.microsoft.com/office/drawing/2014/main" id="{6BE37083-9830-4067-91CE-B63308823F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67900" y="5257800"/>
            <a:ext cx="4572000" cy="1171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800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ここに記入</a:t>
            </a:r>
          </a:p>
        </p:txBody>
      </p:sp>
      <p:sp>
        <p:nvSpPr>
          <p:cNvPr id="30" name="body">
            <a:extLst xmlns:a="http://schemas.openxmlformats.org/drawingml/2006/main">
              <a:ext uri="{FF2B5EF4-FFF2-40B4-BE49-F238E27FC236}">
                <a16:creationId xmlns:a16="http://schemas.microsoft.com/office/drawing/2014/main" id="{67DC33AE-BA90-4C44-AC3D-27AD07107C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43425" y="5305425"/>
            <a:ext cx="428625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322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322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×</a:t>
            </a:r>
          </a:p>
        </p:txBody>
      </p:sp>
      <p:sp>
        <p:nvSpPr>
          <p:cNvPr id="31" name="body">
            <a:extLst xmlns:a="http://schemas.openxmlformats.org/drawingml/2006/main">
              <a:ext uri="{FF2B5EF4-FFF2-40B4-BE49-F238E27FC236}">
                <a16:creationId xmlns:a16="http://schemas.microsoft.com/office/drawing/2014/main" id="{A2CC21E0-817E-4995-8D06-13B58FE3E0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77325" y="5305425"/>
            <a:ext cx="428625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322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322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＝</a:t>
            </a:r>
          </a:p>
        </p:txBody>
      </p:sp>
      <p:sp>
        <p:nvSpPr>
          <p:cNvPr id="32" name="body">
            <a:extLst xmlns:a="http://schemas.openxmlformats.org/drawingml/2006/main">
              <a:ext uri="{FF2B5EF4-FFF2-40B4-BE49-F238E27FC236}">
                <a16:creationId xmlns:a16="http://schemas.microsoft.com/office/drawing/2014/main" id="{4CB0C18D-36B6-45A9-BA06-E906A5AE2E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2762250"/>
            <a:ext cx="3238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62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262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単位を揃える</a:t>
            </a:r>
          </a:p>
        </p:txBody>
      </p:sp>
      <p:sp>
        <p:nvSpPr>
          <p:cNvPr id="33" name="body">
            <a:extLst xmlns:a="http://schemas.openxmlformats.org/drawingml/2006/main">
              <a:ext uri="{FF2B5EF4-FFF2-40B4-BE49-F238E27FC236}">
                <a16:creationId xmlns:a16="http://schemas.microsoft.com/office/drawing/2014/main" id="{4FB0FB1B-C712-47CD-B3C6-3DAB304127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3305175"/>
            <a:ext cx="3381375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800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同じ期間で負担を比較する</a:t>
            </a:r>
          </a:p>
        </p:txBody>
      </p:sp>
      <p:sp>
        <p:nvSpPr>
          <p:cNvPr id="34" name="icon:pencil">
            <a:extLst xmlns:a="http://schemas.openxmlformats.org/drawingml/2006/main">
              <a:ext uri="{FF2B5EF4-FFF2-40B4-BE49-F238E27FC236}">
                <a16:creationId xmlns:a16="http://schemas.microsoft.com/office/drawing/2014/main" id="{EE990AA9-4809-4DCE-BD18-F5A77DB7B4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7267575"/>
            <a:ext cx="247650" cy="247650"/>
          </a:xfrm>
          <a:custGeom xmlns:a="http://schemas.openxmlformats.org/drawingml/2006/main">
            <a:pathLst>
              <a:path w="228600" h="228600">
                <a:moveTo>
                  <a:pt x="142875" y="38100"/>
                </a:moveTo>
                <a:lnTo>
                  <a:pt x="190500" y="85725"/>
                </a:lnTo>
                <a:lnTo>
                  <a:pt x="76200" y="200025"/>
                </a:lnTo>
                <a:lnTo>
                  <a:pt x="28575" y="209550"/>
                </a:lnTo>
                <a:lnTo>
                  <a:pt x="38100" y="161925"/>
                </a:lnTo>
                <a:lnTo>
                  <a:pt x="142875" y="38100"/>
                </a:lnTo>
                <a:close/>
              </a:path>
              <a:path w="228600" h="228600">
                <a:moveTo>
                  <a:pt x="123825" y="57150"/>
                </a:moveTo>
                <a:lnTo>
                  <a:pt x="171450" y="104775"/>
                </a:lnTo>
              </a:path>
              <a:path w="228600" h="228600">
                <a:moveTo>
                  <a:pt x="38100" y="161925"/>
                </a:moveTo>
                <a:lnTo>
                  <a:pt x="76200" y="200025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70B5AA"/>
            </a:solidFill>
          </a:ln>
        </p:spPr>
      </p:sp>
      <p:sp>
        <p:nvSpPr>
          <p:cNvPr id="35" name="body">
            <a:extLst xmlns:a="http://schemas.openxmlformats.org/drawingml/2006/main">
              <a:ext uri="{FF2B5EF4-FFF2-40B4-BE49-F238E27FC236}">
                <a16:creationId xmlns:a16="http://schemas.microsoft.com/office/drawing/2014/main" id="{4A2C2F94-DBCF-49E5-99E4-52D4DC644A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38225" y="7153275"/>
            <a:ext cx="13477875" cy="542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色の付いた欄の「ここに記入」を置き換えてください。必要に応じて図形・項目も編集できます。</a:t>
            </a:r>
          </a:p>
        </p:txBody>
      </p:sp>
    </p:spTree>
    <p:extLst>
      <p:ext uri="{BB962C8B-B14F-4D97-AF65-F5344CB8AC3E}">
        <p14:creationId xmlns:p14="http://schemas.microsoft.com/office/powerpoint/2010/main" val="1733144546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2026-10-06T23:57:25.3830000Z</dcterms:created>
  <dcterms:modified xsi:type="dcterms:W3CDTF">2026-10-06T23:57:25.3830000Z</dcterms:modified>
</coreProperties>
</file>