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b265b04285b45cc" /><Relationship Type="http://schemas.openxmlformats.org/officeDocument/2006/relationships/extended-properties" Target="/docProps/app.xml" Id="R4cca8d6dd8344155" /><Relationship Type="http://schemas.openxmlformats.org/officeDocument/2006/relationships/officeDocument" Target="/ppt/presentation.xml" Id="R5bdc83b22f7040d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0d003a55184458b"/>
  </p:sldMasterIdLst>
  <p:notesMasterIdLst>
    <p:notesMasterId xmlns:r="http://schemas.openxmlformats.org/officeDocument/2006/relationships" r:id="Rb4d82a610e214c22"/>
  </p:notesMasterIdLst>
  <p:sldIdLst>
    <p:sldId xmlns:r="http://schemas.openxmlformats.org/officeDocument/2006/relationships" id="256" r:id="R577645e819fb4082"/>
    <p:sldId xmlns:r="http://schemas.openxmlformats.org/officeDocument/2006/relationships" id="257" r:id="Re8a027f839e54074"/>
    <p:sldId xmlns:r="http://schemas.openxmlformats.org/officeDocument/2006/relationships" id="258" r:id="R11fc0b9bd63f4aa1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33a8fd5017a4361" /><Relationship Type="http://schemas.openxmlformats.org/officeDocument/2006/relationships/slideMaster" Target="/ppt/slideMasters/slideMaster1.xml" Id="Rd0d003a55184458b" /><Relationship Type="http://schemas.openxmlformats.org/officeDocument/2006/relationships/notesMaster" Target="/ppt/notesMasters/notesMaster1.xml" Id="Rb4d82a610e214c22" /><Relationship Type="http://schemas.openxmlformats.org/officeDocument/2006/relationships/presProps" Target="/ppt/presProps.xml" Id="R07b0c2055366421d" /><Relationship Type="http://schemas.openxmlformats.org/officeDocument/2006/relationships/tableStyles" Target="/ppt/tableStyles.xml" Id="R8a67e21f345e487e" /><Relationship Type="http://schemas.openxmlformats.org/officeDocument/2006/relationships/slide" Target="/ppt/slides/slide1.xml" Id="R577645e819fb4082" /><Relationship Type="http://schemas.openxmlformats.org/officeDocument/2006/relationships/slide" Target="/ppt/slides/slide2.xml" Id="Re8a027f839e54074" /><Relationship Type="http://schemas.openxmlformats.org/officeDocument/2006/relationships/slide" Target="/ppt/slides/slide3.xml" Id="R11fc0b9bd63f4aa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84ad58ba4a3430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b97ee908aea4b7a" /><Relationship Type="http://schemas.openxmlformats.org/officeDocument/2006/relationships/notesMaster" Target="/ppt/notesMasters/notesMaster1.xml" Id="R4f164366e7c348b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bf7adb589ec4112" /><Relationship Type="http://schemas.openxmlformats.org/officeDocument/2006/relationships/notesMaster" Target="/ppt/notesMasters/notesMaster1.xml" Id="R9045c96ad3a2476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261fee9c3f44c92" /><Relationship Type="http://schemas.openxmlformats.org/officeDocument/2006/relationships/notesMaster" Target="/ppt/notesMasters/notesMaster1.xml" Id="Ra3832a1c84a8496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課題の深刻度</a:t>
            </a:r>
          </a:p>
          <a:p xmlns:a="http://schemas.openxmlformats.org/drawingml/2006/main">
            <a:r>
              <a:t>今の対処と放置した結果から、優先度を判断する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https://www.strategyzer.com/library/capture-customer-insights-and-actions-with-the-learning-card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課題の深刻度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https://www.strategyzer.com/library/capture-customer-insights-and-actions-with-the-learning-card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課題の深刻度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https://www.strategyzer.com/library/capture-customer-insights-and-actions-with-the-learning-card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ed87499280472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8891fd234784fe5" /><Relationship Type="http://schemas.openxmlformats.org/officeDocument/2006/relationships/slideLayout" Target="/ppt/slideLayouts/slideLayout1.xml" Id="R2fa926a141fb42e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fa926a141fb42e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40939a825b4fd7" /><Relationship Type="http://schemas.openxmlformats.org/officeDocument/2006/relationships/image" Target="/ppt/media/image.png" Id="Red5632c85e504eab" /><Relationship Type="http://schemas.openxmlformats.org/officeDocument/2006/relationships/notesSlide" Target="/ppt/notesSlides/notesSlide1.xml" Id="R8dc89c07df7e4a8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574367dec04ea0" /><Relationship Type="http://schemas.openxmlformats.org/officeDocument/2006/relationships/notesSlide" Target="/ppt/notesSlides/notesSlide2.xml" Id="Rdc0d5d51833c46e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8ada8380564323" /><Relationship Type="http://schemas.openxmlformats.org/officeDocument/2006/relationships/notesSlide" Target="/ppt/notesSlides/notesSlide3.xml" Id="R3d5d27b827474d3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25B67B7C-B4A2-45BF-A825-B248EE025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532E8449-CEC6-4FDB-AC28-73213C514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B2E65B8E-0ADB-40A4-B688-6B7477410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3409D0B9-158F-4B56-9F4D-C44FCF1C5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507471C8-53EB-43F5-95B3-37E80EFD1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1CE4B9-AACD-40B3-A398-A356D7F42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3F24FD19-E731-4303-8037-348049268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C191C1-C1B2-40F1-B555-7F7886E29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search">
            <a:extLst xmlns:a="http://schemas.openxmlformats.org/drawingml/2006/main">
              <a:ext uri="{FF2B5EF4-FFF2-40B4-BE49-F238E27FC236}">
                <a16:creationId xmlns:a16="http://schemas.microsoft.com/office/drawing/2014/main" id="{CFEDE529-0DDF-4BA7-A13C-E5EB19F0F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7A232DC8-8AD5-4BB6-A105-B328177DA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課題の深刻度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06D6FCC5-6DF4-44ED-96E2-746BE636A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今の対処と放置した結果から、優先度を判断する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506299E0-AC1C-407E-9C39-D6DC0070E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157EDC09-7084-4DD8-8522-8B4517A21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614C3B91-0AF5-4D7F-86F6-F66BA6016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5632c85e504eab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CA8542-B18B-47EA-990B-C375232EC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F455C541-FF3C-4FDF-968F-ABDBDC0A7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ARC-SG-20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7D1C0FD7-DF46-4757-B43A-973D9FEE5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8398587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EB5E4E04-347C-4EED-A221-83D00B62D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3734FFB-F844-4460-9068-6852053BA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725A9D03-CE76-4F77-B93D-D1F556C0E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E09BE5E-3DBF-4F7C-BBE2-7D40C7BD4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66429CD7-0311-4180-B2E2-7C40CF951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課題の深刻度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A8FB7570-466D-46A2-A2F7-FAD2A008F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小売店の在庫切れ対策の場合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A7BF56-43DB-477B-AB9E-3BA718260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1CEC1507-C9A1-49AE-9E84-55362C628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B5D0E046-96F5-4CC0-8127-FBC343B26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ARC-SG-20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96A7FDD3-64FE-4C60-AF03-4A9716AAA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952500" cy="895350"/>
          </a:xfrm>
          <a:prstGeom xmlns:a="http://schemas.openxmlformats.org/drawingml/2006/main" prst="roundRect">
            <a:avLst>
              <a:gd name="adj" fmla="val 12766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CB2A717E-913E-446B-9439-51D3737DD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66975"/>
            <a:ext cx="571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1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C732F8B9-D30E-466F-B74E-2FE83F0B8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2362200"/>
            <a:ext cx="12896850" cy="895350"/>
          </a:xfrm>
          <a:prstGeom xmlns:a="http://schemas.openxmlformats.org/drawingml/2006/main" prst="roundRect">
            <a:avLst>
              <a:gd name="adj" fmla="val 12766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C7225626-8917-4BDD-8ADD-810D26FB0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2438400"/>
            <a:ext cx="125158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放置できない</a:t>
            </a:r>
          </a:p>
        </p:txBody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53D6D586-FA3E-4BB8-9E70-593E79795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2828925"/>
            <a:ext cx="125158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主力商品が欠品し販売できない</a:t>
            </a:r>
          </a:p>
        </p:txBody>
      </p:sp>
      <p:sp>
        <p:nvSpPr>
          <p:cNvPr id="15" name="shape">
            <a:extLst xmlns:a="http://schemas.openxmlformats.org/drawingml/2006/main">
              <a:ext uri="{FF2B5EF4-FFF2-40B4-BE49-F238E27FC236}">
                <a16:creationId xmlns:a16="http://schemas.microsoft.com/office/drawing/2014/main" id="{22E20F20-20AC-4AE1-B2DD-FEAAD84F4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0"/>
            <a:ext cx="952500" cy="895350"/>
          </a:xfrm>
          <a:prstGeom xmlns:a="http://schemas.openxmlformats.org/drawingml/2006/main" prst="roundRect">
            <a:avLst>
              <a:gd name="adj" fmla="val 12766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0790EA58-04FB-48DF-8AB9-E4081DDB4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33775"/>
            <a:ext cx="571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1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17" name="shape">
            <a:extLst xmlns:a="http://schemas.openxmlformats.org/drawingml/2006/main">
              <a:ext uri="{FF2B5EF4-FFF2-40B4-BE49-F238E27FC236}">
                <a16:creationId xmlns:a16="http://schemas.microsoft.com/office/drawing/2014/main" id="{0543DBFA-7D25-431F-8810-C09121CC3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3429000"/>
            <a:ext cx="12896850" cy="895350"/>
          </a:xfrm>
          <a:prstGeom xmlns:a="http://schemas.openxmlformats.org/drawingml/2006/main" prst="roundRect">
            <a:avLst>
              <a:gd name="adj" fmla="val 12766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FDCAF4B8-D19E-487D-A26C-64C3949D8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3505200"/>
            <a:ext cx="125158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代替に不満がある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15E670F3-6D94-4241-8FC0-C41D12C89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3895725"/>
            <a:ext cx="125158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毎晩手作業で数え、1時間かかる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6AD61061-32A5-44C8-A483-5E2B8E10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95800"/>
            <a:ext cx="952500" cy="895350"/>
          </a:xfrm>
          <a:prstGeom xmlns:a="http://schemas.openxmlformats.org/drawingml/2006/main" prst="roundRect">
            <a:avLst>
              <a:gd name="adj" fmla="val 12766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1" name="body">
            <a:extLst xmlns:a="http://schemas.openxmlformats.org/drawingml/2006/main">
              <a:ext uri="{FF2B5EF4-FFF2-40B4-BE49-F238E27FC236}">
                <a16:creationId xmlns:a16="http://schemas.microsoft.com/office/drawing/2014/main" id="{9271F115-F725-42DE-815F-4FEF31B85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600575"/>
            <a:ext cx="571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1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3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44C5DF39-1EF3-401B-B8E1-26EF7C74F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4495800"/>
            <a:ext cx="12896850" cy="895350"/>
          </a:xfrm>
          <a:prstGeom xmlns:a="http://schemas.openxmlformats.org/drawingml/2006/main" prst="roundRect">
            <a:avLst>
              <a:gd name="adj" fmla="val 12766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9BCF529C-6FB1-4AF3-A20E-935A27943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4572000"/>
            <a:ext cx="125158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現状で我慢できる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E1B42799-A6F7-447B-BCBE-C556DC2EA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4962525"/>
            <a:ext cx="125158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月1回の集計なら負担は小さい</a:t>
            </a:r>
          </a:p>
        </p:txBody>
      </p:sp>
      <p:sp>
        <p:nvSpPr>
          <p:cNvPr id="25" name="shape">
            <a:extLst xmlns:a="http://schemas.openxmlformats.org/drawingml/2006/main">
              <a:ext uri="{FF2B5EF4-FFF2-40B4-BE49-F238E27FC236}">
                <a16:creationId xmlns:a16="http://schemas.microsoft.com/office/drawing/2014/main" id="{E1179541-E1D7-4BE3-9BCD-2D1394EFF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57850"/>
            <a:ext cx="14020800" cy="895350"/>
          </a:xfrm>
          <a:prstGeom xmlns:a="http://schemas.openxmlformats.org/drawingml/2006/main" prst="roundRect">
            <a:avLst>
              <a:gd name="adj" fmla="val 12766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1F0B685D-7A15-46BA-A777-695E9DCAE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34050"/>
            <a:ext cx="13639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今回の判断</a:t>
            </a:r>
          </a:p>
        </p:txBody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248BE7B2-397D-421A-991B-7FBA4035F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24575"/>
            <a:ext cx="136398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毎日数えても欠品する店を優先調査</a:t>
            </a:r>
          </a:p>
        </p:txBody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3A8B4835-6A32-408C-9A14-72DD912C4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9D844DF-FCDC-49A5-836C-770A6ABFE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A79AF55-DB52-43FB-998B-4DB7E1869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1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38E04267-B375-4EAF-83D2-FA7051906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32" name="annotation">
            <a:extLst xmlns:a="http://schemas.openxmlformats.org/drawingml/2006/main">
              <a:ext uri="{FF2B5EF4-FFF2-40B4-BE49-F238E27FC236}">
                <a16:creationId xmlns:a16="http://schemas.microsoft.com/office/drawing/2014/main" id="{213EE499-3466-4AAC-B592-F7AC208E8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不満の強い言葉だけでなく、支出や時間などの行動を見る</a:t>
            </a:r>
          </a:p>
        </p:txBody>
      </p:sp>
      <p:sp>
        <p:nvSpPr>
          <p:cNvPr id="33" name="shape">
            <a:extLst xmlns:a="http://schemas.openxmlformats.org/drawingml/2006/main">
              <a:ext uri="{FF2B5EF4-FFF2-40B4-BE49-F238E27FC236}">
                <a16:creationId xmlns:a16="http://schemas.microsoft.com/office/drawing/2014/main" id="{D9F049EE-B116-481D-AD0B-A883F30B6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1550881-EF10-4749-83DC-20A5DE903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686903C-1276-4F93-8B6D-7E9641C6E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6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201280DD-ED9C-4634-BBDC-2F3048503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7" name="annotation">
            <a:extLst xmlns:a="http://schemas.openxmlformats.org/drawingml/2006/main">
              <a:ext uri="{FF2B5EF4-FFF2-40B4-BE49-F238E27FC236}">
                <a16:creationId xmlns:a16="http://schemas.microsoft.com/office/drawing/2014/main" id="{C28F011F-2713-413F-8739-50DC94D46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三段階は調査を整理する目安。数値の閾値は状況ごとに決める</a:t>
            </a:r>
          </a:p>
        </p:txBody>
      </p:sp>
    </p:spTree>
    <p:extLst>
      <p:ext uri="{BB962C8B-B14F-4D97-AF65-F5344CB8AC3E}">
        <p14:creationId xmlns:p14="http://schemas.microsoft.com/office/powerpoint/2010/main" val="3695634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icon:pencil">
            <a:extLst xmlns:a="http://schemas.openxmlformats.org/drawingml/2006/main">
              <a:ext uri="{FF2B5EF4-FFF2-40B4-BE49-F238E27FC236}">
                <a16:creationId xmlns:a16="http://schemas.microsoft.com/office/drawing/2014/main" id="{A0E0B4C0-4F36-4996-A1FE-281D2778A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A46C94B-CC78-4F21-8A10-436EE127D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3C619BF6-08CF-460D-B289-70237069F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2065A84-2366-48DC-B2EB-F86C9FC1F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80C9A484-1744-44DB-A7EC-C63ACCCD3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課題の深刻度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A35D420A-5360-4EBF-A5AB-F093C1281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A2BEE1-43F7-44D8-8D3D-6B04045F6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61C0C7F9-963F-4EC2-A3CA-55ADA2AC8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752F3846-F809-47DD-9EC3-A6176899F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ARC-SG-20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98BF0016-70B2-4385-9F7D-A6705D375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952500" cy="895350"/>
          </a:xfrm>
          <a:prstGeom xmlns:a="http://schemas.openxmlformats.org/drawingml/2006/main" prst="roundRect">
            <a:avLst>
              <a:gd name="adj" fmla="val 12766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F9E51A69-CAE2-42DB-858F-CFDE0827C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66975"/>
            <a:ext cx="571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1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7A474457-D291-462C-B66A-681B879AC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2362200"/>
            <a:ext cx="12896850" cy="895350"/>
          </a:xfrm>
          <a:prstGeom xmlns:a="http://schemas.openxmlformats.org/drawingml/2006/main" prst="roundRect">
            <a:avLst>
              <a:gd name="adj" fmla="val 12766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3" name="body">
            <a:extLst xmlns:a="http://schemas.openxmlformats.org/drawingml/2006/main">
              <a:ext uri="{FF2B5EF4-FFF2-40B4-BE49-F238E27FC236}">
                <a16:creationId xmlns:a16="http://schemas.microsoft.com/office/drawing/2014/main" id="{8462C81D-5399-4693-B070-A2F590927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2438400"/>
            <a:ext cx="125158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放置できない</a:t>
            </a:r>
          </a:p>
        </p:txBody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D9899858-080D-4233-84FD-869D3188E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2828925"/>
            <a:ext cx="125158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5" name="shape">
            <a:extLst xmlns:a="http://schemas.openxmlformats.org/drawingml/2006/main">
              <a:ext uri="{FF2B5EF4-FFF2-40B4-BE49-F238E27FC236}">
                <a16:creationId xmlns:a16="http://schemas.microsoft.com/office/drawing/2014/main" id="{8F62548C-EABA-4463-BF5D-2ACA261BC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0"/>
            <a:ext cx="952500" cy="895350"/>
          </a:xfrm>
          <a:prstGeom xmlns:a="http://schemas.openxmlformats.org/drawingml/2006/main" prst="roundRect">
            <a:avLst>
              <a:gd name="adj" fmla="val 12766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6" name="body">
            <a:extLst xmlns:a="http://schemas.openxmlformats.org/drawingml/2006/main">
              <a:ext uri="{FF2B5EF4-FFF2-40B4-BE49-F238E27FC236}">
                <a16:creationId xmlns:a16="http://schemas.microsoft.com/office/drawing/2014/main" id="{6BAAD90D-4732-4C46-ADFD-EF1DB3FCA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33775"/>
            <a:ext cx="571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1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17" name="shape">
            <a:extLst xmlns:a="http://schemas.openxmlformats.org/drawingml/2006/main">
              <a:ext uri="{FF2B5EF4-FFF2-40B4-BE49-F238E27FC236}">
                <a16:creationId xmlns:a16="http://schemas.microsoft.com/office/drawing/2014/main" id="{8D03F669-AF11-499A-866E-50588841B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3429000"/>
            <a:ext cx="12896850" cy="895350"/>
          </a:xfrm>
          <a:prstGeom xmlns:a="http://schemas.openxmlformats.org/drawingml/2006/main" prst="roundRect">
            <a:avLst>
              <a:gd name="adj" fmla="val 12766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8" name="body">
            <a:extLst xmlns:a="http://schemas.openxmlformats.org/drawingml/2006/main">
              <a:ext uri="{FF2B5EF4-FFF2-40B4-BE49-F238E27FC236}">
                <a16:creationId xmlns:a16="http://schemas.microsoft.com/office/drawing/2014/main" id="{AD9DD11B-005A-41BC-87CF-2389E0A50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3505200"/>
            <a:ext cx="125158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代替に不満がある</a:t>
            </a:r>
          </a:p>
        </p:txBody>
      </p:sp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5C8A2AA4-377F-42AD-B4C9-CA06E6D65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3895725"/>
            <a:ext cx="125158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A8E40422-0028-45AA-BA2F-ABA56FE03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95800"/>
            <a:ext cx="952500" cy="895350"/>
          </a:xfrm>
          <a:prstGeom xmlns:a="http://schemas.openxmlformats.org/drawingml/2006/main" prst="roundRect">
            <a:avLst>
              <a:gd name="adj" fmla="val 12766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1" name="body">
            <a:extLst xmlns:a="http://schemas.openxmlformats.org/drawingml/2006/main">
              <a:ext uri="{FF2B5EF4-FFF2-40B4-BE49-F238E27FC236}">
                <a16:creationId xmlns:a16="http://schemas.microsoft.com/office/drawing/2014/main" id="{30C80643-609A-4244-9656-873F07E7A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600575"/>
            <a:ext cx="571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1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3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5D5F2F57-44A6-461B-9EBE-DEA242D83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4495800"/>
            <a:ext cx="12896850" cy="895350"/>
          </a:xfrm>
          <a:prstGeom xmlns:a="http://schemas.openxmlformats.org/drawingml/2006/main" prst="roundRect">
            <a:avLst>
              <a:gd name="adj" fmla="val 12766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body">
            <a:extLst xmlns:a="http://schemas.openxmlformats.org/drawingml/2006/main">
              <a:ext uri="{FF2B5EF4-FFF2-40B4-BE49-F238E27FC236}">
                <a16:creationId xmlns:a16="http://schemas.microsoft.com/office/drawing/2014/main" id="{E544E02F-C39D-442A-B995-ABA7BE2FA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4572000"/>
            <a:ext cx="125158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現状で我慢できる</a:t>
            </a:r>
          </a:p>
        </p:txBody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6BACE373-A20D-486C-AFF6-8F0092E0C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4962525"/>
            <a:ext cx="125158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5" name="shape">
            <a:extLst xmlns:a="http://schemas.openxmlformats.org/drawingml/2006/main">
              <a:ext uri="{FF2B5EF4-FFF2-40B4-BE49-F238E27FC236}">
                <a16:creationId xmlns:a16="http://schemas.microsoft.com/office/drawing/2014/main" id="{DDF3F8EC-0E19-4763-A653-F83329CE3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57850"/>
            <a:ext cx="14020800" cy="895350"/>
          </a:xfrm>
          <a:prstGeom xmlns:a="http://schemas.openxmlformats.org/drawingml/2006/main" prst="roundRect">
            <a:avLst>
              <a:gd name="adj" fmla="val 12766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6" name="body">
            <a:extLst xmlns:a="http://schemas.openxmlformats.org/drawingml/2006/main">
              <a:ext uri="{FF2B5EF4-FFF2-40B4-BE49-F238E27FC236}">
                <a16:creationId xmlns:a16="http://schemas.microsoft.com/office/drawing/2014/main" id="{66C796C7-58A5-4922-A781-3B63270A0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34050"/>
            <a:ext cx="13639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今回の判断</a:t>
            </a:r>
          </a:p>
        </p:txBody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491EC5F1-B987-4DDB-870A-C7FC7B281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124575"/>
            <a:ext cx="136398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8" name="icon:pencil">
            <a:extLst xmlns:a="http://schemas.openxmlformats.org/drawingml/2006/main">
              <a:ext uri="{FF2B5EF4-FFF2-40B4-BE49-F238E27FC236}">
                <a16:creationId xmlns:a16="http://schemas.microsoft.com/office/drawing/2014/main" id="{2EA4B788-3E08-4534-B79D-3C0148E6C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29" name="body">
            <a:extLst xmlns:a="http://schemas.openxmlformats.org/drawingml/2006/main">
              <a:ext uri="{FF2B5EF4-FFF2-40B4-BE49-F238E27FC236}">
                <a16:creationId xmlns:a16="http://schemas.microsoft.com/office/drawing/2014/main" id="{C920734D-D684-442B-86A3-A0E56FEF7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4730800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2026-10-06T23:57:25.0520000Z</dcterms:created>
  <dcterms:modified xsi:type="dcterms:W3CDTF">2026-10-06T23:57:25.0520000Z</dcterms:modified>
</coreProperties>
</file>