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2c2826f8c041d2" /><Relationship Type="http://schemas.openxmlformats.org/officeDocument/2006/relationships/extended-properties" Target="/docProps/app.xml" Id="R392c2a9f152a43ce" /><Relationship Type="http://schemas.openxmlformats.org/officeDocument/2006/relationships/officeDocument" Target="/ppt/presentation.xml" Id="R0d65ef8216fd4c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cc4f5352504258"/>
  </p:sldMasterIdLst>
  <p:notesMasterIdLst>
    <p:notesMasterId xmlns:r="http://schemas.openxmlformats.org/officeDocument/2006/relationships" r:id="R4eb1029fa9984b86"/>
  </p:notesMasterIdLst>
  <p:sldIdLst>
    <p:sldId xmlns:r="http://schemas.openxmlformats.org/officeDocument/2006/relationships" id="256" r:id="Rd91188907b3a4fda"/>
    <p:sldId xmlns:r="http://schemas.openxmlformats.org/officeDocument/2006/relationships" id="257" r:id="Rd38dc71277dd40e3"/>
    <p:sldId xmlns:r="http://schemas.openxmlformats.org/officeDocument/2006/relationships" id="258" r:id="R9953d4abc0b5421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c1c9c337e44324" /><Relationship Type="http://schemas.openxmlformats.org/officeDocument/2006/relationships/slideMaster" Target="/ppt/slideMasters/slideMaster1.xml" Id="Rd5cc4f5352504258" /><Relationship Type="http://schemas.openxmlformats.org/officeDocument/2006/relationships/notesMaster" Target="/ppt/notesMasters/notesMaster1.xml" Id="R4eb1029fa9984b86" /><Relationship Type="http://schemas.openxmlformats.org/officeDocument/2006/relationships/presProps" Target="/ppt/presProps.xml" Id="Rd58c1cdacbfa4eb5" /><Relationship Type="http://schemas.openxmlformats.org/officeDocument/2006/relationships/tableStyles" Target="/ppt/tableStyles.xml" Id="R84453b0ac54a48c3" /><Relationship Type="http://schemas.openxmlformats.org/officeDocument/2006/relationships/slide" Target="/ppt/slides/slide1.xml" Id="Rd91188907b3a4fda" /><Relationship Type="http://schemas.openxmlformats.org/officeDocument/2006/relationships/slide" Target="/ppt/slides/slide2.xml" Id="Rd38dc71277dd40e3" /><Relationship Type="http://schemas.openxmlformats.org/officeDocument/2006/relationships/slide" Target="/ppt/slides/slide3.xml" Id="R9953d4abc0b542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555f1adb3b44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9b9bc3f7ed487e" /><Relationship Type="http://schemas.openxmlformats.org/officeDocument/2006/relationships/notesMaster" Target="/ppt/notesMasters/notesMaster1.xml" Id="R72e9d469d6164e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84e98df6f84cd5" /><Relationship Type="http://schemas.openxmlformats.org/officeDocument/2006/relationships/notesMaster" Target="/ppt/notesMasters/notesMaster1.xml" Id="R175b61116bf649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6a3292ab3a415b" /><Relationship Type="http://schemas.openxmlformats.org/officeDocument/2006/relationships/notesMaster" Target="/ppt/notesMasters/notesMaster1.xml" Id="Ree89931d75d04c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優先する顧客セグメント</a:t>
            </a:r>
          </a:p>
          <a:p xmlns:a="http://schemas.openxmlformats.org/drawingml/2006/main">
            <a:r>
              <a:t>課題が強く、調査や提供が可能な対象に絞る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優先する顧客セグメント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優先する顧客セグメント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66b6cc78d54a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4b7e1d9e49497e" /><Relationship Type="http://schemas.openxmlformats.org/officeDocument/2006/relationships/slideLayout" Target="/ppt/slideLayouts/slideLayout1.xml" Id="Ra1287b91964a40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287b91964a40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b56dcd2bc422d" /><Relationship Type="http://schemas.openxmlformats.org/officeDocument/2006/relationships/image" Target="/ppt/media/image.png" Id="R2fa204aec5ef495b" /><Relationship Type="http://schemas.openxmlformats.org/officeDocument/2006/relationships/notesSlide" Target="/ppt/notesSlides/notesSlide1.xml" Id="R06879675b25f4e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0cc8926404811" /><Relationship Type="http://schemas.openxmlformats.org/officeDocument/2006/relationships/notesSlide" Target="/ppt/notesSlides/notesSlide2.xml" Id="R8c845f0a4ea945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b4a566ef44c18" /><Relationship Type="http://schemas.openxmlformats.org/officeDocument/2006/relationships/notesSlide" Target="/ppt/notesSlides/notesSlide3.xml" Id="R07f423d5cd9d4a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F4AB8CC-8F6D-493A-B832-68F3C8DEE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4C346BB-CC90-4090-B148-45C7441B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EBC3DA4-A960-4210-8E1F-AB98241A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0E5F5A15-A5DD-413E-B03F-50238618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52F3240-ACDB-4069-B3E0-48302D9F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F7869-EEDC-475F-AF64-A634F335B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ED225A4C-1661-4F8F-AD32-8153B9079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1E9A4-E4E7-4A03-BCCD-1C49F755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9FBC4A4F-2E6F-4DFB-A488-DF242AD3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9A0B4EC-B34E-4A77-BAF9-C75594E6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優先する顧客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セグメント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550E2B35-673F-4D23-9E40-C2E0E62E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課題が強く、調査や提供が可能な対象に絞る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4E73999-2684-4C95-BE6B-A7D30C1D7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4F33F02-87A8-476A-8E9A-62638A09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1EB2411-A432-4340-88CA-198674F1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a204aec5ef495b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DFA327-7CEF-4B33-92E2-A9782D583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E9BC869-67A3-43C8-B534-EF58D500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C22155A-9949-4FEF-B337-962BC815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954940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FF679117-CAA9-498F-A956-C5A63DBC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A1B840A-7236-4EC4-8D86-13A411B2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1139C95-B11B-44A7-A7CA-D29780DD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C8A15AA-C000-4B27-8561-D9B9F42A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2074A73-686F-4884-93C3-05D037F5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優先する顧客セグメント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879B13E-A2BB-410F-8C97-930D7033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小規模事業者向け請求管理の場合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CD9143-D873-47AD-B304-79186E2B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56B0E0B-542D-463B-95C4-0E754404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E8168D7-0993-402B-A8C7-B786A0362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ARC-SG-17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FFDC34-E201-46D0-81EC-7F710663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667500" cy="1257300"/>
          </a:xfrm>
          <a:custGeom xmlns:a="http://schemas.openxmlformats.org/drawingml/2006/main">
            <a:pathLst>
              <a:path w="6667500" h="1257300">
                <a:moveTo>
                  <a:pt x="0" y="0"/>
                </a:moveTo>
                <a:lnTo>
                  <a:pt x="6667500" y="0"/>
                </a:lnTo>
                <a:lnTo>
                  <a:pt x="62674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20DCB364-0156-46E9-B9D9-05A9980F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4574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課題を経験する人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3856C036-90A4-499C-8FAF-6B5BE0C4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67025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請求漏れを経験した事業者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A907CD-1E93-488F-ACC1-D75E0E99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52850"/>
            <a:ext cx="5505450" cy="1257300"/>
          </a:xfrm>
          <a:custGeom xmlns:a="http://schemas.openxmlformats.org/drawingml/2006/main">
            <a:pathLst>
              <a:path w="5505450" h="1257300">
                <a:moveTo>
                  <a:pt x="0" y="0"/>
                </a:moveTo>
                <a:lnTo>
                  <a:pt x="5505450" y="0"/>
                </a:lnTo>
                <a:lnTo>
                  <a:pt x="510540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62A6B9B-E793-4AAE-83C0-33030F3D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848100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地域・提供条件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4C294919-021B-4B25-8F69-B8D8896DD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57675"/>
            <a:ext cx="4552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オンラインで導入支援できる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544644-B184-47D2-979F-9E22616D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43500"/>
            <a:ext cx="4267200" cy="1257300"/>
          </a:xfrm>
          <a:custGeom xmlns:a="http://schemas.openxmlformats.org/drawingml/2006/main">
            <a:pathLst>
              <a:path w="4267200" h="1257300">
                <a:moveTo>
                  <a:pt x="0" y="0"/>
                </a:moveTo>
                <a:lnTo>
                  <a:pt x="4267200" y="0"/>
                </a:lnTo>
                <a:lnTo>
                  <a:pt x="38671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D600139-1015-4DAB-992C-FAE962DC5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38750"/>
            <a:ext cx="331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属性・業務条件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9470B96D-4019-4F53-A9E3-C85F70362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48325"/>
            <a:ext cx="33147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月20件以上を一人で請求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90E49A4D-660D-432F-A424-A8CAB88B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362200"/>
            <a:ext cx="6191250" cy="2009775"/>
          </a:xfrm>
          <a:prstGeom xmlns:a="http://schemas.openxmlformats.org/drawingml/2006/main" prst="roundRect">
            <a:avLst>
              <a:gd name="adj" fmla="val 758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ECBC136-0469-42F6-A4C1-BF20B43A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3C73FF6-75E8-46D8-90A1-1D301493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466975"/>
            <a:ext cx="5495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現在の対処</a:t>
            </a:r>
          </a:p>
        </p:txBody>
      </p:sp>
      <p:sp>
        <p:nvSpPr>
          <p:cNvPr id="22" name="example">
            <a:extLst xmlns:a="http://schemas.openxmlformats.org/drawingml/2006/main">
              <a:ext uri="{FF2B5EF4-FFF2-40B4-BE49-F238E27FC236}">
                <a16:creationId xmlns:a16="http://schemas.microsoft.com/office/drawing/2014/main" id="{BD19FDE8-713F-4024-9444-837B09F9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99085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表計算からメールへ転記</a:t>
            </a:r>
          </a:p>
        </p:txBody>
      </p:sp>
      <p:sp>
        <p:nvSpPr>
          <p:cNvPr id="23" name="shape">
            <a:extLst xmlns:a="http://schemas.openxmlformats.org/drawingml/2006/main">
              <a:ext uri="{FF2B5EF4-FFF2-40B4-BE49-F238E27FC236}">
                <a16:creationId xmlns:a16="http://schemas.microsoft.com/office/drawing/2014/main" id="{EE669AC0-42BE-446F-8BE3-CEED3E6D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505325"/>
            <a:ext cx="6191250" cy="2009775"/>
          </a:xfrm>
          <a:prstGeom xmlns:a="http://schemas.openxmlformats.org/drawingml/2006/main" prst="roundRect">
            <a:avLst>
              <a:gd name="adj" fmla="val 758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4" name="icon:user">
            <a:extLst xmlns:a="http://schemas.openxmlformats.org/drawingml/2006/main">
              <a:ext uri="{FF2B5EF4-FFF2-40B4-BE49-F238E27FC236}">
                <a16:creationId xmlns:a16="http://schemas.microsoft.com/office/drawing/2014/main" id="{13A0FF06-90C0-4620-A3C5-A12DF233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6863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41190FE-4570-44D8-9C9E-4B331B39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4610100"/>
            <a:ext cx="5495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優先する対象</a:t>
            </a:r>
          </a:p>
        </p:txBody>
      </p:sp>
      <p:sp>
        <p:nvSpPr>
          <p:cNvPr id="26" name="example">
            <a:extLst xmlns:a="http://schemas.openxmlformats.org/drawingml/2006/main">
              <a:ext uri="{FF2B5EF4-FFF2-40B4-BE49-F238E27FC236}">
                <a16:creationId xmlns:a16="http://schemas.microsoft.com/office/drawing/2014/main" id="{0559BF26-A1D7-462D-A4FA-D146885D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51339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転記で請求漏れが起きた個人事業主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0298A5-F605-4801-81E9-4DAECA2A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37197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8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A0F60EA9-6F06-49CA-A3FD-E5D8346B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3624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FD249B-5466-4E01-BCE3-6A6C3AA5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695575"/>
            <a:ext cx="9525" cy="3524250"/>
          </a:xfrm>
          <a:custGeom xmlns:a="http://schemas.openxmlformats.org/drawingml/2006/main"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0E213974-08A3-4048-8439-70C8995E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9DC8C73-DFCA-4CD0-BB0A-7310139C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56D328-7444-4609-8CB5-E4A1F8BE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6E85FFF-C88D-40CC-A8CC-C717C296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AFA2BD26-37E6-4B68-814E-18FC781F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年齢や業種だけでなく、課題が起きる業務条件で絞る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36495182-1ED1-4199-911A-6CCFD492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D2D4675-A8ED-490B-929D-EEC693D1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E76BEF7-D10F-4E45-9932-9F9C50A1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D051E07-2F0E-49C1-BBFC-E8171EA6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annotation">
            <a:extLst xmlns:a="http://schemas.openxmlformats.org/drawingml/2006/main">
              <a:ext uri="{FF2B5EF4-FFF2-40B4-BE49-F238E27FC236}">
                <a16:creationId xmlns:a16="http://schemas.microsoft.com/office/drawing/2014/main" id="{553200FC-7619-47AA-A0E7-ABA87F84B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絞り込んだ対象を、実際に探して会えるか確かめる</a:t>
            </a:r>
          </a:p>
        </p:txBody>
      </p:sp>
    </p:spTree>
    <p:extLst>
      <p:ext uri="{BB962C8B-B14F-4D97-AF65-F5344CB8AC3E}">
        <p14:creationId xmlns:p14="http://schemas.microsoft.com/office/powerpoint/2010/main" val="20394280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D29BCB4-3317-47F3-B41E-38F9ACD4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51E9C4E-E5C8-4735-BF19-B9AB1178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10372A0-475F-48C7-9162-FB2CABE5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2478A2F-C56C-4EFA-926B-8215060B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B69CF5A-34EF-47EE-A0A9-E6E68F08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優先する顧客セグメント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1ECE89D-FA1A-48A5-BA62-AE4CE7B6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DDDC5-E123-411C-953F-B7091572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185E09A2-B9C0-4D1D-A78F-0FB3045D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C2FD84D-614E-4B78-897F-FC17B1EC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ARC-SG-17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07B22C-0AC6-47C2-A25E-2A1E518C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667500" cy="1257300"/>
          </a:xfrm>
          <a:custGeom xmlns:a="http://schemas.openxmlformats.org/drawingml/2006/main">
            <a:pathLst>
              <a:path w="6667500" h="1257300">
                <a:moveTo>
                  <a:pt x="0" y="0"/>
                </a:moveTo>
                <a:lnTo>
                  <a:pt x="6667500" y="0"/>
                </a:lnTo>
                <a:lnTo>
                  <a:pt x="62674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BCC8AE2D-61AA-40CF-8D6F-16833C83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4574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課題を経験する人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AA946A8C-324C-4246-844A-1651A154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67025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191943-32F1-4F2C-B4D9-5F7AFAF8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52850"/>
            <a:ext cx="5505450" cy="1257300"/>
          </a:xfrm>
          <a:custGeom xmlns:a="http://schemas.openxmlformats.org/drawingml/2006/main">
            <a:pathLst>
              <a:path w="5505450" h="1257300">
                <a:moveTo>
                  <a:pt x="0" y="0"/>
                </a:moveTo>
                <a:lnTo>
                  <a:pt x="5505450" y="0"/>
                </a:lnTo>
                <a:lnTo>
                  <a:pt x="510540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FCFD5DE-E003-4380-ADAC-D145D432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848100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地域・提供条件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95B4B207-5ADB-420B-A128-2CFACDD4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57675"/>
            <a:ext cx="4552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D418DE-09E3-44CE-8C94-2FF2AA2C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43500"/>
            <a:ext cx="4267200" cy="1257300"/>
          </a:xfrm>
          <a:custGeom xmlns:a="http://schemas.openxmlformats.org/drawingml/2006/main">
            <a:pathLst>
              <a:path w="4267200" h="1257300">
                <a:moveTo>
                  <a:pt x="0" y="0"/>
                </a:moveTo>
                <a:lnTo>
                  <a:pt x="4267200" y="0"/>
                </a:lnTo>
                <a:lnTo>
                  <a:pt x="38671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50C5994-C61D-4F79-9F6C-AF756D23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38750"/>
            <a:ext cx="331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属性・業務条件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432511D-4101-45FB-8C10-E01499BF1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48325"/>
            <a:ext cx="33147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B079E5DD-08EC-4672-8ACF-5288D829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362200"/>
            <a:ext cx="6191250" cy="2009775"/>
          </a:xfrm>
          <a:prstGeom xmlns:a="http://schemas.openxmlformats.org/drawingml/2006/main" prst="roundRect">
            <a:avLst>
              <a:gd name="adj" fmla="val 758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54B808D-B3F8-4885-B5F9-425C6E11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8FEC1F3-FB13-49DB-AE1A-2C8BA03E6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466975"/>
            <a:ext cx="5495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現在の対処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AEA04C79-5B77-4530-BF66-7CA9052E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99085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shape">
            <a:extLst xmlns:a="http://schemas.openxmlformats.org/drawingml/2006/main">
              <a:ext uri="{FF2B5EF4-FFF2-40B4-BE49-F238E27FC236}">
                <a16:creationId xmlns:a16="http://schemas.microsoft.com/office/drawing/2014/main" id="{F0D1E63C-9E22-4F81-9FC7-51B5C7F7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505325"/>
            <a:ext cx="6191250" cy="2009775"/>
          </a:xfrm>
          <a:prstGeom xmlns:a="http://schemas.openxmlformats.org/drawingml/2006/main" prst="roundRect">
            <a:avLst>
              <a:gd name="adj" fmla="val 758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4" name="icon:user">
            <a:extLst xmlns:a="http://schemas.openxmlformats.org/drawingml/2006/main">
              <a:ext uri="{FF2B5EF4-FFF2-40B4-BE49-F238E27FC236}">
                <a16:creationId xmlns:a16="http://schemas.microsoft.com/office/drawing/2014/main" id="{CC39EA2D-43F1-4E1C-B008-49769F10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6863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A4511C4-9950-4762-8244-813AE805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4610100"/>
            <a:ext cx="5495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優先する対象</a:t>
            </a:r>
          </a:p>
        </p:txBody>
      </p:sp>
      <p:sp>
        <p:nvSpPr>
          <p:cNvPr id="26" name="input">
            <a:extLst xmlns:a="http://schemas.openxmlformats.org/drawingml/2006/main">
              <a:ext uri="{FF2B5EF4-FFF2-40B4-BE49-F238E27FC236}">
                <a16:creationId xmlns:a16="http://schemas.microsoft.com/office/drawing/2014/main" id="{5FD09669-C587-48E8-A1FA-81B391BB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51339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C6695F-222F-4E4C-BEC5-58513FBA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695575"/>
            <a:ext cx="9525" cy="3524250"/>
          </a:xfrm>
          <a:custGeom xmlns:a="http://schemas.openxmlformats.org/drawingml/2006/main"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49AD227-0B7E-4E69-B1B4-9680FC40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7063305F-7B80-4DB5-853E-EAE2C592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8024528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2026-10-06T23:57:23.9450000Z</dcterms:created>
  <dcterms:modified xsi:type="dcterms:W3CDTF">2026-10-06T23:57:23.9450000Z</dcterms:modified>
</coreProperties>
</file>