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5d69c9db3ad4aae" /><Relationship Type="http://schemas.openxmlformats.org/officeDocument/2006/relationships/extended-properties" Target="/docProps/app.xml" Id="R3faabf97a0624fd8" /><Relationship Type="http://schemas.openxmlformats.org/officeDocument/2006/relationships/officeDocument" Target="/ppt/presentation.xml" Id="R9ab67bcfcf7c46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23d823f5d64fe6"/>
  </p:sldMasterIdLst>
  <p:notesMasterIdLst>
    <p:notesMasterId xmlns:r="http://schemas.openxmlformats.org/officeDocument/2006/relationships" r:id="R9746b79bd6034465"/>
  </p:notesMasterIdLst>
  <p:sldIdLst>
    <p:sldId xmlns:r="http://schemas.openxmlformats.org/officeDocument/2006/relationships" id="256" r:id="R9f407f83ae94428d"/>
    <p:sldId xmlns:r="http://schemas.openxmlformats.org/officeDocument/2006/relationships" id="257" r:id="R1d4c58049a8e487b"/>
    <p:sldId xmlns:r="http://schemas.openxmlformats.org/officeDocument/2006/relationships" id="258" r:id="R463b5e72a03a4802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2e309ce54ab48e5" /><Relationship Type="http://schemas.openxmlformats.org/officeDocument/2006/relationships/slideMaster" Target="/ppt/slideMasters/slideMaster1.xml" Id="Ree23d823f5d64fe6" /><Relationship Type="http://schemas.openxmlformats.org/officeDocument/2006/relationships/notesMaster" Target="/ppt/notesMasters/notesMaster1.xml" Id="R9746b79bd6034465" /><Relationship Type="http://schemas.openxmlformats.org/officeDocument/2006/relationships/presProps" Target="/ppt/presProps.xml" Id="R55c0778d49cc42dc" /><Relationship Type="http://schemas.openxmlformats.org/officeDocument/2006/relationships/tableStyles" Target="/ppt/tableStyles.xml" Id="R17ffee245b2b44b2" /><Relationship Type="http://schemas.openxmlformats.org/officeDocument/2006/relationships/slide" Target="/ppt/slides/slide1.xml" Id="R9f407f83ae94428d" /><Relationship Type="http://schemas.openxmlformats.org/officeDocument/2006/relationships/slide" Target="/ppt/slides/slide2.xml" Id="R1d4c58049a8e487b" /><Relationship Type="http://schemas.openxmlformats.org/officeDocument/2006/relationships/slide" Target="/ppt/slides/slide3.xml" Id="R463b5e72a03a480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7d472549bc4ef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c54a6034b54a66" /><Relationship Type="http://schemas.openxmlformats.org/officeDocument/2006/relationships/notesMaster" Target="/ppt/notesMasters/notesMaster1.xml" Id="R4c3d0ad382dc48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7e9bad03a8f4594" /><Relationship Type="http://schemas.openxmlformats.org/officeDocument/2006/relationships/notesMaster" Target="/ppt/notesMasters/notesMaster1.xml" Id="R381c55eee807457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6a737b225d48e7" /><Relationship Type="http://schemas.openxmlformats.org/officeDocument/2006/relationships/notesMaster" Target="/ppt/notesMasters/notesMaster1.xml" Id="R64affefafea344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ステークホルダーマップ</a:t>
            </a:r>
          </a:p>
          <a:p xmlns:a="http://schemas.openxmlformats.org/drawingml/2006/main">
            <a:r>
              <a:t>利用者・支払者・協力者の関係を整理する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https://effectuation.org/the-five-principles-of-effectuation</a:t>
            </a:r>
          </a:p>
          <a:p xmlns:a="http://schemas.openxmlformats.org/drawingml/2006/main">
            <a:r>
              <a:t>表紙イラスト：本資料用に生成したオリジナル。</a:t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ステークホルダーマップ</a:t>
            </a:r>
          </a:p>
          <a:p xmlns:a="http://schemas.openxmlformats.org/drawingml/2006/main">
            <a:r>
              <a:t>架空の記入例と書き方のポイント。数値・人物・観測結果は例示であり、実績ではありません。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https://effectuation.org/the-five-principles-of-effectuation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ARCHECO ステークホルダーマップ</a:t>
            </a:r>
          </a:p>
          <a:p xmlns:a="http://schemas.openxmlformats.org/drawingml/2006/main">
            <a:r>
              <a:t>自分の事業の記入用。文字・図形・表は編集可能です。</a:t>
            </a:r>
          </a:p>
          <a:p xmlns:a="http://schemas.openxmlformats.org/drawingml/2006/main">
            <a:r>
              <a:t>参考枠組み：</a:t>
            </a:r>
          </a:p>
          <a:p xmlns:a="http://schemas.openxmlformats.org/drawingml/2006/main">
            <a:r>
              <a:t>https://effectuation.org/the-five-principles-of-effectuation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関連する使い方：https://staging.archeco.co.jp/services/stage-gate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小アイコン：Lucide (ISC License). https://lucide.dev/license</a:t>
            </a:r>
          </a:p>
          <a:p xmlns:a="http://schemas.openxmlformats.org/drawingml/2006/main">
            <a:r>
              <a:t>ISC License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2026 Lucide Icons and Contributors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to use, copy, modify, and/or distribute this software for any</a:t>
            </a:r>
          </a:p>
          <a:p xmlns:a="http://schemas.openxmlformats.org/drawingml/2006/main">
            <a:r>
              <a:t>purpose with or without fee is hereby granted, provided that the above</a:t>
            </a:r>
          </a:p>
          <a:p xmlns:a="http://schemas.openxmlformats.org/drawingml/2006/main">
            <a:r>
              <a:t>copyright notice and this permission notice appear in all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 AND THE AUTHOR DISCLAIMS ALL WARRANTIES</a:t>
            </a:r>
          </a:p>
          <a:p xmlns:a="http://schemas.openxmlformats.org/drawingml/2006/main">
            <a:r>
              <a:t>WITH REGARD TO THIS SOFTWARE INCLUDING ALL IMPLIED WARRANTIES OF</a:t>
            </a:r>
          </a:p>
          <a:p xmlns:a="http://schemas.openxmlformats.org/drawingml/2006/main">
            <a:r>
              <a:t>MERCHANTABILITY AND FITNESS. IN NO EVENT SHALL THE AUTHOR BE LIABLE FOR</a:t>
            </a:r>
          </a:p>
          <a:p xmlns:a="http://schemas.openxmlformats.org/drawingml/2006/main">
            <a:r>
              <a:t>ANY SPECIAL, DIRECT, INDIRECT, OR CONSEQUENTIAL DAMAGES OR ANY DAMAGES</a:t>
            </a:r>
          </a:p>
          <a:p xmlns:a="http://schemas.openxmlformats.org/drawingml/2006/main">
            <a:r>
              <a:t>WHATSOEVER RESULTING FROM LOSS OF USE, DATA OR PROFITS, WHETHER IN AN</a:t>
            </a:r>
          </a:p>
          <a:p xmlns:a="http://schemas.openxmlformats.org/drawingml/2006/main">
            <a:r>
              <a:t>ACTION OF CONTRACT, NEGLIGENCE OR OTHER TORTIOUS ACTION, ARISING OUT OF</a:t>
            </a:r>
          </a:p>
          <a:p xmlns:a="http://schemas.openxmlformats.org/drawingml/2006/main">
            <a:r>
              <a:t>OR IN CONNECTION WITH THE USE OR PERFORMANCE OF THIS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---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following Lucide icons are derived from the Feather project: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airplay, alert-circle, alert-octagon, alert-triangle, aperture, arrow-down-circle, arrow-down-left, arrow-down-right, arrow-down, arrow-left-circle, arrow-left, arrow-right-circle, arrow-right, arrow-up-circle, arrow-up-left, arrow-up-right, arrow-up, at-sign, calendar, cast, check, chevron-down, chevron-left, chevron-right, chevron-up, chevrons-down, chevrons-left, chevrons-right, chevrons-up, circle, clipboard, clock, code, columns, command, compass, corner-down-left, corner-down-right, corner-left-down, corner-left-up, corner-right-down, corner-right-up, corner-up-left, corner-up-right, crosshair, database, divide-circle, divide-square, dollar-sign, download, external-link, feather, frown, hash, headphones, help-circle, info, italic, key, layout, life-buoy, link-2, link, loader, lock, log-in, log-out, maximize, meh, minimize, minimize-2, minus-circle, minus-square, minus, monitor, moon, more-horizontal, more-vertical, move, music, navigation-2, navigation, octagon, pause-circle, percent, plus-circle, plus-square, plus, power, radio, rss, search, server, share, shopping-bag, sidebar, smartphone, smile, square, table-2, tablet, target, terminal, trash-2, trash, triangle, tv, type, upload, x-circle, x-octagon, x-square, x, zoom-in, zoom-out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MIT License (MIT) (for the icons listed above)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Copyright (c) 2013-present Cole Bemis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Permission is hereby granted, free of charge, to any person obtaining a copy</a:t>
            </a:r>
          </a:p>
          <a:p xmlns:a="http://schemas.openxmlformats.org/drawingml/2006/main">
            <a:r>
              <a:t>of this software and associated documentation files (the "Software"), to deal</a:t>
            </a:r>
          </a:p>
          <a:p xmlns:a="http://schemas.openxmlformats.org/drawingml/2006/main">
            <a:r>
              <a:t>in the Software without restriction, including without limitation the rights</a:t>
            </a:r>
          </a:p>
          <a:p xmlns:a="http://schemas.openxmlformats.org/drawingml/2006/main">
            <a:r>
              <a:t>to use, copy, modify, merge, publish, distribute, sublicense, and/or sell</a:t>
            </a:r>
          </a:p>
          <a:p xmlns:a="http://schemas.openxmlformats.org/drawingml/2006/main">
            <a:r>
              <a:t>copies of the Software, and to permit persons to whom the Software is</a:t>
            </a:r>
          </a:p>
          <a:p xmlns:a="http://schemas.openxmlformats.org/drawingml/2006/main">
            <a:r>
              <a:t>furnished to do so, subject to the following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above copyright notice and this permission notice shall be included in all</a:t>
            </a:r>
          </a:p>
          <a:p xmlns:a="http://schemas.openxmlformats.org/drawingml/2006/main">
            <a:r>
              <a:t>copies or substantial portions of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SOFTWARE IS PROVIDED "AS IS", WITHOUT WARRANTY OF ANY KIND, EXPRESS OR</a:t>
            </a:r>
          </a:p>
          <a:p xmlns:a="http://schemas.openxmlformats.org/drawingml/2006/main">
            <a:r>
              <a:t>IMPLIED, INCLUDING BUT NOT LIMITED TO THE WARRANTIES OF MERCHANTABILITY,</a:t>
            </a:r>
          </a:p>
          <a:p xmlns:a="http://schemas.openxmlformats.org/drawingml/2006/main">
            <a:r>
              <a:t>FITNESS FOR A PARTICULAR PURPOSE AND NONINFRINGEMENT. IN NO EVENT SHALL THE</a:t>
            </a:r>
          </a:p>
          <a:p xmlns:a="http://schemas.openxmlformats.org/drawingml/2006/main">
            <a:r>
              <a:t>AUTHORS OR COPYRIGHT HOLDERS BE LIABLE FOR ANY CLAIM, DAMAGES OR OTHER</a:t>
            </a:r>
          </a:p>
          <a:p xmlns:a="http://schemas.openxmlformats.org/drawingml/2006/main">
            <a:r>
              <a:t>LIABILITY, WHETHER IN AN ACTION OF CONTRACT, TORT OR OTHERWISE, ARISING FROM,</a:t>
            </a:r>
          </a:p>
          <a:p xmlns:a="http://schemas.openxmlformats.org/drawingml/2006/main">
            <a:r>
              <a:t>OUT OF OR IN CONNECTION WITH THE SOFTWARE OR THE USE OR OTHER DEALINGS IN THE</a:t>
            </a:r>
          </a:p>
          <a:p xmlns:a="http://schemas.openxmlformats.org/drawingml/2006/main">
            <a:r>
              <a:t>SOFTWARE.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65c9b1e29314bc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70c456c41824701" /><Relationship Type="http://schemas.openxmlformats.org/officeDocument/2006/relationships/slideLayout" Target="/ppt/slideLayouts/slideLayout1.xml" Id="R76dd4e112b174ed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6dd4e112b174ed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eaef9eb0274f8b" /><Relationship Type="http://schemas.openxmlformats.org/officeDocument/2006/relationships/image" Target="/ppt/media/image.png" Id="R8588315a2d8b478e" /><Relationship Type="http://schemas.openxmlformats.org/officeDocument/2006/relationships/notesSlide" Target="/ppt/notesSlides/notesSlide1.xml" Id="R577281b98a7e45c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f118a651ac4546" /><Relationship Type="http://schemas.openxmlformats.org/officeDocument/2006/relationships/notesSlide" Target="/ppt/notesSlides/notesSlide2.xml" Id="Rc0800acb219b4a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256d642dd8483f" /><Relationship Type="http://schemas.openxmlformats.org/officeDocument/2006/relationships/notesSlide" Target="/ppt/notesSlides/notesSlide3.xml" Id="R912f5759d6de43f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body">
            <a:extLst xmlns:a="http://schemas.openxmlformats.org/drawingml/2006/main">
              <a:ext uri="{FF2B5EF4-FFF2-40B4-BE49-F238E27FC236}">
                <a16:creationId xmlns:a16="http://schemas.microsoft.com/office/drawing/2014/main" id="{F4645AB1-27E1-4AEF-9BBE-7C9532181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9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ARCHECO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2D6479EA-B047-43EA-B552-91E596391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457200"/>
            <a:ext cx="51911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BUSINESS DESIGN WORKBOOK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C22A0AB-A3E9-4278-AA88-CBDEA3DF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4" name="shape">
            <a:extLst xmlns:a="http://schemas.openxmlformats.org/drawingml/2006/main">
              <a:ext uri="{FF2B5EF4-FFF2-40B4-BE49-F238E27FC236}">
                <a16:creationId xmlns:a16="http://schemas.microsoft.com/office/drawing/2014/main" id="{3AA269D6-6050-4DCA-A04D-C26F10D83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" name="shape">
            <a:extLst xmlns:a="http://schemas.openxmlformats.org/drawingml/2006/main">
              <a:ext uri="{FF2B5EF4-FFF2-40B4-BE49-F238E27FC236}">
                <a16:creationId xmlns:a16="http://schemas.microsoft.com/office/drawing/2014/main" id="{E43C2E0D-9940-493F-835E-34E4C43EC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1085850"/>
            <a:ext cx="219075" cy="571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0E6564-60E7-49F3-9BE3-7A8613FEA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019" y="1800225"/>
            <a:ext cx="428625" cy="428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7" name="shape">
            <a:extLst xmlns:a="http://schemas.openxmlformats.org/drawingml/2006/main">
              <a:ext uri="{FF2B5EF4-FFF2-40B4-BE49-F238E27FC236}">
                <a16:creationId xmlns:a16="http://schemas.microsoft.com/office/drawing/2014/main" id="{4697E8B0-B8D2-4275-90A9-AE45644C0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14538"/>
            <a:ext cx="321469" cy="300038"/>
          </a:xfrm>
          <a:prstGeom xmlns:a="http://schemas.openxmlformats.org/drawingml/2006/main" prst="roundRect">
            <a:avLst>
              <a:gd name="adj" fmla="val 25397"/>
            </a:avLst>
          </a:prstGeom>
          <a:solidFill xmlns:a="http://schemas.openxmlformats.org/drawingml/2006/main">
            <a:srgbClr val="F07D7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C37786-C192-4913-A667-2A2D8FFFA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2157413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9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4926FB49-FB62-4260-9CA7-CCD78E741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14500"/>
            <a:ext cx="714375" cy="714375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20003">
            <a:solidFill>
              <a:srgbClr val="202A44"/>
            </a:solidFill>
          </a:ln>
        </p:spPr>
      </p:sp>
      <p:sp>
        <p:nvSpPr>
          <p:cNvPr id="10" name="cover-title">
            <a:extLst xmlns:a="http://schemas.openxmlformats.org/drawingml/2006/main">
              <a:ext uri="{FF2B5EF4-FFF2-40B4-BE49-F238E27FC236}">
                <a16:creationId xmlns:a16="http://schemas.microsoft.com/office/drawing/2014/main" id="{B1220C7B-FD52-4710-9314-64CA89FA2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0825"/>
            <a:ext cx="6953250" cy="2028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ステークホルダー</a:t>
            </a:r>
          </a:p>
          <a:p xmlns:a="http://schemas.openxmlformats.org/drawingml/2006/main">
            <a:pPr algn="l">
              <a:def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48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マップ</a:t>
            </a:r>
          </a:p>
        </p:txBody>
      </p:sp>
      <p:sp>
        <p:nvSpPr>
          <p:cNvPr id="11" name="cover-description">
            <a:extLst xmlns:a="http://schemas.openxmlformats.org/drawingml/2006/main">
              <a:ext uri="{FF2B5EF4-FFF2-40B4-BE49-F238E27FC236}">
                <a16:creationId xmlns:a16="http://schemas.microsoft.com/office/drawing/2014/main" id="{145C2C04-A9C4-44A4-9644-7B18D62A5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14925"/>
            <a:ext cx="6191250" cy="1038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21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利用者・支払者・協力者の関係を整理する</a:t>
            </a:r>
          </a:p>
        </p:txBody>
      </p:sp>
      <p:sp>
        <p:nvSpPr>
          <p:cNvPr id="12" name="shape">
            <a:extLst xmlns:a="http://schemas.openxmlformats.org/drawingml/2006/main">
              <a:ext uri="{FF2B5EF4-FFF2-40B4-BE49-F238E27FC236}">
                <a16:creationId xmlns:a16="http://schemas.microsoft.com/office/drawing/2014/main" id="{DFAC61D6-AA6D-4215-8630-2DAB734EA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772275"/>
            <a:ext cx="6000750" cy="723900"/>
          </a:xfrm>
          <a:prstGeom xmlns:a="http://schemas.openxmlformats.org/drawingml/2006/main" prst="roundRect">
            <a:avLst>
              <a:gd name="adj" fmla="val 2368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3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7B0074A-1BDF-40E3-A70C-49878B153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7000875"/>
            <a:ext cx="276225" cy="2762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14" name="body">
            <a:extLst xmlns:a="http://schemas.openxmlformats.org/drawingml/2006/main">
              <a:ext uri="{FF2B5EF4-FFF2-40B4-BE49-F238E27FC236}">
                <a16:creationId xmlns:a16="http://schemas.microsoft.com/office/drawing/2014/main" id="{E14AE96F-79D4-446D-822D-1D1E9439D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68770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6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記入例で確認し、自分の事業に書き込む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88315a2d8b478e"/>
          <a:stretch xmlns:a="http://schemas.openxmlformats.org/drawingml/2006/main"/>
        </p:blipFill>
        <p:spPr>
          <a:xfrm xmlns:a="http://schemas.openxmlformats.org/drawingml/2006/main">
            <a:off x="7429500" y="1881188"/>
            <a:ext cx="7572375" cy="504825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1D5763-7407-4AFF-95F4-9C20E6546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17" name="body">
            <a:extLst xmlns:a="http://schemas.openxmlformats.org/drawingml/2006/main">
              <a:ext uri="{FF2B5EF4-FFF2-40B4-BE49-F238E27FC236}">
                <a16:creationId xmlns:a16="http://schemas.microsoft.com/office/drawing/2014/main" id="{0E043430-DC2E-4866-917A-B6326E6D5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1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ARC-SG-12   /   EDITABLE POWERPOINT</a:t>
            </a:r>
          </a:p>
        </p:txBody>
      </p:sp>
      <p:sp>
        <p:nvSpPr>
          <p:cNvPr id="18" name="page">
            <a:extLst xmlns:a="http://schemas.openxmlformats.org/drawingml/2006/main">
              <a:ext uri="{FF2B5EF4-FFF2-40B4-BE49-F238E27FC236}">
                <a16:creationId xmlns:a16="http://schemas.microsoft.com/office/drawing/2014/main" id="{26590379-68C1-4D15-A29C-D4D716415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0" y="8162925"/>
            <a:ext cx="819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623849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2" name="icon:lightbulb">
            <a:extLst xmlns:a="http://schemas.openxmlformats.org/drawingml/2006/main">
              <a:ext uri="{FF2B5EF4-FFF2-40B4-BE49-F238E27FC236}">
                <a16:creationId xmlns:a16="http://schemas.microsoft.com/office/drawing/2014/main" id="{2FA3DB43-9807-4E81-822D-8BB5CEF0B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133350"/>
                </a:moveTo>
                <a:lnTo>
                  <a:pt x="143219" y="131788"/>
                </a:lnTo>
                <a:lnTo>
                  <a:pt x="143616" y="130276"/>
                </a:lnTo>
                <a:lnTo>
                  <a:pt x="144066" y="128808"/>
                </a:lnTo>
                <a:lnTo>
                  <a:pt x="144568" y="127382"/>
                </a:lnTo>
                <a:lnTo>
                  <a:pt x="145124" y="125992"/>
                </a:lnTo>
                <a:lnTo>
                  <a:pt x="145733" y="124636"/>
                </a:lnTo>
                <a:lnTo>
                  <a:pt x="146394" y="123310"/>
                </a:lnTo>
                <a:lnTo>
                  <a:pt x="147108" y="122009"/>
                </a:lnTo>
                <a:lnTo>
                  <a:pt x="147876" y="120729"/>
                </a:lnTo>
                <a:lnTo>
                  <a:pt x="148696" y="119468"/>
                </a:lnTo>
                <a:lnTo>
                  <a:pt x="149569" y="118219"/>
                </a:lnTo>
                <a:lnTo>
                  <a:pt x="150495" y="116981"/>
                </a:lnTo>
                <a:lnTo>
                  <a:pt x="151474" y="115749"/>
                </a:lnTo>
                <a:lnTo>
                  <a:pt x="152506" y="114518"/>
                </a:lnTo>
                <a:lnTo>
                  <a:pt x="153591" y="113286"/>
                </a:lnTo>
                <a:lnTo>
                  <a:pt x="154728" y="112047"/>
                </a:lnTo>
                <a:lnTo>
                  <a:pt x="155919" y="110799"/>
                </a:lnTo>
                <a:lnTo>
                  <a:pt x="157163" y="109538"/>
                </a:lnTo>
                <a:lnTo>
                  <a:pt x="158706" y="108074"/>
                </a:lnTo>
                <a:lnTo>
                  <a:pt x="160161" y="106544"/>
                </a:lnTo>
                <a:lnTo>
                  <a:pt x="161528" y="104951"/>
                </a:lnTo>
                <a:lnTo>
                  <a:pt x="162807" y="103300"/>
                </a:lnTo>
                <a:lnTo>
                  <a:pt x="163998" y="101593"/>
                </a:lnTo>
                <a:lnTo>
                  <a:pt x="165100" y="99836"/>
                </a:lnTo>
                <a:lnTo>
                  <a:pt x="166114" y="98032"/>
                </a:lnTo>
                <a:lnTo>
                  <a:pt x="167040" y="96184"/>
                </a:lnTo>
                <a:lnTo>
                  <a:pt x="167878" y="94298"/>
                </a:lnTo>
                <a:lnTo>
                  <a:pt x="168628" y="92376"/>
                </a:lnTo>
                <a:lnTo>
                  <a:pt x="169289" y="90422"/>
                </a:lnTo>
                <a:lnTo>
                  <a:pt x="169863" y="88441"/>
                </a:lnTo>
                <a:lnTo>
                  <a:pt x="170348" y="86437"/>
                </a:lnTo>
                <a:lnTo>
                  <a:pt x="170744" y="84413"/>
                </a:lnTo>
                <a:lnTo>
                  <a:pt x="171053" y="82374"/>
                </a:lnTo>
                <a:lnTo>
                  <a:pt x="171274" y="80322"/>
                </a:lnTo>
                <a:lnTo>
                  <a:pt x="171406" y="78263"/>
                </a:lnTo>
                <a:lnTo>
                  <a:pt x="171450" y="76200"/>
                </a:lnTo>
                <a:lnTo>
                  <a:pt x="171255" y="71481"/>
                </a:lnTo>
                <a:lnTo>
                  <a:pt x="170671" y="66793"/>
                </a:lnTo>
                <a:lnTo>
                  <a:pt x="169701" y="62171"/>
                </a:lnTo>
                <a:lnTo>
                  <a:pt x="168353" y="57643"/>
                </a:lnTo>
                <a:lnTo>
                  <a:pt x="166636" y="53243"/>
                </a:lnTo>
                <a:lnTo>
                  <a:pt x="164562" y="49000"/>
                </a:lnTo>
                <a:lnTo>
                  <a:pt x="162144" y="44942"/>
                </a:lnTo>
                <a:lnTo>
                  <a:pt x="159399" y="41098"/>
                </a:lnTo>
                <a:lnTo>
                  <a:pt x="156347" y="37493"/>
                </a:lnTo>
                <a:lnTo>
                  <a:pt x="153007" y="34153"/>
                </a:lnTo>
                <a:lnTo>
                  <a:pt x="149402" y="31101"/>
                </a:lnTo>
                <a:lnTo>
                  <a:pt x="145558" y="28356"/>
                </a:lnTo>
                <a:lnTo>
                  <a:pt x="141500" y="25938"/>
                </a:lnTo>
                <a:lnTo>
                  <a:pt x="137257" y="23864"/>
                </a:lnTo>
                <a:lnTo>
                  <a:pt x="132857" y="22147"/>
                </a:lnTo>
                <a:lnTo>
                  <a:pt x="128329" y="20799"/>
                </a:lnTo>
                <a:lnTo>
                  <a:pt x="123707" y="19829"/>
                </a:lnTo>
                <a:lnTo>
                  <a:pt x="119019" y="19245"/>
                </a:lnTo>
                <a:lnTo>
                  <a:pt x="114300" y="19050"/>
                </a:lnTo>
                <a:lnTo>
                  <a:pt x="109581" y="19245"/>
                </a:lnTo>
                <a:lnTo>
                  <a:pt x="104893" y="19829"/>
                </a:lnTo>
                <a:lnTo>
                  <a:pt x="100271" y="20799"/>
                </a:lnTo>
                <a:lnTo>
                  <a:pt x="95743" y="22147"/>
                </a:lnTo>
                <a:lnTo>
                  <a:pt x="91343" y="23864"/>
                </a:lnTo>
                <a:lnTo>
                  <a:pt x="87100" y="25938"/>
                </a:lnTo>
                <a:lnTo>
                  <a:pt x="83042" y="28356"/>
                </a:lnTo>
                <a:lnTo>
                  <a:pt x="79198" y="31101"/>
                </a:lnTo>
                <a:lnTo>
                  <a:pt x="75593" y="34153"/>
                </a:lnTo>
                <a:lnTo>
                  <a:pt x="72253" y="37493"/>
                </a:lnTo>
                <a:lnTo>
                  <a:pt x="69201" y="41098"/>
                </a:lnTo>
                <a:lnTo>
                  <a:pt x="66456" y="44942"/>
                </a:lnTo>
                <a:lnTo>
                  <a:pt x="64038" y="49000"/>
                </a:lnTo>
                <a:lnTo>
                  <a:pt x="61964" y="53243"/>
                </a:lnTo>
                <a:lnTo>
                  <a:pt x="60247" y="57643"/>
                </a:lnTo>
                <a:lnTo>
                  <a:pt x="58899" y="62171"/>
                </a:lnTo>
                <a:lnTo>
                  <a:pt x="57929" y="66793"/>
                </a:lnTo>
                <a:lnTo>
                  <a:pt x="57345" y="71481"/>
                </a:lnTo>
                <a:lnTo>
                  <a:pt x="57150" y="76200"/>
                </a:lnTo>
                <a:lnTo>
                  <a:pt x="57169" y="77805"/>
                </a:lnTo>
                <a:lnTo>
                  <a:pt x="57232" y="79444"/>
                </a:lnTo>
                <a:lnTo>
                  <a:pt x="57348" y="81117"/>
                </a:lnTo>
                <a:lnTo>
                  <a:pt x="57526" y="82822"/>
                </a:lnTo>
                <a:lnTo>
                  <a:pt x="57775" y="84558"/>
                </a:lnTo>
                <a:lnTo>
                  <a:pt x="58103" y="86325"/>
                </a:lnTo>
                <a:lnTo>
                  <a:pt x="58518" y="88121"/>
                </a:lnTo>
                <a:lnTo>
                  <a:pt x="59031" y="89945"/>
                </a:lnTo>
                <a:lnTo>
                  <a:pt x="59650" y="91797"/>
                </a:lnTo>
                <a:lnTo>
                  <a:pt x="60384" y="93676"/>
                </a:lnTo>
                <a:lnTo>
                  <a:pt x="61241" y="95579"/>
                </a:lnTo>
                <a:lnTo>
                  <a:pt x="62230" y="97508"/>
                </a:lnTo>
                <a:lnTo>
                  <a:pt x="63360" y="99460"/>
                </a:lnTo>
                <a:lnTo>
                  <a:pt x="64641" y="101434"/>
                </a:lnTo>
                <a:lnTo>
                  <a:pt x="66080" y="103430"/>
                </a:lnTo>
                <a:lnTo>
                  <a:pt x="67686" y="105447"/>
                </a:lnTo>
                <a:lnTo>
                  <a:pt x="69469" y="107483"/>
                </a:lnTo>
                <a:lnTo>
                  <a:pt x="71438" y="109538"/>
                </a:lnTo>
                <a:lnTo>
                  <a:pt x="72539" y="110658"/>
                </a:lnTo>
                <a:lnTo>
                  <a:pt x="73621" y="111797"/>
                </a:lnTo>
                <a:lnTo>
                  <a:pt x="74679" y="112955"/>
                </a:lnTo>
                <a:lnTo>
                  <a:pt x="75710" y="114134"/>
                </a:lnTo>
                <a:lnTo>
                  <a:pt x="76712" y="115335"/>
                </a:lnTo>
                <a:lnTo>
                  <a:pt x="77682" y="116558"/>
                </a:lnTo>
                <a:lnTo>
                  <a:pt x="78616" y="117804"/>
                </a:lnTo>
                <a:lnTo>
                  <a:pt x="79512" y="119076"/>
                </a:lnTo>
                <a:lnTo>
                  <a:pt x="80367" y="120372"/>
                </a:lnTo>
                <a:lnTo>
                  <a:pt x="81178" y="121695"/>
                </a:lnTo>
                <a:lnTo>
                  <a:pt x="81942" y="123046"/>
                </a:lnTo>
                <a:lnTo>
                  <a:pt x="82656" y="124425"/>
                </a:lnTo>
                <a:lnTo>
                  <a:pt x="83317" y="125833"/>
                </a:lnTo>
                <a:lnTo>
                  <a:pt x="83922" y="127272"/>
                </a:lnTo>
                <a:lnTo>
                  <a:pt x="84468" y="128742"/>
                </a:lnTo>
                <a:lnTo>
                  <a:pt x="84953" y="130244"/>
                </a:lnTo>
                <a:lnTo>
                  <a:pt x="85373" y="131780"/>
                </a:lnTo>
                <a:lnTo>
                  <a:pt x="85725" y="133350"/>
                </a:lnTo>
              </a:path>
              <a:path w="228600" h="228600">
                <a:moveTo>
                  <a:pt x="85725" y="171450"/>
                </a:moveTo>
                <a:lnTo>
                  <a:pt x="142875" y="171450"/>
                </a:lnTo>
              </a:path>
              <a:path w="228600" h="228600">
                <a:moveTo>
                  <a:pt x="95250" y="209550"/>
                </a:moveTo>
                <a:lnTo>
                  <a:pt x="133350" y="20955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510E63C-A156-4481-8D95-D29412F0E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具体例で書き方を見る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5EA5245A-87AB-4559-AD08-47E777B75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58800" y="390525"/>
            <a:ext cx="137160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730CF80-5EB1-47AD-81CC-ECB306611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架空の記入例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2EF58EAA-4C53-4E0A-A7B8-A03B0BA94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ステークホルダーマップ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A02B14C2-01BC-428E-8A95-BFA114DE3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高齢者向けの買い物代行の場合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825020-E654-4749-9FBD-3C56E860B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243FFB5-D1F2-4AA6-B2DC-9E2102E0D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04A91BA4-F23C-499E-9408-81CF84B8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ARC-SG-12   /   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C6C345-6F17-4DD2-B24D-FBA66EA52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143250"/>
            <a:ext cx="1914525" cy="1200150"/>
          </a:xfrm>
          <a:custGeom xmlns:a="http://schemas.openxmlformats.org/drawingml/2006/main">
            <a:pathLst>
              <a:path w="1914525" h="1200150">
                <a:moveTo>
                  <a:pt x="1914525" y="12001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1" name="edge-label">
            <a:extLst xmlns:a="http://schemas.openxmlformats.org/drawingml/2006/main">
              <a:ext uri="{FF2B5EF4-FFF2-40B4-BE49-F238E27FC236}">
                <a16:creationId xmlns:a16="http://schemas.microsoft.com/office/drawing/2014/main" id="{E27A013E-5B4E-4378-8713-0830083DA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0861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利用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F986F9-9B4B-43A5-BE8C-5A874B3A6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143250"/>
            <a:ext cx="1914525" cy="1200150"/>
          </a:xfrm>
          <a:custGeom xmlns:a="http://schemas.openxmlformats.org/drawingml/2006/main">
            <a:pathLst>
              <a:path w="1914525" h="1200150">
                <a:moveTo>
                  <a:pt x="0" y="1200150"/>
                </a:moveTo>
                <a:lnTo>
                  <a:pt x="19145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3" name="edge-label">
            <a:extLst xmlns:a="http://schemas.openxmlformats.org/drawingml/2006/main">
              <a:ext uri="{FF2B5EF4-FFF2-40B4-BE49-F238E27FC236}">
                <a16:creationId xmlns:a16="http://schemas.microsoft.com/office/drawing/2014/main" id="{B055E9CD-E251-4637-81AB-D8E8E08F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0861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提供・協力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B870A8-85C1-4192-A4AC-0E6552BEB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343400"/>
            <a:ext cx="1914525" cy="1238250"/>
          </a:xfrm>
          <a:custGeom xmlns:a="http://schemas.openxmlformats.org/drawingml/2006/main">
            <a:pathLst>
              <a:path w="1914525" h="1238250">
                <a:moveTo>
                  <a:pt x="1914525" y="0"/>
                </a:moveTo>
                <a:lnTo>
                  <a:pt x="0" y="12382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5" name="edge-label">
            <a:extLst xmlns:a="http://schemas.openxmlformats.org/drawingml/2006/main">
              <a:ext uri="{FF2B5EF4-FFF2-40B4-BE49-F238E27FC236}">
                <a16:creationId xmlns:a16="http://schemas.microsoft.com/office/drawing/2014/main" id="{90EBAA53-2EB3-454D-90BD-77E5E5BAE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2197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紹介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E0D89D-A9A1-49E3-873D-69A72BA66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343400"/>
            <a:ext cx="1914525" cy="1238250"/>
          </a:xfrm>
          <a:custGeom xmlns:a="http://schemas.openxmlformats.org/drawingml/2006/main">
            <a:pathLst>
              <a:path w="1914525" h="1238250">
                <a:moveTo>
                  <a:pt x="0" y="0"/>
                </a:moveTo>
                <a:lnTo>
                  <a:pt x="1914525" y="12382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7" name="edge-label">
            <a:extLst xmlns:a="http://schemas.openxmlformats.org/drawingml/2006/main">
              <a:ext uri="{FF2B5EF4-FFF2-40B4-BE49-F238E27FC236}">
                <a16:creationId xmlns:a16="http://schemas.microsoft.com/office/drawing/2014/main" id="{D20A8C30-F4B1-46E5-9BAE-6351C7A6F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52197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支払い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73843BAC-67A7-451C-B755-7C3F890DC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476625"/>
            <a:ext cx="29527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81B03067-F7D5-4F26-9554-7036DF5D2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6576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7218D3F-03C6-47DC-AC8C-7A889CA00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3581400"/>
            <a:ext cx="225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運営者</a:t>
            </a:r>
          </a:p>
        </p:txBody>
      </p:sp>
      <p:sp>
        <p:nvSpPr>
          <p:cNvPr id="21" name="example">
            <a:extLst xmlns:a="http://schemas.openxmlformats.org/drawingml/2006/main">
              <a:ext uri="{FF2B5EF4-FFF2-40B4-BE49-F238E27FC236}">
                <a16:creationId xmlns:a16="http://schemas.microsoft.com/office/drawing/2014/main" id="{42FCE90F-134B-42F1-B325-CBB031E98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105275"/>
            <a:ext cx="2571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代行サービスの運営会社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586DD1DC-02DD-484A-9FBB-93A3CA550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19050">
            <a:solidFill>
              <a:srgbClr val="F4D985"/>
            </a:solidFill>
          </a:ln>
        </p:spPr>
      </p:sp>
      <p:sp>
        <p:nvSpPr>
          <p:cNvPr id="23" name="icon:user">
            <a:extLst xmlns:a="http://schemas.openxmlformats.org/drawingml/2006/main">
              <a:ext uri="{FF2B5EF4-FFF2-40B4-BE49-F238E27FC236}">
                <a16:creationId xmlns:a16="http://schemas.microsoft.com/office/drawing/2014/main" id="{61EF444B-2A18-4049-B59B-D940FC7D1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62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CCA7BFB2-76F4-4807-B1A5-B90F7246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860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</a:t>
            </a:r>
          </a:p>
        </p:txBody>
      </p:sp>
      <p:sp>
        <p:nvSpPr>
          <p:cNvPr id="25" name="example">
            <a:extLst xmlns:a="http://schemas.openxmlformats.org/drawingml/2006/main">
              <a:ext uri="{FF2B5EF4-FFF2-40B4-BE49-F238E27FC236}">
                <a16:creationId xmlns:a16="http://schemas.microsoft.com/office/drawing/2014/main" id="{D3445E89-C5E5-410A-A56A-6E8E00A37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099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買い物が負担な高齢者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3932C1-0293-48D0-A78D-8034C32A8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2479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27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DAB75AC9-CAA4-4522-BACB-EFA9A9131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22383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28" name="shape">
            <a:extLst xmlns:a="http://schemas.openxmlformats.org/drawingml/2006/main">
              <a:ext uri="{FF2B5EF4-FFF2-40B4-BE49-F238E27FC236}">
                <a16:creationId xmlns:a16="http://schemas.microsoft.com/office/drawing/2014/main" id="{2F41A748-A2AA-4A13-844D-B0DE80FE2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23812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2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078288AB-4B43-4187-B9A6-21288B9A0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2562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49102A7A-5C35-4A0A-AED0-E762958F5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0025" y="24860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提供パートナー</a:t>
            </a:r>
          </a:p>
        </p:txBody>
      </p:sp>
      <p:sp>
        <p:nvSpPr>
          <p:cNvPr id="31" name="example">
            <a:extLst xmlns:a="http://schemas.openxmlformats.org/drawingml/2006/main">
              <a:ext uri="{FF2B5EF4-FFF2-40B4-BE49-F238E27FC236}">
                <a16:creationId xmlns:a16="http://schemas.microsoft.com/office/drawing/2014/main" id="{E9FB341A-6E03-4377-9328-C8A6FFB8E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6650" y="30099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地域の小売店・配達員</a:t>
            </a:r>
          </a:p>
        </p:txBody>
      </p:sp>
      <p:sp>
        <p:nvSpPr>
          <p:cNvPr id="32" name="shape">
            <a:extLst xmlns:a="http://schemas.openxmlformats.org/drawingml/2006/main">
              <a:ext uri="{FF2B5EF4-FFF2-40B4-BE49-F238E27FC236}">
                <a16:creationId xmlns:a16="http://schemas.microsoft.com/office/drawing/2014/main" id="{0A393247-461B-408F-814C-9279C4D2D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BEEF1"/>
          </a:solidFill>
          <a:ln xmlns:a="http://schemas.openxmlformats.org/drawingml/2006/main" w="0">
            <a:noFill/>
          </a:ln>
        </p:spPr>
      </p:sp>
      <p:sp>
        <p:nvSpPr>
          <p:cNvPr id="33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0A0DEF6-D261-4F13-BE69-DA8EA56C4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00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87919A"/>
            </a:solidFill>
          </a:ln>
        </p:spPr>
      </p:sp>
      <p:sp>
        <p:nvSpPr>
          <p:cNvPr id="3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DD68A925-18EF-40FC-AF4B-769C6F21C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244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紹介元</a:t>
            </a:r>
          </a:p>
        </p:txBody>
      </p:sp>
      <p:sp>
        <p:nvSpPr>
          <p:cNvPr id="35" name="example">
            <a:extLst xmlns:a="http://schemas.openxmlformats.org/drawingml/2006/main">
              <a:ext uri="{FF2B5EF4-FFF2-40B4-BE49-F238E27FC236}">
                <a16:creationId xmlns:a16="http://schemas.microsoft.com/office/drawing/2014/main" id="{33D1C745-D000-42F0-AD7A-653D4E1BB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483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地域包括支援センター</a:t>
            </a:r>
          </a:p>
        </p:txBody>
      </p:sp>
      <p:sp>
        <p:nvSpPr>
          <p:cNvPr id="36" name="shape">
            <a:extLst xmlns:a="http://schemas.openxmlformats.org/drawingml/2006/main">
              <a:ext uri="{FF2B5EF4-FFF2-40B4-BE49-F238E27FC236}">
                <a16:creationId xmlns:a16="http://schemas.microsoft.com/office/drawing/2014/main" id="{0575BC4C-B066-41A8-A111-FB6123086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48196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19050">
            <a:solidFill>
              <a:srgbClr val="70B5AA"/>
            </a:solidFill>
          </a:ln>
        </p:spPr>
      </p:sp>
      <p:sp>
        <p:nvSpPr>
          <p:cNvPr id="37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14FD20BC-88DE-4C25-8EBD-A8AA68B00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5000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3ABABA31-0FDA-436D-B668-1B0492873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0025" y="49244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支払者・決裁者</a:t>
            </a:r>
          </a:p>
        </p:txBody>
      </p:sp>
      <p:sp>
        <p:nvSpPr>
          <p:cNvPr id="39" name="example">
            <a:extLst xmlns:a="http://schemas.openxmlformats.org/drawingml/2006/main">
              <a:ext uri="{FF2B5EF4-FFF2-40B4-BE49-F238E27FC236}">
                <a16:creationId xmlns:a16="http://schemas.microsoft.com/office/drawing/2014/main" id="{6F47DEA3-325A-482E-A002-74B95B16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6650" y="54483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本人または離れて暮らす家族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F5383D4D-7817-474F-B8AC-FF7A0BB44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686300"/>
            <a:ext cx="304800" cy="30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41" name="focus-number">
            <a:extLst xmlns:a="http://schemas.openxmlformats.org/drawingml/2006/main">
              <a:ext uri="{FF2B5EF4-FFF2-40B4-BE49-F238E27FC236}">
                <a16:creationId xmlns:a16="http://schemas.microsoft.com/office/drawing/2014/main" id="{17E69178-5E55-4D6E-90B2-CBA53F58D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58950" y="4676775"/>
            <a:ext cx="304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42" name="shape">
            <a:extLst xmlns:a="http://schemas.openxmlformats.org/drawingml/2006/main">
              <a:ext uri="{FF2B5EF4-FFF2-40B4-BE49-F238E27FC236}">
                <a16:creationId xmlns:a16="http://schemas.microsoft.com/office/drawing/2014/main" id="{36CA119E-62C6-403D-88FF-C5154D0FF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F8DB8B0D-612F-429E-A2D4-348423F22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6589D3F8-0E22-4378-B343-E45D8992B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D985"/>
          </a:solidFill>
          <a:ln xmlns:a="http://schemas.openxmlformats.org/drawingml/2006/main" w="0">
            <a:noFill/>
          </a:ln>
        </p:spPr>
      </p:sp>
      <p:sp>
        <p:nvSpPr>
          <p:cNvPr id="45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F07EFDA9-AE28-4AFA-A8FA-D4B424FF2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1</a:t>
            </a:r>
          </a:p>
        </p:txBody>
      </p:sp>
      <p:sp>
        <p:nvSpPr>
          <p:cNvPr id="46" name="annotation">
            <a:extLst xmlns:a="http://schemas.openxmlformats.org/drawingml/2006/main">
              <a:ext uri="{FF2B5EF4-FFF2-40B4-BE49-F238E27FC236}">
                <a16:creationId xmlns:a16="http://schemas.microsoft.com/office/drawing/2014/main" id="{44335C39-76EE-44DD-B618-93522227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49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利用する人と、お金を払う人を分ける</a:t>
            </a:r>
          </a:p>
        </p:txBody>
      </p:sp>
      <p:sp>
        <p:nvSpPr>
          <p:cNvPr id="47" name="shape">
            <a:extLst xmlns:a="http://schemas.openxmlformats.org/drawingml/2006/main">
              <a:ext uri="{FF2B5EF4-FFF2-40B4-BE49-F238E27FC236}">
                <a16:creationId xmlns:a16="http://schemas.microsoft.com/office/drawing/2014/main" id="{8F17449E-8417-41C2-9077-7ABB002D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6924675"/>
            <a:ext cx="6896100" cy="885825"/>
          </a:xfrm>
          <a:prstGeom xmlns:a="http://schemas.openxmlformats.org/drawingml/2006/main" prst="roundRect">
            <a:avLst>
              <a:gd name="adj" fmla="val 17204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BF99969D-EC23-4512-B1CD-0147331A9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6772275"/>
            <a:ext cx="342900" cy="180975"/>
          </a:xfrm>
          <a:custGeom xmlns:a="http://schemas.openxmlformats.org/drawingml/2006/main">
            <a:pathLst>
              <a:path w="342900" h="180975">
                <a:moveTo>
                  <a:pt x="0" y="180975"/>
                </a:moveTo>
                <a:lnTo>
                  <a:pt x="171450" y="0"/>
                </a:lnTo>
                <a:lnTo>
                  <a:pt x="342900" y="180975"/>
                </a:lnTo>
                <a:close/>
              </a:path>
            </a:pathLst>
          </a:cu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468CA9A-3ADD-4EFF-9946-977B471A6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4375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0B5AA"/>
          </a:solidFill>
          <a:ln xmlns:a="http://schemas.openxmlformats.org/drawingml/2006/main" w="0">
            <a:noFill/>
          </a:ln>
        </p:spPr>
      </p:sp>
      <p:sp>
        <p:nvSpPr>
          <p:cNvPr id="50" name="annotation-number">
            <a:extLst xmlns:a="http://schemas.openxmlformats.org/drawingml/2006/main">
              <a:ext uri="{FF2B5EF4-FFF2-40B4-BE49-F238E27FC236}">
                <a16:creationId xmlns:a16="http://schemas.microsoft.com/office/drawing/2014/main" id="{53FF5C61-D4DE-4734-B56E-D2F16DBA5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7134225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2</a:t>
            </a:r>
          </a:p>
        </p:txBody>
      </p:sp>
      <p:sp>
        <p:nvSpPr>
          <p:cNvPr id="51" name="annotation">
            <a:extLst xmlns:a="http://schemas.openxmlformats.org/drawingml/2006/main">
              <a:ext uri="{FF2B5EF4-FFF2-40B4-BE49-F238E27FC236}">
                <a16:creationId xmlns:a16="http://schemas.microsoft.com/office/drawing/2014/main" id="{DF3F117B-5576-4D72-B5D0-CE0127771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7010400"/>
            <a:ext cx="59626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線には「紹介」「支払い」など関係の中身を書く</a:t>
            </a:r>
          </a:p>
        </p:txBody>
      </p:sp>
    </p:spTree>
    <p:extLst>
      <p:ext uri="{BB962C8B-B14F-4D97-AF65-F5344CB8AC3E}">
        <p14:creationId xmlns:p14="http://schemas.microsoft.com/office/powerpoint/2010/main" val="3314568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icon:pencil">
            <a:extLst xmlns:a="http://schemas.openxmlformats.org/drawingml/2006/main">
              <a:ext uri="{FF2B5EF4-FFF2-40B4-BE49-F238E27FC236}">
                <a16:creationId xmlns:a16="http://schemas.microsoft.com/office/drawing/2014/main" id="{1F33576C-16B9-40DE-AC83-D41F81EC7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38125" cy="238125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CD461F6-2432-4AB9-8483-2B706C2E9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42900"/>
            <a:ext cx="657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57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自分の事業で記入する</a:t>
            </a:r>
          </a:p>
        </p:txBody>
      </p:sp>
      <p:sp>
        <p:nvSpPr>
          <p:cNvPr id="3" name="shape">
            <a:extLst xmlns:a="http://schemas.openxmlformats.org/drawingml/2006/main">
              <a:ext uri="{FF2B5EF4-FFF2-40B4-BE49-F238E27FC236}">
                <a16:creationId xmlns:a16="http://schemas.microsoft.com/office/drawing/2014/main" id="{1DA925CF-BE7C-4DFA-BDA0-1043E7DC7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390525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E97DF5E-9ABB-4E13-80B7-8534A2DB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35050" y="371475"/>
            <a:ext cx="123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記入用</a:t>
            </a:r>
          </a:p>
        </p:txBody>
      </p:sp>
      <p:sp>
        <p:nvSpPr>
          <p:cNvPr id="5" name="heading">
            <a:extLst xmlns:a="http://schemas.openxmlformats.org/drawingml/2006/main">
              <a:ext uri="{FF2B5EF4-FFF2-40B4-BE49-F238E27FC236}">
                <a16:creationId xmlns:a16="http://schemas.microsoft.com/office/drawing/2014/main" id="{2D5ED026-AF7F-4028-A33B-3441243B6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14001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3450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ステークホルダーマップ</a:t>
            </a:r>
          </a:p>
        </p:txBody>
      </p:sp>
      <p:sp>
        <p:nvSpPr>
          <p:cNvPr id="6" name="body">
            <a:extLst xmlns:a="http://schemas.openxmlformats.org/drawingml/2006/main">
              <a:ext uri="{FF2B5EF4-FFF2-40B4-BE49-F238E27FC236}">
                <a16:creationId xmlns:a16="http://schemas.microsoft.com/office/drawing/2014/main" id="{A2B8DA89-B6B5-430E-B2F1-65FA1C6A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47825"/>
            <a:ext cx="139827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事業名：　　　　　　　　　　　　　　作成者：　　　　　　　　　更新日：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84AB5D-EC8E-4F5B-9CDE-CFB322752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29575"/>
            <a:ext cx="14020800" cy="9525"/>
          </a:xfrm>
          <a:custGeom xmlns:a="http://schemas.openxmlformats.org/drawingml/2006/main">
            <a:pathLst>
              <a:path w="14020800" h="9525">
                <a:moveTo>
                  <a:pt x="0" y="0"/>
                </a:moveTo>
                <a:lnTo>
                  <a:pt x="14020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DE2E6"/>
            </a:solidFill>
          </a:ln>
        </p:spPr>
      </p:sp>
      <p:sp>
        <p:nvSpPr>
          <p:cNvPr id="8" name="footer">
            <a:extLst xmlns:a="http://schemas.openxmlformats.org/drawingml/2006/main">
              <a:ext uri="{FF2B5EF4-FFF2-40B4-BE49-F238E27FC236}">
                <a16:creationId xmlns:a16="http://schemas.microsoft.com/office/drawing/2014/main" id="{D050BE11-4E9E-45F2-8FF9-202B43E61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62925"/>
            <a:ext cx="638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050" b="1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ARCHECO  /  BUSINESS DESIGN WORKBOOK</a:t>
            </a:r>
          </a:p>
        </p:txBody>
      </p:sp>
      <p:sp>
        <p:nvSpPr>
          <p:cNvPr id="9" name="footer">
            <a:extLst xmlns:a="http://schemas.openxmlformats.org/drawingml/2006/main">
              <a:ext uri="{FF2B5EF4-FFF2-40B4-BE49-F238E27FC236}">
                <a16:creationId xmlns:a16="http://schemas.microsoft.com/office/drawing/2014/main" id="{2E276062-96D2-4318-A15E-EC3F5812D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0" y="8162925"/>
            <a:ext cx="2343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00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ARC-SG-12   /   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951078-D2C8-475F-9845-66986CB52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3143250"/>
            <a:ext cx="1914525" cy="1200150"/>
          </a:xfrm>
          <a:custGeom xmlns:a="http://schemas.openxmlformats.org/drawingml/2006/main">
            <a:pathLst>
              <a:path w="1914525" h="1200150">
                <a:moveTo>
                  <a:pt x="1914525" y="1200150"/>
                </a:moveTo>
                <a:lnTo>
                  <a:pt x="0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1" name="edge-label">
            <a:extLst xmlns:a="http://schemas.openxmlformats.org/drawingml/2006/main">
              <a:ext uri="{FF2B5EF4-FFF2-40B4-BE49-F238E27FC236}">
                <a16:creationId xmlns:a16="http://schemas.microsoft.com/office/drawing/2014/main" id="{FD5EDB44-7769-4D62-8643-7C83FD08A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0861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利用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C11827-8F68-4126-ADEA-3931F1E80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3143250"/>
            <a:ext cx="1914525" cy="1200150"/>
          </a:xfrm>
          <a:custGeom xmlns:a="http://schemas.openxmlformats.org/drawingml/2006/main">
            <a:pathLst>
              <a:path w="1914525" h="1200150">
                <a:moveTo>
                  <a:pt x="0" y="1200150"/>
                </a:moveTo>
                <a:lnTo>
                  <a:pt x="19145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3" name="edge-label">
            <a:extLst xmlns:a="http://schemas.openxmlformats.org/drawingml/2006/main">
              <a:ext uri="{FF2B5EF4-FFF2-40B4-BE49-F238E27FC236}">
                <a16:creationId xmlns:a16="http://schemas.microsoft.com/office/drawing/2014/main" id="{D45AFBDA-5648-4963-A683-236C48B85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0861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提供・協力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CE417F-A05C-452C-9652-425B919B1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9575" y="4343400"/>
            <a:ext cx="1914525" cy="1238250"/>
          </a:xfrm>
          <a:custGeom xmlns:a="http://schemas.openxmlformats.org/drawingml/2006/main">
            <a:pathLst>
              <a:path w="1914525" h="1238250">
                <a:moveTo>
                  <a:pt x="1914525" y="0"/>
                </a:moveTo>
                <a:lnTo>
                  <a:pt x="0" y="12382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5" name="edge-label">
            <a:extLst xmlns:a="http://schemas.openxmlformats.org/drawingml/2006/main">
              <a:ext uri="{FF2B5EF4-FFF2-40B4-BE49-F238E27FC236}">
                <a16:creationId xmlns:a16="http://schemas.microsoft.com/office/drawing/2014/main" id="{29F30E80-9250-4328-A710-2A76293E5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2197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紹介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916D26-C7DE-41E9-990A-43FFC9D41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4343400"/>
            <a:ext cx="1914525" cy="1238250"/>
          </a:xfrm>
          <a:custGeom xmlns:a="http://schemas.openxmlformats.org/drawingml/2006/main">
            <a:pathLst>
              <a:path w="1914525" h="1238250">
                <a:moveTo>
                  <a:pt x="0" y="0"/>
                </a:moveTo>
                <a:lnTo>
                  <a:pt x="1914525" y="1238250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70B5AA"/>
            </a:solidFill>
          </a:ln>
        </p:spPr>
      </p:sp>
      <p:sp>
        <p:nvSpPr>
          <p:cNvPr id="17" name="edge-label">
            <a:extLst xmlns:a="http://schemas.openxmlformats.org/drawingml/2006/main">
              <a:ext uri="{FF2B5EF4-FFF2-40B4-BE49-F238E27FC236}">
                <a16:creationId xmlns:a16="http://schemas.microsoft.com/office/drawing/2014/main" id="{9C1C290B-038A-4293-9F3E-F54786AE8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5219700"/>
            <a:ext cx="1676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27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支払い</a:t>
            </a:r>
          </a:p>
        </p:txBody>
      </p:sp>
      <p:sp>
        <p:nvSpPr>
          <p:cNvPr id="18" name="shape">
            <a:extLst xmlns:a="http://schemas.openxmlformats.org/drawingml/2006/main">
              <a:ext uri="{FF2B5EF4-FFF2-40B4-BE49-F238E27FC236}">
                <a16:creationId xmlns:a16="http://schemas.microsoft.com/office/drawing/2014/main" id="{90163956-AD2A-4B7B-B02C-9CC70E537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476625"/>
            <a:ext cx="2952750" cy="1733550"/>
          </a:xfrm>
          <a:prstGeom xmlns:a="http://schemas.openxmlformats.org/drawingml/2006/main" prst="roundRect">
            <a:avLst>
              <a:gd name="adj" fmla="val 8791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19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C5A2951F-874D-4F50-BFAA-56C84E62C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657600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0" name="field-label">
            <a:extLst xmlns:a="http://schemas.openxmlformats.org/drawingml/2006/main">
              <a:ext uri="{FF2B5EF4-FFF2-40B4-BE49-F238E27FC236}">
                <a16:creationId xmlns:a16="http://schemas.microsoft.com/office/drawing/2014/main" id="{7E04841F-64E1-423A-87FD-C7F3BE818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3581400"/>
            <a:ext cx="22574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運営者</a:t>
            </a:r>
          </a:p>
        </p:txBody>
      </p:sp>
      <p:sp>
        <p:nvSpPr>
          <p:cNvPr id="21" name="input">
            <a:extLst xmlns:a="http://schemas.openxmlformats.org/drawingml/2006/main">
              <a:ext uri="{FF2B5EF4-FFF2-40B4-BE49-F238E27FC236}">
                <a16:creationId xmlns:a16="http://schemas.microsoft.com/office/drawing/2014/main" id="{2109B1CC-F194-4FBD-A386-6EE1D4346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105275"/>
            <a:ext cx="25717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800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2" name="shape">
            <a:extLst xmlns:a="http://schemas.openxmlformats.org/drawingml/2006/main">
              <a:ext uri="{FF2B5EF4-FFF2-40B4-BE49-F238E27FC236}">
                <a16:creationId xmlns:a16="http://schemas.microsoft.com/office/drawing/2014/main" id="{6F1C6C56-40B3-4C87-AB57-C7DE15943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E7F3F0"/>
          </a:solidFill>
          <a:ln xmlns:a="http://schemas.openxmlformats.org/drawingml/2006/main" w="0">
            <a:noFill/>
          </a:ln>
        </p:spPr>
      </p:sp>
      <p:sp>
        <p:nvSpPr>
          <p:cNvPr id="23" name="icon:user">
            <a:extLst xmlns:a="http://schemas.openxmlformats.org/drawingml/2006/main">
              <a:ext uri="{FF2B5EF4-FFF2-40B4-BE49-F238E27FC236}">
                <a16:creationId xmlns:a16="http://schemas.microsoft.com/office/drawing/2014/main" id="{DB4DF4E2-8D2F-4D23-B572-037DE4D1F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562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80975" y="200025"/>
                </a:moveTo>
                <a:lnTo>
                  <a:pt x="180975" y="180975"/>
                </a:lnTo>
                <a:lnTo>
                  <a:pt x="180845" y="177829"/>
                </a:lnTo>
                <a:lnTo>
                  <a:pt x="180455" y="174704"/>
                </a:lnTo>
                <a:lnTo>
                  <a:pt x="179809" y="171622"/>
                </a:lnTo>
                <a:lnTo>
                  <a:pt x="178911" y="168604"/>
                </a:lnTo>
                <a:lnTo>
                  <a:pt x="177766" y="165670"/>
                </a:lnTo>
                <a:lnTo>
                  <a:pt x="176383" y="162841"/>
                </a:lnTo>
                <a:lnTo>
                  <a:pt x="174771" y="160136"/>
                </a:lnTo>
                <a:lnTo>
                  <a:pt x="172941" y="157573"/>
                </a:lnTo>
                <a:lnTo>
                  <a:pt x="170906" y="155171"/>
                </a:lnTo>
                <a:lnTo>
                  <a:pt x="168679" y="152944"/>
                </a:lnTo>
                <a:lnTo>
                  <a:pt x="166277" y="150909"/>
                </a:lnTo>
                <a:lnTo>
                  <a:pt x="163714" y="149079"/>
                </a:lnTo>
                <a:lnTo>
                  <a:pt x="161009" y="147467"/>
                </a:lnTo>
                <a:lnTo>
                  <a:pt x="158180" y="146084"/>
                </a:lnTo>
                <a:lnTo>
                  <a:pt x="155246" y="144939"/>
                </a:lnTo>
                <a:lnTo>
                  <a:pt x="152228" y="144041"/>
                </a:lnTo>
                <a:lnTo>
                  <a:pt x="149146" y="143395"/>
                </a:lnTo>
                <a:lnTo>
                  <a:pt x="146021" y="143005"/>
                </a:lnTo>
                <a:lnTo>
                  <a:pt x="142875" y="142875"/>
                </a:lnTo>
                <a:lnTo>
                  <a:pt x="85725" y="142875"/>
                </a:lnTo>
                <a:lnTo>
                  <a:pt x="82579" y="143005"/>
                </a:lnTo>
                <a:lnTo>
                  <a:pt x="79454" y="143395"/>
                </a:lnTo>
                <a:lnTo>
                  <a:pt x="76372" y="144041"/>
                </a:lnTo>
                <a:lnTo>
                  <a:pt x="73354" y="144939"/>
                </a:lnTo>
                <a:lnTo>
                  <a:pt x="70420" y="146084"/>
                </a:lnTo>
                <a:lnTo>
                  <a:pt x="67591" y="147467"/>
                </a:lnTo>
                <a:lnTo>
                  <a:pt x="64886" y="149079"/>
                </a:lnTo>
                <a:lnTo>
                  <a:pt x="62323" y="150909"/>
                </a:lnTo>
                <a:lnTo>
                  <a:pt x="59921" y="152944"/>
                </a:lnTo>
                <a:lnTo>
                  <a:pt x="57694" y="155171"/>
                </a:lnTo>
                <a:lnTo>
                  <a:pt x="55659" y="157573"/>
                </a:lnTo>
                <a:lnTo>
                  <a:pt x="53829" y="160136"/>
                </a:lnTo>
                <a:lnTo>
                  <a:pt x="52217" y="162841"/>
                </a:lnTo>
                <a:lnTo>
                  <a:pt x="50834" y="165670"/>
                </a:lnTo>
                <a:lnTo>
                  <a:pt x="49689" y="168604"/>
                </a:lnTo>
                <a:lnTo>
                  <a:pt x="48791" y="171622"/>
                </a:lnTo>
                <a:lnTo>
                  <a:pt x="48145" y="174704"/>
                </a:lnTo>
                <a:lnTo>
                  <a:pt x="47755" y="177829"/>
                </a:lnTo>
                <a:lnTo>
                  <a:pt x="47625" y="180975"/>
                </a:lnTo>
                <a:lnTo>
                  <a:pt x="47625" y="200025"/>
                </a:lnTo>
              </a:path>
              <a:path w="228600" h="228600">
                <a:moveTo>
                  <a:pt x="76200" y="66675"/>
                </a:moveTo>
                <a:lnTo>
                  <a:pt x="76330" y="69821"/>
                </a:lnTo>
                <a:lnTo>
                  <a:pt x="76720" y="72946"/>
                </a:lnTo>
                <a:lnTo>
                  <a:pt x="77366" y="76028"/>
                </a:lnTo>
                <a:lnTo>
                  <a:pt x="78264" y="79046"/>
                </a:lnTo>
                <a:lnTo>
                  <a:pt x="79409" y="81980"/>
                </a:lnTo>
                <a:lnTo>
                  <a:pt x="80792" y="84809"/>
                </a:lnTo>
                <a:lnTo>
                  <a:pt x="82404" y="87514"/>
                </a:lnTo>
                <a:lnTo>
                  <a:pt x="84234" y="90077"/>
                </a:lnTo>
                <a:lnTo>
                  <a:pt x="86269" y="92479"/>
                </a:lnTo>
                <a:lnTo>
                  <a:pt x="88496" y="94706"/>
                </a:lnTo>
                <a:lnTo>
                  <a:pt x="90898" y="96741"/>
                </a:lnTo>
                <a:lnTo>
                  <a:pt x="93461" y="98571"/>
                </a:lnTo>
                <a:lnTo>
                  <a:pt x="96166" y="100183"/>
                </a:lnTo>
                <a:lnTo>
                  <a:pt x="98995" y="101566"/>
                </a:lnTo>
                <a:lnTo>
                  <a:pt x="101929" y="102711"/>
                </a:lnTo>
                <a:lnTo>
                  <a:pt x="104947" y="103609"/>
                </a:lnTo>
                <a:lnTo>
                  <a:pt x="108029" y="104255"/>
                </a:lnTo>
                <a:lnTo>
                  <a:pt x="111154" y="104645"/>
                </a:lnTo>
                <a:lnTo>
                  <a:pt x="114300" y="104775"/>
                </a:lnTo>
                <a:lnTo>
                  <a:pt x="117446" y="104645"/>
                </a:lnTo>
                <a:lnTo>
                  <a:pt x="120571" y="104255"/>
                </a:lnTo>
                <a:lnTo>
                  <a:pt x="123653" y="103609"/>
                </a:lnTo>
                <a:lnTo>
                  <a:pt x="126671" y="102711"/>
                </a:lnTo>
                <a:lnTo>
                  <a:pt x="129605" y="101566"/>
                </a:lnTo>
                <a:lnTo>
                  <a:pt x="132434" y="100183"/>
                </a:lnTo>
                <a:lnTo>
                  <a:pt x="135139" y="98571"/>
                </a:lnTo>
                <a:lnTo>
                  <a:pt x="137702" y="96741"/>
                </a:lnTo>
                <a:lnTo>
                  <a:pt x="140104" y="94706"/>
                </a:lnTo>
                <a:lnTo>
                  <a:pt x="142331" y="92479"/>
                </a:lnTo>
                <a:lnTo>
                  <a:pt x="144366" y="90077"/>
                </a:lnTo>
                <a:lnTo>
                  <a:pt x="146196" y="87514"/>
                </a:lnTo>
                <a:lnTo>
                  <a:pt x="147808" y="84809"/>
                </a:lnTo>
                <a:lnTo>
                  <a:pt x="149191" y="81980"/>
                </a:lnTo>
                <a:lnTo>
                  <a:pt x="150336" y="79046"/>
                </a:lnTo>
                <a:lnTo>
                  <a:pt x="151234" y="76028"/>
                </a:lnTo>
                <a:lnTo>
                  <a:pt x="151880" y="72946"/>
                </a:lnTo>
                <a:lnTo>
                  <a:pt x="152270" y="69821"/>
                </a:lnTo>
                <a:lnTo>
                  <a:pt x="152400" y="66675"/>
                </a:lnTo>
                <a:lnTo>
                  <a:pt x="152270" y="63529"/>
                </a:lnTo>
                <a:lnTo>
                  <a:pt x="151880" y="60404"/>
                </a:lnTo>
                <a:lnTo>
                  <a:pt x="151234" y="57322"/>
                </a:lnTo>
                <a:lnTo>
                  <a:pt x="150336" y="54304"/>
                </a:lnTo>
                <a:lnTo>
                  <a:pt x="149191" y="51370"/>
                </a:lnTo>
                <a:lnTo>
                  <a:pt x="147808" y="48541"/>
                </a:lnTo>
                <a:lnTo>
                  <a:pt x="146196" y="45836"/>
                </a:lnTo>
                <a:lnTo>
                  <a:pt x="144366" y="43273"/>
                </a:lnTo>
                <a:lnTo>
                  <a:pt x="142331" y="40871"/>
                </a:lnTo>
                <a:lnTo>
                  <a:pt x="140104" y="38644"/>
                </a:lnTo>
                <a:lnTo>
                  <a:pt x="137702" y="36609"/>
                </a:lnTo>
                <a:lnTo>
                  <a:pt x="135139" y="34779"/>
                </a:lnTo>
                <a:lnTo>
                  <a:pt x="132434" y="33167"/>
                </a:lnTo>
                <a:lnTo>
                  <a:pt x="129605" y="31784"/>
                </a:lnTo>
                <a:lnTo>
                  <a:pt x="126671" y="30639"/>
                </a:lnTo>
                <a:lnTo>
                  <a:pt x="123653" y="29741"/>
                </a:lnTo>
                <a:lnTo>
                  <a:pt x="120571" y="29095"/>
                </a:lnTo>
                <a:lnTo>
                  <a:pt x="117446" y="28705"/>
                </a:lnTo>
                <a:lnTo>
                  <a:pt x="114300" y="28575"/>
                </a:lnTo>
                <a:lnTo>
                  <a:pt x="111154" y="28705"/>
                </a:lnTo>
                <a:lnTo>
                  <a:pt x="108029" y="29095"/>
                </a:lnTo>
                <a:lnTo>
                  <a:pt x="104947" y="29741"/>
                </a:lnTo>
                <a:lnTo>
                  <a:pt x="101929" y="30639"/>
                </a:lnTo>
                <a:lnTo>
                  <a:pt x="98995" y="31784"/>
                </a:lnTo>
                <a:lnTo>
                  <a:pt x="96166" y="33167"/>
                </a:lnTo>
                <a:lnTo>
                  <a:pt x="93461" y="34779"/>
                </a:lnTo>
                <a:lnTo>
                  <a:pt x="90898" y="36609"/>
                </a:lnTo>
                <a:lnTo>
                  <a:pt x="88496" y="38644"/>
                </a:lnTo>
                <a:lnTo>
                  <a:pt x="86269" y="40871"/>
                </a:lnTo>
                <a:lnTo>
                  <a:pt x="84234" y="43273"/>
                </a:lnTo>
                <a:lnTo>
                  <a:pt x="82404" y="45836"/>
                </a:lnTo>
                <a:lnTo>
                  <a:pt x="80792" y="48541"/>
                </a:lnTo>
                <a:lnTo>
                  <a:pt x="79409" y="51370"/>
                </a:lnTo>
                <a:lnTo>
                  <a:pt x="78264" y="54304"/>
                </a:lnTo>
                <a:lnTo>
                  <a:pt x="77366" y="57322"/>
                </a:lnTo>
                <a:lnTo>
                  <a:pt x="76720" y="60404"/>
                </a:lnTo>
                <a:lnTo>
                  <a:pt x="76330" y="63529"/>
                </a:lnTo>
                <a:lnTo>
                  <a:pt x="76200" y="6667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4" name="field-label">
            <a:extLst xmlns:a="http://schemas.openxmlformats.org/drawingml/2006/main">
              <a:ext uri="{FF2B5EF4-FFF2-40B4-BE49-F238E27FC236}">
                <a16:creationId xmlns:a16="http://schemas.microsoft.com/office/drawing/2014/main" id="{A0C52D11-F9B0-4D44-9810-5D1CE427A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24860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利用者</a:t>
            </a:r>
          </a:p>
        </p:txBody>
      </p:sp>
      <p:sp>
        <p:nvSpPr>
          <p:cNvPr id="25" name="input">
            <a:extLst xmlns:a="http://schemas.openxmlformats.org/drawingml/2006/main">
              <a:ext uri="{FF2B5EF4-FFF2-40B4-BE49-F238E27FC236}">
                <a16:creationId xmlns:a16="http://schemas.microsoft.com/office/drawing/2014/main" id="{F86809D5-0103-4342-936E-F564DEF00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099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26" name="shape">
            <a:extLst xmlns:a="http://schemas.openxmlformats.org/drawingml/2006/main">
              <a:ext uri="{FF2B5EF4-FFF2-40B4-BE49-F238E27FC236}">
                <a16:creationId xmlns:a16="http://schemas.microsoft.com/office/drawing/2014/main" id="{4B754412-57E4-4DA3-B06C-ACBD5D17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23812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27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BB58391-3C0C-4E35-BD3A-B9A44F23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25622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28" name="field-label">
            <a:extLst xmlns:a="http://schemas.openxmlformats.org/drawingml/2006/main">
              <a:ext uri="{FF2B5EF4-FFF2-40B4-BE49-F238E27FC236}">
                <a16:creationId xmlns:a16="http://schemas.microsoft.com/office/drawing/2014/main" id="{06417115-724E-4CD1-9C83-FDD7A1D08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0025" y="24860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提供パートナー</a:t>
            </a:r>
          </a:p>
        </p:txBody>
      </p:sp>
      <p:sp>
        <p:nvSpPr>
          <p:cNvPr id="29" name="input">
            <a:extLst xmlns:a="http://schemas.openxmlformats.org/drawingml/2006/main">
              <a:ext uri="{FF2B5EF4-FFF2-40B4-BE49-F238E27FC236}">
                <a16:creationId xmlns:a16="http://schemas.microsoft.com/office/drawing/2014/main" id="{E950560E-1CF0-40AB-96A8-A947859FE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6650" y="30099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0" name="shape">
            <a:extLst xmlns:a="http://schemas.openxmlformats.org/drawingml/2006/main">
              <a:ext uri="{FF2B5EF4-FFF2-40B4-BE49-F238E27FC236}">
                <a16:creationId xmlns:a16="http://schemas.microsoft.com/office/drawing/2014/main" id="{BFD75F94-D6DB-45F9-9836-2790B2C21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DEBE7"/>
          </a:solidFill>
          <a:ln xmlns:a="http://schemas.openxmlformats.org/drawingml/2006/main" w="0">
            <a:noFill/>
          </a:ln>
        </p:spPr>
      </p:sp>
      <p:sp>
        <p:nvSpPr>
          <p:cNvPr id="31" name="icon:clipboard-check">
            <a:extLst xmlns:a="http://schemas.openxmlformats.org/drawingml/2006/main">
              <a:ext uri="{FF2B5EF4-FFF2-40B4-BE49-F238E27FC236}">
                <a16:creationId xmlns:a16="http://schemas.microsoft.com/office/drawing/2014/main" id="{411CEF0F-52BF-4D1D-BAAB-F5D8B35EF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000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76200" y="19050"/>
                </a:moveTo>
                <a:lnTo>
                  <a:pt x="152400" y="19050"/>
                </a:lnTo>
                <a:lnTo>
                  <a:pt x="152400" y="57150"/>
                </a:lnTo>
                <a:lnTo>
                  <a:pt x="76200" y="57150"/>
                </a:lnTo>
                <a:close/>
              </a:path>
              <a:path w="228600" h="228600">
                <a:moveTo>
                  <a:pt x="152400" y="38100"/>
                </a:moveTo>
                <a:lnTo>
                  <a:pt x="171450" y="38100"/>
                </a:lnTo>
                <a:lnTo>
                  <a:pt x="173023" y="38165"/>
                </a:lnTo>
                <a:lnTo>
                  <a:pt x="174586" y="38360"/>
                </a:lnTo>
                <a:lnTo>
                  <a:pt x="176126" y="38683"/>
                </a:lnTo>
                <a:lnTo>
                  <a:pt x="177636" y="39132"/>
                </a:lnTo>
                <a:lnTo>
                  <a:pt x="179102" y="39705"/>
                </a:lnTo>
                <a:lnTo>
                  <a:pt x="180517" y="40396"/>
                </a:lnTo>
                <a:lnTo>
                  <a:pt x="181869" y="41202"/>
                </a:lnTo>
                <a:lnTo>
                  <a:pt x="183151" y="42117"/>
                </a:lnTo>
                <a:lnTo>
                  <a:pt x="184352" y="43134"/>
                </a:lnTo>
                <a:lnTo>
                  <a:pt x="185466" y="44248"/>
                </a:lnTo>
                <a:lnTo>
                  <a:pt x="186483" y="45449"/>
                </a:lnTo>
                <a:lnTo>
                  <a:pt x="187398" y="46731"/>
                </a:lnTo>
                <a:lnTo>
                  <a:pt x="188204" y="48083"/>
                </a:lnTo>
                <a:lnTo>
                  <a:pt x="188895" y="49498"/>
                </a:lnTo>
                <a:lnTo>
                  <a:pt x="189468" y="50964"/>
                </a:lnTo>
                <a:lnTo>
                  <a:pt x="189917" y="52474"/>
                </a:lnTo>
                <a:lnTo>
                  <a:pt x="190240" y="54014"/>
                </a:lnTo>
                <a:lnTo>
                  <a:pt x="190435" y="55577"/>
                </a:lnTo>
                <a:lnTo>
                  <a:pt x="190500" y="57150"/>
                </a:lnTo>
                <a:lnTo>
                  <a:pt x="190500" y="190500"/>
                </a:lnTo>
                <a:lnTo>
                  <a:pt x="190435" y="192073"/>
                </a:lnTo>
                <a:lnTo>
                  <a:pt x="190240" y="193636"/>
                </a:lnTo>
                <a:lnTo>
                  <a:pt x="189917" y="195176"/>
                </a:lnTo>
                <a:lnTo>
                  <a:pt x="189468" y="196686"/>
                </a:lnTo>
                <a:lnTo>
                  <a:pt x="188895" y="198152"/>
                </a:lnTo>
                <a:lnTo>
                  <a:pt x="188204" y="199567"/>
                </a:lnTo>
                <a:lnTo>
                  <a:pt x="187398" y="200919"/>
                </a:lnTo>
                <a:lnTo>
                  <a:pt x="186483" y="202201"/>
                </a:lnTo>
                <a:lnTo>
                  <a:pt x="185466" y="203402"/>
                </a:lnTo>
                <a:lnTo>
                  <a:pt x="184352" y="204516"/>
                </a:lnTo>
                <a:lnTo>
                  <a:pt x="183151" y="205533"/>
                </a:lnTo>
                <a:lnTo>
                  <a:pt x="181869" y="206448"/>
                </a:lnTo>
                <a:lnTo>
                  <a:pt x="180517" y="207254"/>
                </a:lnTo>
                <a:lnTo>
                  <a:pt x="179102" y="207945"/>
                </a:lnTo>
                <a:lnTo>
                  <a:pt x="177636" y="208518"/>
                </a:lnTo>
                <a:lnTo>
                  <a:pt x="176126" y="208967"/>
                </a:lnTo>
                <a:lnTo>
                  <a:pt x="174586" y="209290"/>
                </a:lnTo>
                <a:lnTo>
                  <a:pt x="173023" y="209485"/>
                </a:lnTo>
                <a:lnTo>
                  <a:pt x="171450" y="209550"/>
                </a:lnTo>
                <a:lnTo>
                  <a:pt x="57150" y="209550"/>
                </a:lnTo>
                <a:lnTo>
                  <a:pt x="55577" y="209485"/>
                </a:lnTo>
                <a:lnTo>
                  <a:pt x="54014" y="209290"/>
                </a:lnTo>
                <a:lnTo>
                  <a:pt x="52474" y="208967"/>
                </a:lnTo>
                <a:lnTo>
                  <a:pt x="50964" y="208518"/>
                </a:lnTo>
                <a:lnTo>
                  <a:pt x="49498" y="207945"/>
                </a:lnTo>
                <a:lnTo>
                  <a:pt x="48083" y="207254"/>
                </a:lnTo>
                <a:lnTo>
                  <a:pt x="46731" y="206448"/>
                </a:lnTo>
                <a:lnTo>
                  <a:pt x="45449" y="205533"/>
                </a:lnTo>
                <a:lnTo>
                  <a:pt x="44248" y="204516"/>
                </a:lnTo>
                <a:lnTo>
                  <a:pt x="43134" y="203402"/>
                </a:lnTo>
                <a:lnTo>
                  <a:pt x="42117" y="202201"/>
                </a:lnTo>
                <a:lnTo>
                  <a:pt x="41202" y="200919"/>
                </a:lnTo>
                <a:lnTo>
                  <a:pt x="40396" y="199567"/>
                </a:lnTo>
                <a:lnTo>
                  <a:pt x="39705" y="198152"/>
                </a:lnTo>
                <a:lnTo>
                  <a:pt x="39132" y="196686"/>
                </a:lnTo>
                <a:lnTo>
                  <a:pt x="38683" y="195176"/>
                </a:lnTo>
                <a:lnTo>
                  <a:pt x="38360" y="193636"/>
                </a:lnTo>
                <a:lnTo>
                  <a:pt x="38165" y="192073"/>
                </a:lnTo>
                <a:lnTo>
                  <a:pt x="38100" y="190500"/>
                </a:lnTo>
                <a:lnTo>
                  <a:pt x="38100" y="57150"/>
                </a:lnTo>
                <a:lnTo>
                  <a:pt x="38165" y="55577"/>
                </a:lnTo>
                <a:lnTo>
                  <a:pt x="38360" y="54014"/>
                </a:lnTo>
                <a:lnTo>
                  <a:pt x="38683" y="52474"/>
                </a:lnTo>
                <a:lnTo>
                  <a:pt x="39132" y="50964"/>
                </a:lnTo>
                <a:lnTo>
                  <a:pt x="39705" y="49498"/>
                </a:lnTo>
                <a:lnTo>
                  <a:pt x="40396" y="48083"/>
                </a:lnTo>
                <a:lnTo>
                  <a:pt x="41202" y="46731"/>
                </a:lnTo>
                <a:lnTo>
                  <a:pt x="42117" y="45449"/>
                </a:lnTo>
                <a:lnTo>
                  <a:pt x="43134" y="44248"/>
                </a:lnTo>
                <a:lnTo>
                  <a:pt x="44248" y="43134"/>
                </a:lnTo>
                <a:lnTo>
                  <a:pt x="45449" y="42117"/>
                </a:lnTo>
                <a:lnTo>
                  <a:pt x="46731" y="41202"/>
                </a:lnTo>
                <a:lnTo>
                  <a:pt x="48083" y="40396"/>
                </a:lnTo>
                <a:lnTo>
                  <a:pt x="49498" y="39705"/>
                </a:lnTo>
                <a:lnTo>
                  <a:pt x="50964" y="39132"/>
                </a:lnTo>
                <a:lnTo>
                  <a:pt x="52474" y="38683"/>
                </a:lnTo>
                <a:lnTo>
                  <a:pt x="54014" y="38360"/>
                </a:lnTo>
                <a:lnTo>
                  <a:pt x="55577" y="38165"/>
                </a:lnTo>
                <a:lnTo>
                  <a:pt x="57150" y="38100"/>
                </a:lnTo>
                <a:lnTo>
                  <a:pt x="76200" y="38100"/>
                </a:lnTo>
              </a:path>
              <a:path w="228600" h="228600">
                <a:moveTo>
                  <a:pt x="85725" y="133350"/>
                </a:moveTo>
                <a:lnTo>
                  <a:pt x="104775" y="152400"/>
                </a:lnTo>
                <a:lnTo>
                  <a:pt x="142875" y="1143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2" name="field-label">
            <a:extLst xmlns:a="http://schemas.openxmlformats.org/drawingml/2006/main">
              <a:ext uri="{FF2B5EF4-FFF2-40B4-BE49-F238E27FC236}">
                <a16:creationId xmlns:a16="http://schemas.microsoft.com/office/drawing/2014/main" id="{5207A288-9DA5-4315-843A-F82E2EFB7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49244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紹介元</a:t>
            </a:r>
          </a:p>
        </p:txBody>
      </p:sp>
      <p:sp>
        <p:nvSpPr>
          <p:cNvPr id="33" name="input">
            <a:extLst xmlns:a="http://schemas.openxmlformats.org/drawingml/2006/main">
              <a:ext uri="{FF2B5EF4-FFF2-40B4-BE49-F238E27FC236}">
                <a16:creationId xmlns:a16="http://schemas.microsoft.com/office/drawing/2014/main" id="{CBBABE2E-2B7F-45ED-8966-7DB9C932F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4483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4" name="shape">
            <a:extLst xmlns:a="http://schemas.openxmlformats.org/drawingml/2006/main">
              <a:ext uri="{FF2B5EF4-FFF2-40B4-BE49-F238E27FC236}">
                <a16:creationId xmlns:a16="http://schemas.microsoft.com/office/drawing/2014/main" id="{D69B4334-517F-4433-B547-0C1B98F77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06150" y="4819650"/>
            <a:ext cx="3524250" cy="171450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FBF3D9"/>
          </a:solidFill>
          <a:ln xmlns:a="http://schemas.openxmlformats.org/drawingml/2006/main" w="0">
            <a:noFill/>
          </a:ln>
        </p:spPr>
      </p:sp>
      <p:sp>
        <p:nvSpPr>
          <p:cNvPr id="35" name="icon:handshake">
            <a:extLst xmlns:a="http://schemas.openxmlformats.org/drawingml/2006/main">
              <a:ext uri="{FF2B5EF4-FFF2-40B4-BE49-F238E27FC236}">
                <a16:creationId xmlns:a16="http://schemas.microsoft.com/office/drawing/2014/main" id="{EAAAD343-12B0-4212-8B84-C5F379F10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87125" y="5000625"/>
            <a:ext cx="228600" cy="228600"/>
          </a:xfrm>
          <a:custGeom xmlns:a="http://schemas.openxmlformats.org/drawingml/2006/main">
            <a:pathLst>
              <a:path w="228600" h="228600">
                <a:moveTo>
                  <a:pt x="104775" y="161925"/>
                </a:moveTo>
                <a:lnTo>
                  <a:pt x="123825" y="180975"/>
                </a:lnTo>
                <a:lnTo>
                  <a:pt x="125054" y="182106"/>
                </a:lnTo>
                <a:lnTo>
                  <a:pt x="126372" y="183132"/>
                </a:lnTo>
                <a:lnTo>
                  <a:pt x="127770" y="184045"/>
                </a:lnTo>
                <a:lnTo>
                  <a:pt x="129238" y="184840"/>
                </a:lnTo>
                <a:lnTo>
                  <a:pt x="130768" y="185511"/>
                </a:lnTo>
                <a:lnTo>
                  <a:pt x="132347" y="186053"/>
                </a:lnTo>
                <a:lnTo>
                  <a:pt x="133966" y="186463"/>
                </a:lnTo>
                <a:lnTo>
                  <a:pt x="135613" y="186738"/>
                </a:lnTo>
                <a:lnTo>
                  <a:pt x="137278" y="186876"/>
                </a:lnTo>
                <a:lnTo>
                  <a:pt x="138947" y="186876"/>
                </a:lnTo>
                <a:lnTo>
                  <a:pt x="140612" y="186738"/>
                </a:lnTo>
                <a:lnTo>
                  <a:pt x="142259" y="186463"/>
                </a:lnTo>
                <a:lnTo>
                  <a:pt x="143878" y="186053"/>
                </a:lnTo>
                <a:lnTo>
                  <a:pt x="145457" y="185511"/>
                </a:lnTo>
                <a:lnTo>
                  <a:pt x="146987" y="184840"/>
                </a:lnTo>
                <a:lnTo>
                  <a:pt x="148455" y="184045"/>
                </a:lnTo>
                <a:lnTo>
                  <a:pt x="149853" y="183132"/>
                </a:lnTo>
                <a:lnTo>
                  <a:pt x="151171" y="182106"/>
                </a:lnTo>
                <a:lnTo>
                  <a:pt x="152400" y="180975"/>
                </a:lnTo>
                <a:lnTo>
                  <a:pt x="153531" y="179746"/>
                </a:lnTo>
                <a:lnTo>
                  <a:pt x="154557" y="178428"/>
                </a:lnTo>
                <a:lnTo>
                  <a:pt x="155470" y="177030"/>
                </a:lnTo>
                <a:lnTo>
                  <a:pt x="156265" y="175562"/>
                </a:lnTo>
                <a:lnTo>
                  <a:pt x="156936" y="174032"/>
                </a:lnTo>
                <a:lnTo>
                  <a:pt x="157478" y="172453"/>
                </a:lnTo>
                <a:lnTo>
                  <a:pt x="157888" y="170834"/>
                </a:lnTo>
                <a:lnTo>
                  <a:pt x="158163" y="169187"/>
                </a:lnTo>
                <a:lnTo>
                  <a:pt x="158301" y="167522"/>
                </a:lnTo>
                <a:lnTo>
                  <a:pt x="158301" y="165853"/>
                </a:lnTo>
                <a:lnTo>
                  <a:pt x="158163" y="164188"/>
                </a:lnTo>
                <a:lnTo>
                  <a:pt x="157888" y="162541"/>
                </a:lnTo>
                <a:lnTo>
                  <a:pt x="157478" y="160922"/>
                </a:lnTo>
                <a:lnTo>
                  <a:pt x="156936" y="159343"/>
                </a:lnTo>
                <a:lnTo>
                  <a:pt x="156265" y="157813"/>
                </a:lnTo>
                <a:lnTo>
                  <a:pt x="155470" y="156345"/>
                </a:lnTo>
                <a:lnTo>
                  <a:pt x="154557" y="154947"/>
                </a:lnTo>
                <a:lnTo>
                  <a:pt x="153531" y="153629"/>
                </a:lnTo>
                <a:lnTo>
                  <a:pt x="152400" y="152400"/>
                </a:lnTo>
              </a:path>
              <a:path w="228600" h="228600">
                <a:moveTo>
                  <a:pt x="133350" y="133350"/>
                </a:moveTo>
                <a:lnTo>
                  <a:pt x="157163" y="157163"/>
                </a:lnTo>
                <a:lnTo>
                  <a:pt x="158391" y="158294"/>
                </a:lnTo>
                <a:lnTo>
                  <a:pt x="159709" y="159319"/>
                </a:lnTo>
                <a:lnTo>
                  <a:pt x="161107" y="160233"/>
                </a:lnTo>
                <a:lnTo>
                  <a:pt x="162576" y="161028"/>
                </a:lnTo>
                <a:lnTo>
                  <a:pt x="164105" y="161698"/>
                </a:lnTo>
                <a:lnTo>
                  <a:pt x="165685" y="162241"/>
                </a:lnTo>
                <a:lnTo>
                  <a:pt x="167304" y="162651"/>
                </a:lnTo>
                <a:lnTo>
                  <a:pt x="168951" y="162925"/>
                </a:lnTo>
                <a:lnTo>
                  <a:pt x="170615" y="163063"/>
                </a:lnTo>
                <a:lnTo>
                  <a:pt x="172285" y="163063"/>
                </a:lnTo>
                <a:lnTo>
                  <a:pt x="173949" y="162925"/>
                </a:lnTo>
                <a:lnTo>
                  <a:pt x="175596" y="162651"/>
                </a:lnTo>
                <a:lnTo>
                  <a:pt x="177215" y="162241"/>
                </a:lnTo>
                <a:lnTo>
                  <a:pt x="178795" y="161698"/>
                </a:lnTo>
                <a:lnTo>
                  <a:pt x="180324" y="161028"/>
                </a:lnTo>
                <a:lnTo>
                  <a:pt x="181793" y="160233"/>
                </a:lnTo>
                <a:lnTo>
                  <a:pt x="183191" y="159319"/>
                </a:lnTo>
                <a:lnTo>
                  <a:pt x="184509" y="158294"/>
                </a:lnTo>
                <a:lnTo>
                  <a:pt x="185738" y="157163"/>
                </a:lnTo>
                <a:lnTo>
                  <a:pt x="186869" y="155934"/>
                </a:lnTo>
                <a:lnTo>
                  <a:pt x="187894" y="154616"/>
                </a:lnTo>
                <a:lnTo>
                  <a:pt x="188808" y="153218"/>
                </a:lnTo>
                <a:lnTo>
                  <a:pt x="189603" y="151749"/>
                </a:lnTo>
                <a:lnTo>
                  <a:pt x="190273" y="150220"/>
                </a:lnTo>
                <a:lnTo>
                  <a:pt x="190816" y="148640"/>
                </a:lnTo>
                <a:lnTo>
                  <a:pt x="191226" y="147021"/>
                </a:lnTo>
                <a:lnTo>
                  <a:pt x="191500" y="145374"/>
                </a:lnTo>
                <a:lnTo>
                  <a:pt x="191638" y="143710"/>
                </a:lnTo>
                <a:lnTo>
                  <a:pt x="191638" y="142040"/>
                </a:lnTo>
                <a:lnTo>
                  <a:pt x="191500" y="140376"/>
                </a:lnTo>
                <a:lnTo>
                  <a:pt x="191226" y="138729"/>
                </a:lnTo>
                <a:lnTo>
                  <a:pt x="190816" y="137110"/>
                </a:lnTo>
                <a:lnTo>
                  <a:pt x="190273" y="135530"/>
                </a:lnTo>
                <a:lnTo>
                  <a:pt x="189603" y="134001"/>
                </a:lnTo>
                <a:lnTo>
                  <a:pt x="188808" y="132532"/>
                </a:lnTo>
                <a:lnTo>
                  <a:pt x="187894" y="131134"/>
                </a:lnTo>
                <a:lnTo>
                  <a:pt x="186869" y="129816"/>
                </a:lnTo>
                <a:lnTo>
                  <a:pt x="185738" y="128588"/>
                </a:lnTo>
                <a:lnTo>
                  <a:pt x="148781" y="91631"/>
                </a:lnTo>
                <a:lnTo>
                  <a:pt x="147043" y="90033"/>
                </a:lnTo>
                <a:lnTo>
                  <a:pt x="145180" y="88585"/>
                </a:lnTo>
                <a:lnTo>
                  <a:pt x="143204" y="87295"/>
                </a:lnTo>
                <a:lnTo>
                  <a:pt x="141128" y="86173"/>
                </a:lnTo>
                <a:lnTo>
                  <a:pt x="138967" y="85225"/>
                </a:lnTo>
                <a:lnTo>
                  <a:pt x="136735" y="84460"/>
                </a:lnTo>
                <a:lnTo>
                  <a:pt x="134447" y="83881"/>
                </a:lnTo>
                <a:lnTo>
                  <a:pt x="132119" y="83493"/>
                </a:lnTo>
                <a:lnTo>
                  <a:pt x="129767" y="83298"/>
                </a:lnTo>
                <a:lnTo>
                  <a:pt x="127408" y="83298"/>
                </a:lnTo>
                <a:lnTo>
                  <a:pt x="125056" y="83493"/>
                </a:lnTo>
                <a:lnTo>
                  <a:pt x="122728" y="83881"/>
                </a:lnTo>
                <a:lnTo>
                  <a:pt x="120440" y="84460"/>
                </a:lnTo>
                <a:lnTo>
                  <a:pt x="118208" y="85225"/>
                </a:lnTo>
                <a:lnTo>
                  <a:pt x="116047" y="86173"/>
                </a:lnTo>
                <a:lnTo>
                  <a:pt x="113971" y="87295"/>
                </a:lnTo>
                <a:lnTo>
                  <a:pt x="111995" y="88585"/>
                </a:lnTo>
                <a:lnTo>
                  <a:pt x="110132" y="90033"/>
                </a:lnTo>
                <a:lnTo>
                  <a:pt x="108395" y="91631"/>
                </a:lnTo>
                <a:lnTo>
                  <a:pt x="100013" y="100013"/>
                </a:lnTo>
                <a:lnTo>
                  <a:pt x="98784" y="101144"/>
                </a:lnTo>
                <a:lnTo>
                  <a:pt x="97466" y="102169"/>
                </a:lnTo>
                <a:lnTo>
                  <a:pt x="96068" y="103083"/>
                </a:lnTo>
                <a:lnTo>
                  <a:pt x="94599" y="103878"/>
                </a:lnTo>
                <a:lnTo>
                  <a:pt x="93070" y="104548"/>
                </a:lnTo>
                <a:lnTo>
                  <a:pt x="91490" y="105091"/>
                </a:lnTo>
                <a:lnTo>
                  <a:pt x="89871" y="105501"/>
                </a:lnTo>
                <a:lnTo>
                  <a:pt x="88224" y="105775"/>
                </a:lnTo>
                <a:lnTo>
                  <a:pt x="86560" y="105913"/>
                </a:lnTo>
                <a:lnTo>
                  <a:pt x="84890" y="105913"/>
                </a:lnTo>
                <a:lnTo>
                  <a:pt x="83226" y="105775"/>
                </a:lnTo>
                <a:lnTo>
                  <a:pt x="81579" y="105501"/>
                </a:lnTo>
                <a:lnTo>
                  <a:pt x="79960" y="105091"/>
                </a:lnTo>
                <a:lnTo>
                  <a:pt x="78380" y="104548"/>
                </a:lnTo>
                <a:lnTo>
                  <a:pt x="76851" y="103878"/>
                </a:lnTo>
                <a:lnTo>
                  <a:pt x="75382" y="103083"/>
                </a:lnTo>
                <a:lnTo>
                  <a:pt x="73984" y="102169"/>
                </a:lnTo>
                <a:lnTo>
                  <a:pt x="72666" y="101144"/>
                </a:lnTo>
                <a:lnTo>
                  <a:pt x="71438" y="100013"/>
                </a:lnTo>
                <a:lnTo>
                  <a:pt x="70306" y="98784"/>
                </a:lnTo>
                <a:lnTo>
                  <a:pt x="69281" y="97466"/>
                </a:lnTo>
                <a:lnTo>
                  <a:pt x="68367" y="96068"/>
                </a:lnTo>
                <a:lnTo>
                  <a:pt x="67572" y="94599"/>
                </a:lnTo>
                <a:lnTo>
                  <a:pt x="66902" y="93070"/>
                </a:lnTo>
                <a:lnTo>
                  <a:pt x="66359" y="91490"/>
                </a:lnTo>
                <a:lnTo>
                  <a:pt x="65949" y="89871"/>
                </a:lnTo>
                <a:lnTo>
                  <a:pt x="65675" y="88224"/>
                </a:lnTo>
                <a:lnTo>
                  <a:pt x="65537" y="86560"/>
                </a:lnTo>
                <a:lnTo>
                  <a:pt x="65537" y="84890"/>
                </a:lnTo>
                <a:lnTo>
                  <a:pt x="65675" y="83226"/>
                </a:lnTo>
                <a:lnTo>
                  <a:pt x="65949" y="81579"/>
                </a:lnTo>
                <a:lnTo>
                  <a:pt x="66359" y="79960"/>
                </a:lnTo>
                <a:lnTo>
                  <a:pt x="66902" y="78380"/>
                </a:lnTo>
                <a:lnTo>
                  <a:pt x="67572" y="76851"/>
                </a:lnTo>
                <a:lnTo>
                  <a:pt x="68367" y="75382"/>
                </a:lnTo>
                <a:lnTo>
                  <a:pt x="69281" y="73984"/>
                </a:lnTo>
                <a:lnTo>
                  <a:pt x="70306" y="72666"/>
                </a:lnTo>
                <a:lnTo>
                  <a:pt x="71438" y="71438"/>
                </a:lnTo>
                <a:lnTo>
                  <a:pt x="98203" y="44672"/>
                </a:lnTo>
                <a:lnTo>
                  <a:pt x="101561" y="41589"/>
                </a:lnTo>
                <a:lnTo>
                  <a:pt x="105162" y="38794"/>
                </a:lnTo>
                <a:lnTo>
                  <a:pt x="108982" y="36306"/>
                </a:lnTo>
                <a:lnTo>
                  <a:pt x="112994" y="34141"/>
                </a:lnTo>
                <a:lnTo>
                  <a:pt x="117171" y="32316"/>
                </a:lnTo>
                <a:lnTo>
                  <a:pt x="121485" y="30841"/>
                </a:lnTo>
                <a:lnTo>
                  <a:pt x="125906" y="29728"/>
                </a:lnTo>
                <a:lnTo>
                  <a:pt x="130403" y="28984"/>
                </a:lnTo>
                <a:lnTo>
                  <a:pt x="134947" y="28614"/>
                </a:lnTo>
                <a:lnTo>
                  <a:pt x="139506" y="28621"/>
                </a:lnTo>
                <a:lnTo>
                  <a:pt x="144048" y="29004"/>
                </a:lnTo>
                <a:lnTo>
                  <a:pt x="148544" y="29760"/>
                </a:lnTo>
                <a:lnTo>
                  <a:pt x="152962" y="30886"/>
                </a:lnTo>
                <a:lnTo>
                  <a:pt x="157271" y="32372"/>
                </a:lnTo>
                <a:lnTo>
                  <a:pt x="161443" y="34210"/>
                </a:lnTo>
                <a:lnTo>
                  <a:pt x="165449" y="36386"/>
                </a:lnTo>
                <a:lnTo>
                  <a:pt x="169926" y="39053"/>
                </a:lnTo>
                <a:lnTo>
                  <a:pt x="171294" y="39804"/>
                </a:lnTo>
                <a:lnTo>
                  <a:pt x="172719" y="40440"/>
                </a:lnTo>
                <a:lnTo>
                  <a:pt x="174191" y="40958"/>
                </a:lnTo>
                <a:lnTo>
                  <a:pt x="175701" y="41353"/>
                </a:lnTo>
                <a:lnTo>
                  <a:pt x="177238" y="41624"/>
                </a:lnTo>
                <a:lnTo>
                  <a:pt x="178792" y="41768"/>
                </a:lnTo>
                <a:lnTo>
                  <a:pt x="180353" y="41784"/>
                </a:lnTo>
                <a:lnTo>
                  <a:pt x="181909" y="41672"/>
                </a:lnTo>
                <a:lnTo>
                  <a:pt x="183451" y="41434"/>
                </a:lnTo>
                <a:lnTo>
                  <a:pt x="200025" y="38100"/>
                </a:lnTo>
              </a:path>
              <a:path w="228600" h="228600">
                <a:moveTo>
                  <a:pt x="200025" y="28575"/>
                </a:moveTo>
                <a:lnTo>
                  <a:pt x="209550" y="133350"/>
                </a:lnTo>
                <a:lnTo>
                  <a:pt x="190500" y="133350"/>
                </a:lnTo>
              </a:path>
              <a:path w="228600" h="228600">
                <a:moveTo>
                  <a:pt x="28575" y="28575"/>
                </a:moveTo>
                <a:lnTo>
                  <a:pt x="19050" y="133350"/>
                </a:lnTo>
                <a:lnTo>
                  <a:pt x="80963" y="195263"/>
                </a:lnTo>
                <a:lnTo>
                  <a:pt x="82191" y="196394"/>
                </a:lnTo>
                <a:lnTo>
                  <a:pt x="83509" y="197419"/>
                </a:lnTo>
                <a:lnTo>
                  <a:pt x="84907" y="198333"/>
                </a:lnTo>
                <a:lnTo>
                  <a:pt x="86376" y="199128"/>
                </a:lnTo>
                <a:lnTo>
                  <a:pt x="87905" y="199798"/>
                </a:lnTo>
                <a:lnTo>
                  <a:pt x="89485" y="200341"/>
                </a:lnTo>
                <a:lnTo>
                  <a:pt x="91104" y="200751"/>
                </a:lnTo>
                <a:lnTo>
                  <a:pt x="92751" y="201025"/>
                </a:lnTo>
                <a:lnTo>
                  <a:pt x="94415" y="201163"/>
                </a:lnTo>
                <a:lnTo>
                  <a:pt x="96085" y="201163"/>
                </a:lnTo>
                <a:lnTo>
                  <a:pt x="97749" y="201025"/>
                </a:lnTo>
                <a:lnTo>
                  <a:pt x="99396" y="200751"/>
                </a:lnTo>
                <a:lnTo>
                  <a:pt x="101015" y="200341"/>
                </a:lnTo>
                <a:lnTo>
                  <a:pt x="102595" y="199798"/>
                </a:lnTo>
                <a:lnTo>
                  <a:pt x="104124" y="199128"/>
                </a:lnTo>
                <a:lnTo>
                  <a:pt x="105593" y="198333"/>
                </a:lnTo>
                <a:lnTo>
                  <a:pt x="106991" y="197419"/>
                </a:lnTo>
                <a:lnTo>
                  <a:pt x="108309" y="196394"/>
                </a:lnTo>
                <a:lnTo>
                  <a:pt x="109538" y="195263"/>
                </a:lnTo>
                <a:lnTo>
                  <a:pt x="110669" y="194034"/>
                </a:lnTo>
                <a:lnTo>
                  <a:pt x="111694" y="192716"/>
                </a:lnTo>
                <a:lnTo>
                  <a:pt x="112608" y="191318"/>
                </a:lnTo>
                <a:lnTo>
                  <a:pt x="113403" y="189849"/>
                </a:lnTo>
                <a:lnTo>
                  <a:pt x="114073" y="188320"/>
                </a:lnTo>
                <a:lnTo>
                  <a:pt x="114616" y="186740"/>
                </a:lnTo>
                <a:lnTo>
                  <a:pt x="115026" y="185121"/>
                </a:lnTo>
                <a:lnTo>
                  <a:pt x="115300" y="183474"/>
                </a:lnTo>
                <a:lnTo>
                  <a:pt x="115438" y="181810"/>
                </a:lnTo>
                <a:lnTo>
                  <a:pt x="115438" y="180140"/>
                </a:lnTo>
                <a:lnTo>
                  <a:pt x="115300" y="178476"/>
                </a:lnTo>
                <a:lnTo>
                  <a:pt x="115026" y="176829"/>
                </a:lnTo>
                <a:lnTo>
                  <a:pt x="114616" y="175210"/>
                </a:lnTo>
                <a:lnTo>
                  <a:pt x="114073" y="173630"/>
                </a:lnTo>
                <a:lnTo>
                  <a:pt x="113403" y="172101"/>
                </a:lnTo>
                <a:lnTo>
                  <a:pt x="112608" y="170632"/>
                </a:lnTo>
                <a:lnTo>
                  <a:pt x="111694" y="169234"/>
                </a:lnTo>
                <a:lnTo>
                  <a:pt x="110669" y="167916"/>
                </a:lnTo>
                <a:lnTo>
                  <a:pt x="109538" y="166688"/>
                </a:lnTo>
              </a:path>
              <a:path w="228600" h="228600">
                <a:moveTo>
                  <a:pt x="28575" y="38100"/>
                </a:moveTo>
                <a:lnTo>
                  <a:pt x="104775" y="38100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202A44"/>
            </a:solidFill>
          </a:ln>
        </p:spPr>
      </p:sp>
      <p:sp>
        <p:nvSpPr>
          <p:cNvPr id="36" name="field-label">
            <a:extLst xmlns:a="http://schemas.openxmlformats.org/drawingml/2006/main">
              <a:ext uri="{FF2B5EF4-FFF2-40B4-BE49-F238E27FC236}">
                <a16:creationId xmlns:a16="http://schemas.microsoft.com/office/drawing/2014/main" id="{289AB5B7-8B22-4F0D-8119-2D8024704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0025" y="4924425"/>
            <a:ext cx="28289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1">
                <a:solidFill>
                  <a:srgbClr val="202A44"/>
                </a:solidFill>
                <a:latin typeface="Noto Sans CJK JP"/>
                <a:ea typeface="Noto Sans CJK JP"/>
                <a:cs typeface="Noto Sans CJK JP"/>
              </a:rPr>
              <a:t>支払者・決裁者</a:t>
            </a:r>
          </a:p>
        </p:txBody>
      </p:sp>
      <p:sp>
        <p:nvSpPr>
          <p:cNvPr id="37" name="input">
            <a:extLst xmlns:a="http://schemas.openxmlformats.org/drawingml/2006/main">
              <a:ext uri="{FF2B5EF4-FFF2-40B4-BE49-F238E27FC236}">
                <a16:creationId xmlns:a16="http://schemas.microsoft.com/office/drawing/2014/main" id="{D5856727-9027-4D38-9FA8-AF2972631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96650" y="5448300"/>
            <a:ext cx="314325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87919A"/>
                </a:solidFill>
                <a:latin typeface="Noto Sans CJK JP"/>
                <a:ea typeface="Noto Sans CJK JP"/>
                <a:cs typeface="Noto Sans CJK JP"/>
              </a:rPr>
              <a:t>ここに記入</a:t>
            </a:r>
          </a:p>
        </p:txBody>
      </p:sp>
      <p:sp>
        <p:nvSpPr>
          <p:cNvPr id="38" name="icon:pencil">
            <a:extLst xmlns:a="http://schemas.openxmlformats.org/drawingml/2006/main">
              <a:ext uri="{FF2B5EF4-FFF2-40B4-BE49-F238E27FC236}">
                <a16:creationId xmlns:a16="http://schemas.microsoft.com/office/drawing/2014/main" id="{E1578852-36C8-4827-99FF-065FB56C4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7267575"/>
            <a:ext cx="247650" cy="247650"/>
          </a:xfrm>
          <a:custGeom xmlns:a="http://schemas.openxmlformats.org/drawingml/2006/main">
            <a:pathLst>
              <a:path w="228600" h="228600">
                <a:moveTo>
                  <a:pt x="142875" y="38100"/>
                </a:moveTo>
                <a:lnTo>
                  <a:pt x="190500" y="85725"/>
                </a:lnTo>
                <a:lnTo>
                  <a:pt x="76200" y="200025"/>
                </a:lnTo>
                <a:lnTo>
                  <a:pt x="28575" y="209550"/>
                </a:lnTo>
                <a:lnTo>
                  <a:pt x="38100" y="161925"/>
                </a:lnTo>
                <a:lnTo>
                  <a:pt x="142875" y="38100"/>
                </a:lnTo>
                <a:close/>
              </a:path>
              <a:path w="228600" h="228600">
                <a:moveTo>
                  <a:pt x="123825" y="57150"/>
                </a:moveTo>
                <a:lnTo>
                  <a:pt x="171450" y="104775"/>
                </a:lnTo>
              </a:path>
              <a:path w="228600" h="228600">
                <a:moveTo>
                  <a:pt x="38100" y="161925"/>
                </a:moveTo>
                <a:lnTo>
                  <a:pt x="76200" y="200025"/>
                </a:lnTo>
              </a:path>
            </a:pathLst>
          </a:custGeom>
          <a:noFill xmlns:a="http://schemas.openxmlformats.org/drawingml/2006/main"/>
          <a:ln xmlns:a="http://schemas.openxmlformats.org/drawingml/2006/main" w="17145">
            <a:solidFill>
              <a:srgbClr val="70B5AA"/>
            </a:solidFill>
          </a:ln>
        </p:spPr>
      </p:sp>
      <p:sp>
        <p:nvSpPr>
          <p:cNvPr id="39" name="body">
            <a:extLst xmlns:a="http://schemas.openxmlformats.org/drawingml/2006/main">
              <a:ext uri="{FF2B5EF4-FFF2-40B4-BE49-F238E27FC236}">
                <a16:creationId xmlns:a16="http://schemas.microsoft.com/office/drawing/2014/main" id="{DB6B66CD-0C62-42AE-BF43-72039E18E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7153275"/>
            <a:ext cx="134778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defRPr>
            </a:pPr>
            <a:r>
              <a:rPr sz="1725" b="0">
                <a:solidFill>
                  <a:srgbClr val="66717E"/>
                </a:solidFill>
                <a:latin typeface="Noto Sans CJK JP"/>
                <a:ea typeface="Noto Sans CJK JP"/>
                <a:cs typeface="Noto Sans CJK JP"/>
              </a:rPr>
              <a:t>色の付いた欄の「ここに記入」を置き換えてください。必要に応じて図形・項目も編集できます。</a:t>
            </a:r>
          </a:p>
        </p:txBody>
      </p:sp>
    </p:spTree>
    <p:extLst>
      <p:ext uri="{BB962C8B-B14F-4D97-AF65-F5344CB8AC3E}">
        <p14:creationId xmlns:p14="http://schemas.microsoft.com/office/powerpoint/2010/main" val="8442522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2026-10-07T00:00:38.7720000Z</dcterms:created>
  <dcterms:modified xsi:type="dcterms:W3CDTF">2026-10-07T00:00:38.7720000Z</dcterms:modified>
</coreProperties>
</file>