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76e3e818a834e57" /><Relationship Type="http://schemas.openxmlformats.org/officeDocument/2006/relationships/extended-properties" Target="/docProps/app.xml" Id="R6b3d4f345c6147c6" /><Relationship Type="http://schemas.openxmlformats.org/officeDocument/2006/relationships/officeDocument" Target="/ppt/presentation.xml" Id="R36b1cd52156748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b33098cc46d4525"/>
  </p:sldMasterIdLst>
  <p:notesMasterIdLst>
    <p:notesMasterId xmlns:r="http://schemas.openxmlformats.org/officeDocument/2006/relationships" r:id="R2095c141f814490b"/>
  </p:notesMasterIdLst>
  <p:sldIdLst>
    <p:sldId xmlns:r="http://schemas.openxmlformats.org/officeDocument/2006/relationships" id="256" r:id="R8c43dd2c3a9a4ae3"/>
    <p:sldId xmlns:r="http://schemas.openxmlformats.org/officeDocument/2006/relationships" id="257" r:id="R51f816d8eb3c44f8"/>
    <p:sldId xmlns:r="http://schemas.openxmlformats.org/officeDocument/2006/relationships" id="258" r:id="Rebd3479a704f4e6d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f4d1e8237b437e" /><Relationship Type="http://schemas.openxmlformats.org/officeDocument/2006/relationships/slideMaster" Target="/ppt/slideMasters/slideMaster1.xml" Id="Rcb33098cc46d4525" /><Relationship Type="http://schemas.openxmlformats.org/officeDocument/2006/relationships/notesMaster" Target="/ppt/notesMasters/notesMaster1.xml" Id="R2095c141f814490b" /><Relationship Type="http://schemas.openxmlformats.org/officeDocument/2006/relationships/presProps" Target="/ppt/presProps.xml" Id="R5be9bb5656d849dd" /><Relationship Type="http://schemas.openxmlformats.org/officeDocument/2006/relationships/tableStyles" Target="/ppt/tableStyles.xml" Id="Rc73cbfa458ce4e84" /><Relationship Type="http://schemas.openxmlformats.org/officeDocument/2006/relationships/slide" Target="/ppt/slides/slide1.xml" Id="R8c43dd2c3a9a4ae3" /><Relationship Type="http://schemas.openxmlformats.org/officeDocument/2006/relationships/slide" Target="/ppt/slides/slide2.xml" Id="R51f816d8eb3c44f8" /><Relationship Type="http://schemas.openxmlformats.org/officeDocument/2006/relationships/slide" Target="/ppt/slides/slide3.xml" Id="Rebd3479a704f4e6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d2a451a638b42f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938671d4de480e" /><Relationship Type="http://schemas.openxmlformats.org/officeDocument/2006/relationships/notesMaster" Target="/ppt/notesMasters/notesMaster1.xml" Id="R0c474ce4c1c14aa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b95871c9b754c2f" /><Relationship Type="http://schemas.openxmlformats.org/officeDocument/2006/relationships/notesMaster" Target="/ppt/notesMasters/notesMaster1.xml" Id="R004232c2682545a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ee4586f9c524f34" /><Relationship Type="http://schemas.openxmlformats.org/officeDocument/2006/relationships/notesMaster" Target="/ppt/notesMasters/notesMaster1.xml" Id="R14ca970164c040d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VPFゲートの判断</a:t>
            </a:r>
          </a:p>
          <a:p xmlns:a="http://schemas.openxmlformats.org/drawingml/2006/main">
            <a:r>
              <a:t>価値と提供方法の根拠を確認し、次の進め方を決める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https://www.stage-gate.com/about/stage-gate-innovation-performance-framework/discovery-to-launch-process/</a:t>
            </a:r>
          </a:p>
          <a:p xmlns:a="http://schemas.openxmlformats.org/drawingml/2006/main">
            <a:r>
              <a:t>https://www.strategyzer.com/library/survival-of-the-fittest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VPFゲートの判断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https://www.stage-gate.com/about/stage-gate-innovation-performance-framework/discovery-to-launch-process/</a:t>
            </a:r>
          </a:p>
          <a:p xmlns:a="http://schemas.openxmlformats.org/drawingml/2006/main">
            <a:r>
              <a:t>https://www.strategyzer.com/library/survival-of-the-fittest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VPFゲートの判断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https://www.stage-gate.com/about/stage-gate-innovation-performance-framework/discovery-to-launch-process/</a:t>
            </a:r>
          </a:p>
          <a:p xmlns:a="http://schemas.openxmlformats.org/drawingml/2006/main">
            <a:r>
              <a:t>https://www.strategyzer.com/library/survival-of-the-fittest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f4583b4775490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f8ad8c45084a52" /><Relationship Type="http://schemas.openxmlformats.org/officeDocument/2006/relationships/slideLayout" Target="/ppt/slideLayouts/slideLayout1.xml" Id="R402d4b772123466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02d4b772123466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a6f3621d9c4972" /><Relationship Type="http://schemas.openxmlformats.org/officeDocument/2006/relationships/image" Target="/ppt/media/image.png" Id="Rdf883ba6a61848ae" /><Relationship Type="http://schemas.openxmlformats.org/officeDocument/2006/relationships/notesSlide" Target="/ppt/notesSlides/notesSlide1.xml" Id="R1f678166a905422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f5b96073674530" /><Relationship Type="http://schemas.openxmlformats.org/officeDocument/2006/relationships/notesSlide" Target="/ppt/notesSlides/notesSlide2.xml" Id="Rcf1dfcd5750246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bb6223562049da" /><Relationship Type="http://schemas.openxmlformats.org/officeDocument/2006/relationships/notesSlide" Target="/ppt/notesSlides/notesSlide3.xml" Id="Ra2916fdd1d164a3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CA1CC38D-22E7-4E0F-A01D-31966CAB8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73A4BC44-2ECD-4B2A-9289-6C1577036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8D57A03-D4C2-443B-985D-F9FCB949D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849E3B11-8EE5-414A-B1A1-677351FF3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CEE9C661-6BC3-411A-8330-18EE74E68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9A29A0-0B8E-439F-8874-03F09A95A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2416713B-1FC7-4B8F-9489-9C0CA8025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EFAE0D-321D-40A1-9F23-241E559AA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ircle-check">
            <a:extLst xmlns:a="http://schemas.openxmlformats.org/drawingml/2006/main">
              <a:ext uri="{FF2B5EF4-FFF2-40B4-BE49-F238E27FC236}">
                <a16:creationId xmlns:a16="http://schemas.microsoft.com/office/drawing/2014/main" id="{F2A79A18-D954-48E9-A290-3B9624738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114300"/>
                </a:moveTo>
                <a:lnTo>
                  <a:pt x="19375" y="122166"/>
                </a:lnTo>
                <a:lnTo>
                  <a:pt x="20349" y="129978"/>
                </a:lnTo>
                <a:lnTo>
                  <a:pt x="21965" y="137682"/>
                </a:lnTo>
                <a:lnTo>
                  <a:pt x="24211" y="145228"/>
                </a:lnTo>
                <a:lnTo>
                  <a:pt x="27073" y="152561"/>
                </a:lnTo>
                <a:lnTo>
                  <a:pt x="30530" y="159634"/>
                </a:lnTo>
                <a:lnTo>
                  <a:pt x="34560" y="166397"/>
                </a:lnTo>
                <a:lnTo>
                  <a:pt x="39134" y="172804"/>
                </a:lnTo>
                <a:lnTo>
                  <a:pt x="44222" y="178811"/>
                </a:lnTo>
                <a:lnTo>
                  <a:pt x="49789" y="184378"/>
                </a:lnTo>
                <a:lnTo>
                  <a:pt x="55796" y="189466"/>
                </a:lnTo>
                <a:lnTo>
                  <a:pt x="62203" y="194040"/>
                </a:lnTo>
                <a:lnTo>
                  <a:pt x="68966" y="198070"/>
                </a:lnTo>
                <a:lnTo>
                  <a:pt x="76039" y="201527"/>
                </a:lnTo>
                <a:lnTo>
                  <a:pt x="83372" y="204389"/>
                </a:lnTo>
                <a:lnTo>
                  <a:pt x="90918" y="206635"/>
                </a:lnTo>
                <a:lnTo>
                  <a:pt x="98622" y="208251"/>
                </a:lnTo>
                <a:lnTo>
                  <a:pt x="106434" y="209225"/>
                </a:lnTo>
                <a:lnTo>
                  <a:pt x="114300" y="209550"/>
                </a:lnTo>
                <a:lnTo>
                  <a:pt x="122166" y="209225"/>
                </a:lnTo>
                <a:lnTo>
                  <a:pt x="129978" y="208251"/>
                </a:lnTo>
                <a:lnTo>
                  <a:pt x="137682" y="206635"/>
                </a:lnTo>
                <a:lnTo>
                  <a:pt x="145228" y="204389"/>
                </a:lnTo>
                <a:lnTo>
                  <a:pt x="152561" y="201527"/>
                </a:lnTo>
                <a:lnTo>
                  <a:pt x="159634" y="198070"/>
                </a:lnTo>
                <a:lnTo>
                  <a:pt x="166397" y="194040"/>
                </a:lnTo>
                <a:lnTo>
                  <a:pt x="172804" y="189466"/>
                </a:lnTo>
                <a:lnTo>
                  <a:pt x="178811" y="184378"/>
                </a:lnTo>
                <a:lnTo>
                  <a:pt x="184378" y="178811"/>
                </a:lnTo>
                <a:lnTo>
                  <a:pt x="189466" y="172804"/>
                </a:lnTo>
                <a:lnTo>
                  <a:pt x="194040" y="166397"/>
                </a:lnTo>
                <a:lnTo>
                  <a:pt x="198070" y="159634"/>
                </a:lnTo>
                <a:lnTo>
                  <a:pt x="201527" y="152561"/>
                </a:lnTo>
                <a:lnTo>
                  <a:pt x="204389" y="145228"/>
                </a:lnTo>
                <a:lnTo>
                  <a:pt x="206635" y="137682"/>
                </a:lnTo>
                <a:lnTo>
                  <a:pt x="208251" y="129978"/>
                </a:lnTo>
                <a:lnTo>
                  <a:pt x="209225" y="122166"/>
                </a:lnTo>
                <a:lnTo>
                  <a:pt x="209550" y="114300"/>
                </a:lnTo>
                <a:lnTo>
                  <a:pt x="209225" y="106434"/>
                </a:lnTo>
                <a:lnTo>
                  <a:pt x="208251" y="98622"/>
                </a:lnTo>
                <a:lnTo>
                  <a:pt x="206635" y="90918"/>
                </a:lnTo>
                <a:lnTo>
                  <a:pt x="204389" y="83372"/>
                </a:lnTo>
                <a:lnTo>
                  <a:pt x="201527" y="76039"/>
                </a:lnTo>
                <a:lnTo>
                  <a:pt x="198070" y="68966"/>
                </a:lnTo>
                <a:lnTo>
                  <a:pt x="194040" y="62203"/>
                </a:lnTo>
                <a:lnTo>
                  <a:pt x="189466" y="55796"/>
                </a:lnTo>
                <a:lnTo>
                  <a:pt x="184378" y="49789"/>
                </a:lnTo>
                <a:lnTo>
                  <a:pt x="178811" y="44222"/>
                </a:lnTo>
                <a:lnTo>
                  <a:pt x="172804" y="39134"/>
                </a:lnTo>
                <a:lnTo>
                  <a:pt x="166397" y="34560"/>
                </a:lnTo>
                <a:lnTo>
                  <a:pt x="159634" y="30530"/>
                </a:lnTo>
                <a:lnTo>
                  <a:pt x="152561" y="27073"/>
                </a:lnTo>
                <a:lnTo>
                  <a:pt x="145228" y="24211"/>
                </a:lnTo>
                <a:lnTo>
                  <a:pt x="137682" y="21965"/>
                </a:lnTo>
                <a:lnTo>
                  <a:pt x="129978" y="20349"/>
                </a:lnTo>
                <a:lnTo>
                  <a:pt x="122166" y="19375"/>
                </a:lnTo>
                <a:lnTo>
                  <a:pt x="114300" y="19050"/>
                </a:lnTo>
                <a:lnTo>
                  <a:pt x="106434" y="19375"/>
                </a:lnTo>
                <a:lnTo>
                  <a:pt x="98622" y="20349"/>
                </a:lnTo>
                <a:lnTo>
                  <a:pt x="90918" y="21965"/>
                </a:lnTo>
                <a:lnTo>
                  <a:pt x="83372" y="24211"/>
                </a:lnTo>
                <a:lnTo>
                  <a:pt x="76039" y="27073"/>
                </a:lnTo>
                <a:lnTo>
                  <a:pt x="68966" y="30530"/>
                </a:lnTo>
                <a:lnTo>
                  <a:pt x="62203" y="34560"/>
                </a:lnTo>
                <a:lnTo>
                  <a:pt x="55796" y="39134"/>
                </a:lnTo>
                <a:lnTo>
                  <a:pt x="49789" y="44222"/>
                </a:lnTo>
                <a:lnTo>
                  <a:pt x="44222" y="49789"/>
                </a:lnTo>
                <a:lnTo>
                  <a:pt x="39134" y="55796"/>
                </a:lnTo>
                <a:lnTo>
                  <a:pt x="34560" y="62203"/>
                </a:lnTo>
                <a:lnTo>
                  <a:pt x="30530" y="68966"/>
                </a:lnTo>
                <a:lnTo>
                  <a:pt x="27073" y="76039"/>
                </a:lnTo>
                <a:lnTo>
                  <a:pt x="24211" y="83372"/>
                </a:lnTo>
                <a:lnTo>
                  <a:pt x="21965" y="90918"/>
                </a:lnTo>
                <a:lnTo>
                  <a:pt x="20349" y="98622"/>
                </a:lnTo>
                <a:lnTo>
                  <a:pt x="19375" y="106434"/>
                </a:lnTo>
                <a:lnTo>
                  <a:pt x="19050" y="114300"/>
                </a:lnTo>
              </a:path>
              <a:path w="228600" h="228600">
                <a:moveTo>
                  <a:pt x="85725" y="114300"/>
                </a:moveTo>
                <a:lnTo>
                  <a:pt x="104775" y="133350"/>
                </a:lnTo>
                <a:lnTo>
                  <a:pt x="14287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57307DF2-E0B9-4950-AD04-F10779879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VPFゲートの判断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E2968542-7014-4D97-A076-7B5B49858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価値と提供方法の根拠を確認し、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次の進め方を決める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E49163D7-819A-469B-AD03-D0AB98FFC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7291379-A15A-456E-B768-DA936794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0024F649-975C-4952-BB3A-C9B74882A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883ba6a61848ae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4754FB-BA03-420A-A04C-BECC2060E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B02551F8-8CAC-4158-BE1B-A13AEE19E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ARC-SG-08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70BCCF9A-0F40-45BC-BFA9-E5841FC0D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1405854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B1AE2139-7952-465C-996C-2052561FA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52BC74F-8F02-434F-A27C-AABD21342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5FFD310A-BC18-4A6D-8DF0-5CEF91765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08AC172-B007-4EA6-BAB1-F5382E901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B36B909C-5632-4FE7-BEF2-F49055E32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VPFゲートの判断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1517ABC-5D5A-4888-B991-63A177157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飲食店向け予約管理サービスの場合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B01339-16EC-4399-BF93-98C275395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0086F7A-E40A-4258-839E-EA347B35A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160881E9-632F-4BCD-B987-4949E1091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ARC-SG-08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D9BFCB02-D568-4BDA-8911-F779F837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search">
            <a:extLst xmlns:a="http://schemas.openxmlformats.org/drawingml/2006/main">
              <a:ext uri="{FF2B5EF4-FFF2-40B4-BE49-F238E27FC236}">
                <a16:creationId xmlns:a16="http://schemas.microsoft.com/office/drawing/2014/main" id="{0AE21EE6-646C-4750-98FA-5578F94AD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1F391E1-8280-4076-8E88-D5FD325FB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確認する仮説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EDDC5AA9-19AB-46DF-830D-0188620CA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営業時間外も予約が入る価値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CE98CF92-E081-4338-AAA8-1C3DA57BF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5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66DF67E6-D31B-487C-8C30-6A2E8116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E969D2A-CE1A-4A76-AE3C-D183C7D35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根拠と反証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0CD83604-8358-44B9-A36F-AA377EDC5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試作で8件の予約。ただし継続利用は未確認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115B3D-BAEC-4EF7-95E4-3DB2C6776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337F1A96-A0E0-418F-BE98-5A8E8A584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3ABF3A92-96CC-4E4C-979C-41C404111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1" name="icon:shield">
            <a:extLst xmlns:a="http://schemas.openxmlformats.org/drawingml/2006/main">
              <a:ext uri="{FF2B5EF4-FFF2-40B4-BE49-F238E27FC236}">
                <a16:creationId xmlns:a16="http://schemas.microsoft.com/office/drawing/2014/main" id="{924F5DD8-546A-467D-835E-EDDDCFEC8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A4A6E65-2F27-4124-A74F-A0A8F230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残る重要条件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F7ADA7FD-49A1-4718-AF6D-9EE8D62D6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月額料金でも利用を続けるか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D909D1-1DAB-4887-9BE5-C057FF1A6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DF027E20-3699-4925-A379-27FB0C318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5B965A98-9C25-4CBA-A89F-13967C985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595312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42F2507-4EAC-42A7-BCCD-13796AB26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14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FDA0DC8-0598-4371-843C-3D4A3AC77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38725"/>
            <a:ext cx="5257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次の行動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4411D619-52E3-431C-A83B-21028289E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62600"/>
            <a:ext cx="55721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2週間の有料試用を提案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26C8B812-1090-41EA-8BDE-0A5A7F729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481012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8B16A04C-548D-4DEB-AA62-EB5C149E6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499110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Go：次へ進む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3855D46C-5F53-4BEE-83DA-91E1F24B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481012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462C1257-CEDF-4C3E-B3EB-8B91A709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99110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Hold：条件待ち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7091632E-F16B-4DF6-8D89-C9C5203D2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574357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71F2C5BE-88FC-4F30-89C2-D9B7D64F9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92455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Recycle：見直す</a:t>
            </a:r>
          </a:p>
        </p:txBody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F59919E4-C747-4F03-AFC4-625919D68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574357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7" name="body">
            <a:extLst xmlns:a="http://schemas.openxmlformats.org/drawingml/2006/main">
              <a:ext uri="{FF2B5EF4-FFF2-40B4-BE49-F238E27FC236}">
                <a16:creationId xmlns:a16="http://schemas.microsoft.com/office/drawing/2014/main" id="{A0E4D6C4-CDAD-423B-9112-F1C4E9353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92455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Kill：中止する</a:t>
            </a:r>
          </a:p>
        </p:txBody>
      </p:sp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0B98DB87-9649-4A81-8B0C-C455C2CAD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1381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判断例：Recycle／料金への支払意思を追加検証</a:t>
            </a:r>
          </a:p>
        </p:txBody>
      </p:sp>
      <p:sp>
        <p:nvSpPr>
          <p:cNvPr id="39" name="shape">
            <a:extLst xmlns:a="http://schemas.openxmlformats.org/drawingml/2006/main">
              <a:ext uri="{FF2B5EF4-FFF2-40B4-BE49-F238E27FC236}">
                <a16:creationId xmlns:a16="http://schemas.microsoft.com/office/drawing/2014/main" id="{50A04E18-E4FB-4E3B-A836-867DA6282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10A385E-3178-4166-B3F0-2B4CBC744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A3A4AC0-2912-4489-8248-361765F22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691F30CE-8BB2-42C6-A551-8F96C269F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3" name="annotation">
            <a:extLst xmlns:a="http://schemas.openxmlformats.org/drawingml/2006/main">
              <a:ext uri="{FF2B5EF4-FFF2-40B4-BE49-F238E27FC236}">
                <a16:creationId xmlns:a16="http://schemas.microsoft.com/office/drawing/2014/main" id="{0E789DC1-E46E-432A-BCF3-8E46D157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判断に必要な条件は、検証結果を見る前に決める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F07BDB5C-03F4-408B-B433-0A891E480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CC63953-CAFF-4EDC-B210-54F572956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B877623-EE6B-4EC1-B8EF-1E65FA62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9C27C6FA-F0E4-4133-BB2E-20BA02C98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D1E2DB37-7B4F-4937-A195-4832C149A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Go・保留・差戻し・中止の理由と再判断日を残す</a:t>
            </a:r>
          </a:p>
        </p:txBody>
      </p:sp>
      <p:sp>
        <p:nvSpPr>
          <p:cNvPr id="49" name="example-note">
            <a:extLst xmlns:a="http://schemas.openxmlformats.org/drawingml/2006/main">
              <a:ext uri="{FF2B5EF4-FFF2-40B4-BE49-F238E27FC236}">
                <a16:creationId xmlns:a16="http://schemas.microsoft.com/office/drawing/2014/main" id="{DF83BE0D-1976-4337-A977-47952966B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62725"/>
            <a:ext cx="1400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例の人数・期間は共通の合格基準ではありません。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13009407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460FB94-9537-4AE5-B294-8CA9D192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57F2B54-8FC8-4A14-8557-6C124A25A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3E359B6-FA1E-4BEA-821A-E26FE3D8B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78784BE-D4EC-4751-8DEA-6E6FF697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A70E3167-150A-4EE3-AD19-74070445C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VPFゲートの判断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2F96FE7F-4D18-4207-A879-EF6359A7A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FC8BC0-A608-4E00-894E-56B886EA6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6B4C7664-52EB-4EDB-B0E7-40ACE703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22BE4DA0-18B1-4C46-999C-E7B70FB88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ARC-SG-08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309B84D3-29DF-40A1-B2D6-11332D46D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search">
            <a:extLst xmlns:a="http://schemas.openxmlformats.org/drawingml/2006/main">
              <a:ext uri="{FF2B5EF4-FFF2-40B4-BE49-F238E27FC236}">
                <a16:creationId xmlns:a16="http://schemas.microsoft.com/office/drawing/2014/main" id="{8ABDD695-FAA2-4E08-98F5-848F28794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1960DD5-3835-4861-9073-6ED783310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確認する仮説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EA9D5E71-07E1-48A2-AB48-9691ADBE3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38920E67-B78E-4E10-BB35-1EBB73E59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77C5BEC0-F997-4DC4-ACA3-5F4A68ECC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42FF292-D773-473E-9BA8-9BA8AAF24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根拠と反証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37B90CF7-89A6-4A39-B48F-9403E5D61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8D49C38B-BBFC-4A82-B4E8-DF373091B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shield">
            <a:extLst xmlns:a="http://schemas.openxmlformats.org/drawingml/2006/main">
              <a:ext uri="{FF2B5EF4-FFF2-40B4-BE49-F238E27FC236}">
                <a16:creationId xmlns:a16="http://schemas.microsoft.com/office/drawing/2014/main" id="{035F444E-8D0F-4401-9372-F6603D78D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772D5E7-9C94-429E-82CE-1EF916FE9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残る重要条件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3690C8E3-90B7-45C6-A9EC-CBC69606E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7AD4BCC0-8D46-4BFE-B156-90D2D133C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595312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1E84F5F-FDB3-42F6-82EB-E3C796252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14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AC128A7-866B-4438-ACAD-DA5B3DD81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38725"/>
            <a:ext cx="5257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次の行動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12826A7F-FFE0-46F8-9D51-759375BF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62600"/>
            <a:ext cx="55721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70202D72-056B-4170-82AA-5721C8236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481012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B62FB6A7-1C99-49FB-B765-ACC8A182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499110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Go：次へ進む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8D7A82AE-49A0-4BDB-AAE0-3339BAC74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481012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29" name="body">
            <a:extLst xmlns:a="http://schemas.openxmlformats.org/drawingml/2006/main">
              <a:ext uri="{FF2B5EF4-FFF2-40B4-BE49-F238E27FC236}">
                <a16:creationId xmlns:a16="http://schemas.microsoft.com/office/drawing/2014/main" id="{EE4E2D96-747D-44CD-9FD5-77D1D0572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99110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Hold：条件待ち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4B61F762-CB71-4CB1-9922-6FE7CFB7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574357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192B8336-5416-428B-BBD2-510AC5DD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92455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Recycle：見直す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61FF0C57-4570-4C01-A6B6-DF5C303B8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574357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A32DA9B3-035F-4048-A210-268717E62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92455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Kill：中止する</a:t>
            </a:r>
          </a:p>
        </p:txBody>
      </p:sp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F3418B14-8B27-4262-8389-1B967348B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1381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選んだ判断を強調し、理由・担当・再判断日を記入</a:t>
            </a:r>
          </a:p>
        </p:txBody>
      </p:sp>
      <p:sp>
        <p:nvSpPr>
          <p:cNvPr id="35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80F7BB3-4357-47DA-8AEF-6406AC746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CEB6BA6E-5FBE-4D69-9C6D-580619178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7697587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2026-10-06T23:57:20.3310000Z</dcterms:created>
  <dcterms:modified xsi:type="dcterms:W3CDTF">2026-10-06T23:57:20.3310000Z</dcterms:modified>
</coreProperties>
</file>