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3d0cc79b61e47f6" /><Relationship Type="http://schemas.openxmlformats.org/officeDocument/2006/relationships/extended-properties" Target="/docProps/app.xml" Id="Ra5c3f591ad094aee" /><Relationship Type="http://schemas.openxmlformats.org/officeDocument/2006/relationships/officeDocument" Target="/ppt/presentation.xml" Id="R1808b99fa2a043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e0f23079b54365"/>
  </p:sldMasterIdLst>
  <p:notesMasterIdLst>
    <p:notesMasterId xmlns:r="http://schemas.openxmlformats.org/officeDocument/2006/relationships" r:id="R216d7c0cade24ac4"/>
  </p:notesMasterIdLst>
  <p:sldIdLst>
    <p:sldId xmlns:r="http://schemas.openxmlformats.org/officeDocument/2006/relationships" id="256" r:id="Rebc926343aaf4b97"/>
    <p:sldId xmlns:r="http://schemas.openxmlformats.org/officeDocument/2006/relationships" id="257" r:id="R6e69f3ce4cb14834"/>
    <p:sldId xmlns:r="http://schemas.openxmlformats.org/officeDocument/2006/relationships" id="258" r:id="Rc333d6d54bf7430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7b03dc4cf0e43e2" /><Relationship Type="http://schemas.openxmlformats.org/officeDocument/2006/relationships/slideMaster" Target="/ppt/slideMasters/slideMaster1.xml" Id="Re6e0f23079b54365" /><Relationship Type="http://schemas.openxmlformats.org/officeDocument/2006/relationships/notesMaster" Target="/ppt/notesMasters/notesMaster1.xml" Id="R216d7c0cade24ac4" /><Relationship Type="http://schemas.openxmlformats.org/officeDocument/2006/relationships/presProps" Target="/ppt/presProps.xml" Id="R2025db82de504863" /><Relationship Type="http://schemas.openxmlformats.org/officeDocument/2006/relationships/tableStyles" Target="/ppt/tableStyles.xml" Id="Rdbf2c107d257493c" /><Relationship Type="http://schemas.openxmlformats.org/officeDocument/2006/relationships/slide" Target="/ppt/slides/slide1.xml" Id="Rebc926343aaf4b97" /><Relationship Type="http://schemas.openxmlformats.org/officeDocument/2006/relationships/slide" Target="/ppt/slides/slide2.xml" Id="R6e69f3ce4cb14834" /><Relationship Type="http://schemas.openxmlformats.org/officeDocument/2006/relationships/slide" Target="/ppt/slides/slide3.xml" Id="Rc333d6d54bf743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7c2341e3fa43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54d23c37144126" /><Relationship Type="http://schemas.openxmlformats.org/officeDocument/2006/relationships/notesMaster" Target="/ppt/notesMasters/notesMaster1.xml" Id="Rc10a2ccc223c4d2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4118b383dd4843" /><Relationship Type="http://schemas.openxmlformats.org/officeDocument/2006/relationships/notesMaster" Target="/ppt/notesMasters/notesMaster1.xml" Id="Rec5660ae454f46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8f6055ab9c4c13" /><Relationship Type="http://schemas.openxmlformats.org/officeDocument/2006/relationships/notesMaster" Target="/ppt/notesMasters/notesMaster1.xml" Id="R1b976b5fc06b4b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CPFゲートの判断</a:t>
            </a:r>
          </a:p>
          <a:p xmlns:a="http://schemas.openxmlformats.org/drawingml/2006/main">
            <a:r>
              <a:t>顧客と課題の根拠を確認し、次の進め方を決める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https://www.stage-gate.com/about/stage-gate-innovation-performance-framework/discovery-to-launch-process/</a:t>
            </a:r>
          </a:p>
          <a:p xmlns:a="http://schemas.openxmlformats.org/drawingml/2006/main">
            <a:r>
              <a:t>https://www.strategyzer.com/library/survival-of-the-fittest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CPFゲートの判断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https://www.stage-gate.com/about/stage-gate-innovation-performance-framework/discovery-to-launch-process/</a:t>
            </a:r>
          </a:p>
          <a:p xmlns:a="http://schemas.openxmlformats.org/drawingml/2006/main">
            <a:r>
              <a:t>https://www.strategyzer.com/library/survival-of-the-fittest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CPFゲートの判断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https://www.stage-gate.com/about/stage-gate-innovation-performance-framework/discovery-to-launch-process/</a:t>
            </a:r>
          </a:p>
          <a:p xmlns:a="http://schemas.openxmlformats.org/drawingml/2006/main">
            <a:r>
              <a:t>https://www.strategyzer.com/library/survival-of-the-fittest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341a3f0d16416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a21069bbf6f4f72" /><Relationship Type="http://schemas.openxmlformats.org/officeDocument/2006/relationships/slideLayout" Target="/ppt/slideLayouts/slideLayout1.xml" Id="Rf4c227e917934d7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c227e917934d7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69ed55abe24866" /><Relationship Type="http://schemas.openxmlformats.org/officeDocument/2006/relationships/image" Target="/ppt/media/image.png" Id="Raea786de822f4d2b" /><Relationship Type="http://schemas.openxmlformats.org/officeDocument/2006/relationships/notesSlide" Target="/ppt/notesSlides/notesSlide1.xml" Id="R89a3602f0612401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2fc829cc634ce2" /><Relationship Type="http://schemas.openxmlformats.org/officeDocument/2006/relationships/notesSlide" Target="/ppt/notesSlides/notesSlide2.xml" Id="R02313407011a4c9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0c1a5e61874b05" /><Relationship Type="http://schemas.openxmlformats.org/officeDocument/2006/relationships/notesSlide" Target="/ppt/notesSlides/notesSlide3.xml" Id="R759b92e0abce4a1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01B3DA73-AB94-44E2-AF4A-DD215EB26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B6D5F1A8-887E-4121-936D-76E695B7E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321FEC29-C84C-4EDF-A457-1DF68099F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E0060A6D-70B7-4314-A834-6D271A209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A945F19D-CC85-4ADF-BA3E-7DF90E5B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FA2685-F0AE-4317-9A65-2D43C473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864948E6-6007-49A9-A8F4-4285794D1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51234A-E156-417E-882A-ECD3F2BFB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circle-check">
            <a:extLst xmlns:a="http://schemas.openxmlformats.org/drawingml/2006/main">
              <a:ext uri="{FF2B5EF4-FFF2-40B4-BE49-F238E27FC236}">
                <a16:creationId xmlns:a16="http://schemas.microsoft.com/office/drawing/2014/main" id="{68C8FF6C-7E07-479E-806C-AD69E9765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9050" y="114300"/>
                </a:moveTo>
                <a:lnTo>
                  <a:pt x="19375" y="122166"/>
                </a:lnTo>
                <a:lnTo>
                  <a:pt x="20349" y="129978"/>
                </a:lnTo>
                <a:lnTo>
                  <a:pt x="21965" y="137682"/>
                </a:lnTo>
                <a:lnTo>
                  <a:pt x="24211" y="145228"/>
                </a:lnTo>
                <a:lnTo>
                  <a:pt x="27073" y="152561"/>
                </a:lnTo>
                <a:lnTo>
                  <a:pt x="30530" y="159634"/>
                </a:lnTo>
                <a:lnTo>
                  <a:pt x="34560" y="166397"/>
                </a:lnTo>
                <a:lnTo>
                  <a:pt x="39134" y="172804"/>
                </a:lnTo>
                <a:lnTo>
                  <a:pt x="44222" y="178811"/>
                </a:lnTo>
                <a:lnTo>
                  <a:pt x="49789" y="184378"/>
                </a:lnTo>
                <a:lnTo>
                  <a:pt x="55796" y="189466"/>
                </a:lnTo>
                <a:lnTo>
                  <a:pt x="62203" y="194040"/>
                </a:lnTo>
                <a:lnTo>
                  <a:pt x="68966" y="198070"/>
                </a:lnTo>
                <a:lnTo>
                  <a:pt x="76039" y="201527"/>
                </a:lnTo>
                <a:lnTo>
                  <a:pt x="83372" y="204389"/>
                </a:lnTo>
                <a:lnTo>
                  <a:pt x="90918" y="206635"/>
                </a:lnTo>
                <a:lnTo>
                  <a:pt x="98622" y="208251"/>
                </a:lnTo>
                <a:lnTo>
                  <a:pt x="106434" y="209225"/>
                </a:lnTo>
                <a:lnTo>
                  <a:pt x="114300" y="209550"/>
                </a:lnTo>
                <a:lnTo>
                  <a:pt x="122166" y="209225"/>
                </a:lnTo>
                <a:lnTo>
                  <a:pt x="129978" y="208251"/>
                </a:lnTo>
                <a:lnTo>
                  <a:pt x="137682" y="206635"/>
                </a:lnTo>
                <a:lnTo>
                  <a:pt x="145228" y="204389"/>
                </a:lnTo>
                <a:lnTo>
                  <a:pt x="152561" y="201527"/>
                </a:lnTo>
                <a:lnTo>
                  <a:pt x="159634" y="198070"/>
                </a:lnTo>
                <a:lnTo>
                  <a:pt x="166397" y="194040"/>
                </a:lnTo>
                <a:lnTo>
                  <a:pt x="172804" y="189466"/>
                </a:lnTo>
                <a:lnTo>
                  <a:pt x="178811" y="184378"/>
                </a:lnTo>
                <a:lnTo>
                  <a:pt x="184378" y="178811"/>
                </a:lnTo>
                <a:lnTo>
                  <a:pt x="189466" y="172804"/>
                </a:lnTo>
                <a:lnTo>
                  <a:pt x="194040" y="166397"/>
                </a:lnTo>
                <a:lnTo>
                  <a:pt x="198070" y="159634"/>
                </a:lnTo>
                <a:lnTo>
                  <a:pt x="201527" y="152561"/>
                </a:lnTo>
                <a:lnTo>
                  <a:pt x="204389" y="145228"/>
                </a:lnTo>
                <a:lnTo>
                  <a:pt x="206635" y="137682"/>
                </a:lnTo>
                <a:lnTo>
                  <a:pt x="208251" y="129978"/>
                </a:lnTo>
                <a:lnTo>
                  <a:pt x="209225" y="122166"/>
                </a:lnTo>
                <a:lnTo>
                  <a:pt x="209550" y="114300"/>
                </a:lnTo>
                <a:lnTo>
                  <a:pt x="209225" y="106434"/>
                </a:lnTo>
                <a:lnTo>
                  <a:pt x="208251" y="98622"/>
                </a:lnTo>
                <a:lnTo>
                  <a:pt x="206635" y="90918"/>
                </a:lnTo>
                <a:lnTo>
                  <a:pt x="204389" y="83372"/>
                </a:lnTo>
                <a:lnTo>
                  <a:pt x="201527" y="76039"/>
                </a:lnTo>
                <a:lnTo>
                  <a:pt x="198070" y="68966"/>
                </a:lnTo>
                <a:lnTo>
                  <a:pt x="194040" y="62203"/>
                </a:lnTo>
                <a:lnTo>
                  <a:pt x="189466" y="55796"/>
                </a:lnTo>
                <a:lnTo>
                  <a:pt x="184378" y="49789"/>
                </a:lnTo>
                <a:lnTo>
                  <a:pt x="178811" y="44222"/>
                </a:lnTo>
                <a:lnTo>
                  <a:pt x="172804" y="39134"/>
                </a:lnTo>
                <a:lnTo>
                  <a:pt x="166397" y="34560"/>
                </a:lnTo>
                <a:lnTo>
                  <a:pt x="159634" y="30530"/>
                </a:lnTo>
                <a:lnTo>
                  <a:pt x="152561" y="27073"/>
                </a:lnTo>
                <a:lnTo>
                  <a:pt x="145228" y="24211"/>
                </a:lnTo>
                <a:lnTo>
                  <a:pt x="137682" y="21965"/>
                </a:lnTo>
                <a:lnTo>
                  <a:pt x="129978" y="20349"/>
                </a:lnTo>
                <a:lnTo>
                  <a:pt x="122166" y="19375"/>
                </a:lnTo>
                <a:lnTo>
                  <a:pt x="114300" y="19050"/>
                </a:lnTo>
                <a:lnTo>
                  <a:pt x="106434" y="19375"/>
                </a:lnTo>
                <a:lnTo>
                  <a:pt x="98622" y="20349"/>
                </a:lnTo>
                <a:lnTo>
                  <a:pt x="90918" y="21965"/>
                </a:lnTo>
                <a:lnTo>
                  <a:pt x="83372" y="24211"/>
                </a:lnTo>
                <a:lnTo>
                  <a:pt x="76039" y="27073"/>
                </a:lnTo>
                <a:lnTo>
                  <a:pt x="68966" y="30530"/>
                </a:lnTo>
                <a:lnTo>
                  <a:pt x="62203" y="34560"/>
                </a:lnTo>
                <a:lnTo>
                  <a:pt x="55796" y="39134"/>
                </a:lnTo>
                <a:lnTo>
                  <a:pt x="49789" y="44222"/>
                </a:lnTo>
                <a:lnTo>
                  <a:pt x="44222" y="49789"/>
                </a:lnTo>
                <a:lnTo>
                  <a:pt x="39134" y="55796"/>
                </a:lnTo>
                <a:lnTo>
                  <a:pt x="34560" y="62203"/>
                </a:lnTo>
                <a:lnTo>
                  <a:pt x="30530" y="68966"/>
                </a:lnTo>
                <a:lnTo>
                  <a:pt x="27073" y="76039"/>
                </a:lnTo>
                <a:lnTo>
                  <a:pt x="24211" y="83372"/>
                </a:lnTo>
                <a:lnTo>
                  <a:pt x="21965" y="90918"/>
                </a:lnTo>
                <a:lnTo>
                  <a:pt x="20349" y="98622"/>
                </a:lnTo>
                <a:lnTo>
                  <a:pt x="19375" y="106434"/>
                </a:lnTo>
                <a:lnTo>
                  <a:pt x="19050" y="114300"/>
                </a:lnTo>
              </a:path>
              <a:path w="228600" h="228600">
                <a:moveTo>
                  <a:pt x="85725" y="114300"/>
                </a:moveTo>
                <a:lnTo>
                  <a:pt x="104775" y="133350"/>
                </a:lnTo>
                <a:lnTo>
                  <a:pt x="14287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D28A601B-AFE6-4A52-8977-D89B2C62D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CPFゲートの判断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E9627E6B-0A33-4D97-9E79-6063A8D7A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顧客と課題の根拠を確認し、次の進め方を決める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45706EB5-5B95-4D68-9CCD-87B6E0C5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B4602F55-B9B1-4507-ACB3-1410E98C5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1158C2F5-6A8D-45CB-ADE8-812375FD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a786de822f4d2b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6C6FB6-AC3E-4BE0-9AC9-7547F9AA7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1B7F6D0E-F9EB-4427-8704-CC70FC69A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ARC-SG-07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57DB08ED-7421-4E3C-816C-6F60512F1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498036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3B99E5FC-1DE2-40A7-84D8-8E534C029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07D31D2-F646-42F2-A7BB-320FCDADD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473E0F7-1DCB-4FBB-9B68-DDEC281E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0F62D4F-55E1-4325-A136-3BAF3DF47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7E6B99FF-A52F-42D1-A75F-8F1AA7C83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CPFゲートの判断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C06E2AB9-06BD-474D-A5E2-DE6788751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飲食店向け予約管理サービスの場合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8C2A1F-3136-41CD-AE50-CF712236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4F37E86B-99EE-4F4F-A07D-9E027417F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36D5F5B7-716E-4541-9D8B-2014BFF02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ARC-SG-07   /   02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A5E18B20-68C7-4B14-A001-7ED50A5D2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1" name="icon:search">
            <a:extLst xmlns:a="http://schemas.openxmlformats.org/drawingml/2006/main">
              <a:ext uri="{FF2B5EF4-FFF2-40B4-BE49-F238E27FC236}">
                <a16:creationId xmlns:a16="http://schemas.microsoft.com/office/drawing/2014/main" id="{AD0B470D-D2ED-4290-8CA0-6414E7163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E34BE2A-5030-48D1-9C7D-62583CDEF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確認する仮説</a:t>
            </a:r>
          </a:p>
        </p:txBody>
      </p:sp>
      <p:sp>
        <p:nvSpPr>
          <p:cNvPr id="13" name="example">
            <a:extLst xmlns:a="http://schemas.openxmlformats.org/drawingml/2006/main">
              <a:ext uri="{FF2B5EF4-FFF2-40B4-BE49-F238E27FC236}">
                <a16:creationId xmlns:a16="http://schemas.microsoft.com/office/drawing/2014/main" id="{6E1C01B9-376F-45C9-B796-B4AB8407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予約の電話で接客が止まる個人店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92CEEC2C-2061-4666-A421-756DB3FA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5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96A522B3-1A32-494B-9214-E0E61F45B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3567BBE-8B70-4A33-8AB5-87B089E95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根拠と反証</a:t>
            </a:r>
          </a:p>
        </p:txBody>
      </p:sp>
      <p:sp>
        <p:nvSpPr>
          <p:cNvPr id="17" name="example">
            <a:extLst xmlns:a="http://schemas.openxmlformats.org/drawingml/2006/main">
              <a:ext uri="{FF2B5EF4-FFF2-40B4-BE49-F238E27FC236}">
                <a16:creationId xmlns:a16="http://schemas.microsoft.com/office/drawing/2014/main" id="{3EE3784E-2AE4-44CF-A2D0-D637E70A1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6店への聞き取り。うち4店で週3回以上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5B33AD-E373-47FD-8437-451601963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9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ADB65CB2-5020-4D0F-9E9A-EBDD7AE50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0" name="shape">
            <a:extLst xmlns:a="http://schemas.openxmlformats.org/drawingml/2006/main">
              <a:ext uri="{FF2B5EF4-FFF2-40B4-BE49-F238E27FC236}">
                <a16:creationId xmlns:a16="http://schemas.microsoft.com/office/drawing/2014/main" id="{850FEDBD-E0D7-459E-9551-5FD67F163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21" name="icon:shield">
            <a:extLst xmlns:a="http://schemas.openxmlformats.org/drawingml/2006/main">
              <a:ext uri="{FF2B5EF4-FFF2-40B4-BE49-F238E27FC236}">
                <a16:creationId xmlns:a16="http://schemas.microsoft.com/office/drawing/2014/main" id="{FD7E9CD9-FBF3-4530-9DCB-0331746E9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671AFAD1-536E-44BD-BA6D-89D79F063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残る重要条件</a:t>
            </a:r>
          </a:p>
        </p:txBody>
      </p:sp>
      <p:sp>
        <p:nvSpPr>
          <p:cNvPr id="23" name="example">
            <a:extLst xmlns:a="http://schemas.openxmlformats.org/drawingml/2006/main">
              <a:ext uri="{FF2B5EF4-FFF2-40B4-BE49-F238E27FC236}">
                <a16:creationId xmlns:a16="http://schemas.microsoft.com/office/drawing/2014/main" id="{E63D0F10-BE09-4D76-AF96-0FEF95F5B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電話以外の予約を受け付ける意思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668A02-19C1-490C-8CBA-863A5C472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288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5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C02F404E-259A-4D6D-B725-38E347F53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193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4F544EB5-4C44-444E-A527-3D989F24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595312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7C29E4C-7951-4477-8AAC-E964A960D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14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3835E06-1837-446C-9F68-9F8D579AA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38725"/>
            <a:ext cx="5257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次の行動</a:t>
            </a:r>
          </a:p>
        </p:txBody>
      </p:sp>
      <p:sp>
        <p:nvSpPr>
          <p:cNvPr id="29" name="example">
            <a:extLst xmlns:a="http://schemas.openxmlformats.org/drawingml/2006/main">
              <a:ext uri="{FF2B5EF4-FFF2-40B4-BE49-F238E27FC236}">
                <a16:creationId xmlns:a16="http://schemas.microsoft.com/office/drawing/2014/main" id="{225A17D6-7651-4350-94D5-72C47B1AE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62600"/>
            <a:ext cx="55721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2店で予約受付の試作を実施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B35D00D6-DACE-45B6-9D68-A9A2E939B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0655DA8D-7874-4C64-AA38-85893410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Go：次へ進む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8AC94337-C6B2-4928-90D1-5DED25C90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5BAB0626-CF5B-4572-BF61-59CB23B00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Hold：条件待ち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4BCD7F1F-D590-4780-AE9A-C90A56761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ABD0E102-6115-40C2-878F-6A7011A97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Recycle：見直す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74A05E00-6307-4C98-93BF-62EE79A1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293F0722-F45E-4040-9F78-CFA464DD0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Kill：中止する</a:t>
            </a:r>
          </a:p>
        </p:txBody>
      </p:sp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63712DC7-948C-4B1F-A9F1-CC04104B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1381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判断例：Recycle／電話以外の受付を使う意思を確認</a:t>
            </a:r>
          </a:p>
        </p:txBody>
      </p:sp>
      <p:sp>
        <p:nvSpPr>
          <p:cNvPr id="39" name="shape">
            <a:extLst xmlns:a="http://schemas.openxmlformats.org/drawingml/2006/main">
              <a:ext uri="{FF2B5EF4-FFF2-40B4-BE49-F238E27FC236}">
                <a16:creationId xmlns:a16="http://schemas.microsoft.com/office/drawing/2014/main" id="{59B230FC-F8F2-49C5-8431-D44F8BA6D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4F2B7A3-3508-42DD-8DED-657AF0B2A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0E49582-A878-4651-B1B4-D7EE765B1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BA88E127-7DC8-4517-ADEE-7CFBF2C7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3" name="annotation">
            <a:extLst xmlns:a="http://schemas.openxmlformats.org/drawingml/2006/main">
              <a:ext uri="{FF2B5EF4-FFF2-40B4-BE49-F238E27FC236}">
                <a16:creationId xmlns:a16="http://schemas.microsoft.com/office/drawing/2014/main" id="{788F7C9D-B639-49DE-8299-FBCFC2D1F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判断に必要な条件は、検証結果を見る前に決める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67197B70-073D-4424-AE5C-1907B22A2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6EC5185-1514-47DD-A74D-EBE51D022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46B7655-13F1-4D11-9D27-A321168B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FC91FA98-3DA2-4B7E-B800-7DE96E75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F4806C62-1AE7-4901-BA1D-5A3BA44D7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Go・保留・差戻し・中止の理由と再判断日を残す</a:t>
            </a:r>
          </a:p>
        </p:txBody>
      </p:sp>
      <p:sp>
        <p:nvSpPr>
          <p:cNvPr id="49" name="example-note">
            <a:extLst xmlns:a="http://schemas.openxmlformats.org/drawingml/2006/main">
              <a:ext uri="{FF2B5EF4-FFF2-40B4-BE49-F238E27FC236}">
                <a16:creationId xmlns:a16="http://schemas.microsoft.com/office/drawing/2014/main" id="{C6F7322D-604C-4E11-93A8-245E95BA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62725"/>
            <a:ext cx="14001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例の人数・期間は共通の合格基準ではありません。</a:t>
            </a:r>
          </a:p>
        </p:txBody>
      </p:sp>
    </p:spTree>
    <p:extLst>
      <p:ext uri="{BB962C8B-B14F-4D97-AF65-F5344CB8AC3E}">
        <p14:creationId xmlns:p14="http://schemas.microsoft.com/office/powerpoint/2010/main" val="6812855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9FDFB234-7CA5-425A-8392-7CE253891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9E3E6EB-8C15-48B1-916F-8EF44549F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87BC2D4-21D5-47BC-B103-894211E07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3226B55-1486-4109-8C88-8A3063A10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57245AD5-F0ED-44DF-AA17-DE17E1942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CPFゲートの判断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D86F4E08-CF4C-4CB1-97EC-781EE4210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4E733F-7193-4281-9F8A-C30275984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44D5AAEB-59A2-4620-A768-1B4D6E962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4F909C21-AC77-4A0F-B67B-71CEBB92A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ARC-SG-07   /   03</a:t>
            </a:r>
          </a:p>
        </p:txBody>
      </p:sp>
      <p:sp>
        <p:nvSpPr>
          <p:cNvPr id="10" name="shape">
            <a:extLst xmlns:a="http://schemas.openxmlformats.org/drawingml/2006/main">
              <a:ext uri="{FF2B5EF4-FFF2-40B4-BE49-F238E27FC236}">
                <a16:creationId xmlns:a16="http://schemas.microsoft.com/office/drawing/2014/main" id="{DB3AAA36-4DA7-408D-8B14-5E718D46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1" name="icon:search">
            <a:extLst xmlns:a="http://schemas.openxmlformats.org/drawingml/2006/main">
              <a:ext uri="{FF2B5EF4-FFF2-40B4-BE49-F238E27FC236}">
                <a16:creationId xmlns:a16="http://schemas.microsoft.com/office/drawing/2014/main" id="{D8BA6014-9F21-4E08-9773-040DE9053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200025" y="200025"/>
                </a:moveTo>
                <a:lnTo>
                  <a:pt x="158687" y="158687"/>
                </a:lnTo>
              </a:path>
              <a:path w="228600" h="228600">
                <a:moveTo>
                  <a:pt x="28575" y="104775"/>
                </a:moveTo>
                <a:lnTo>
                  <a:pt x="28835" y="111068"/>
                </a:lnTo>
                <a:lnTo>
                  <a:pt x="29614" y="117317"/>
                </a:lnTo>
                <a:lnTo>
                  <a:pt x="30907" y="123481"/>
                </a:lnTo>
                <a:lnTo>
                  <a:pt x="32704" y="129517"/>
                </a:lnTo>
                <a:lnTo>
                  <a:pt x="34993" y="135384"/>
                </a:lnTo>
                <a:lnTo>
                  <a:pt x="37759" y="141042"/>
                </a:lnTo>
                <a:lnTo>
                  <a:pt x="40983" y="146452"/>
                </a:lnTo>
                <a:lnTo>
                  <a:pt x="44642" y="151578"/>
                </a:lnTo>
                <a:lnTo>
                  <a:pt x="48713" y="156384"/>
                </a:lnTo>
                <a:lnTo>
                  <a:pt x="53166" y="160837"/>
                </a:lnTo>
                <a:lnTo>
                  <a:pt x="57972" y="164908"/>
                </a:lnTo>
                <a:lnTo>
                  <a:pt x="63098" y="168567"/>
                </a:lnTo>
                <a:lnTo>
                  <a:pt x="68508" y="171791"/>
                </a:lnTo>
                <a:lnTo>
                  <a:pt x="74166" y="174557"/>
                </a:lnTo>
                <a:lnTo>
                  <a:pt x="80033" y="176846"/>
                </a:lnTo>
                <a:lnTo>
                  <a:pt x="86069" y="178643"/>
                </a:lnTo>
                <a:lnTo>
                  <a:pt x="92233" y="179936"/>
                </a:lnTo>
                <a:lnTo>
                  <a:pt x="98482" y="180715"/>
                </a:lnTo>
                <a:lnTo>
                  <a:pt x="104775" y="180975"/>
                </a:lnTo>
                <a:lnTo>
                  <a:pt x="111068" y="180715"/>
                </a:lnTo>
                <a:lnTo>
                  <a:pt x="117317" y="179936"/>
                </a:lnTo>
                <a:lnTo>
                  <a:pt x="123481" y="178643"/>
                </a:lnTo>
                <a:lnTo>
                  <a:pt x="129517" y="176846"/>
                </a:lnTo>
                <a:lnTo>
                  <a:pt x="135384" y="174557"/>
                </a:lnTo>
                <a:lnTo>
                  <a:pt x="141042" y="171791"/>
                </a:lnTo>
                <a:lnTo>
                  <a:pt x="146452" y="168567"/>
                </a:lnTo>
                <a:lnTo>
                  <a:pt x="151578" y="164908"/>
                </a:lnTo>
                <a:lnTo>
                  <a:pt x="156384" y="160837"/>
                </a:lnTo>
                <a:lnTo>
                  <a:pt x="160837" y="156384"/>
                </a:lnTo>
                <a:lnTo>
                  <a:pt x="164908" y="151578"/>
                </a:lnTo>
                <a:lnTo>
                  <a:pt x="168567" y="146452"/>
                </a:lnTo>
                <a:lnTo>
                  <a:pt x="171791" y="141042"/>
                </a:lnTo>
                <a:lnTo>
                  <a:pt x="174557" y="135384"/>
                </a:lnTo>
                <a:lnTo>
                  <a:pt x="176846" y="129517"/>
                </a:lnTo>
                <a:lnTo>
                  <a:pt x="178643" y="123481"/>
                </a:lnTo>
                <a:lnTo>
                  <a:pt x="179936" y="117317"/>
                </a:lnTo>
                <a:lnTo>
                  <a:pt x="180715" y="111068"/>
                </a:lnTo>
                <a:lnTo>
                  <a:pt x="180975" y="104775"/>
                </a:lnTo>
                <a:lnTo>
                  <a:pt x="180715" y="98482"/>
                </a:lnTo>
                <a:lnTo>
                  <a:pt x="179936" y="92233"/>
                </a:lnTo>
                <a:lnTo>
                  <a:pt x="178643" y="86069"/>
                </a:lnTo>
                <a:lnTo>
                  <a:pt x="176846" y="80033"/>
                </a:lnTo>
                <a:lnTo>
                  <a:pt x="174557" y="74166"/>
                </a:lnTo>
                <a:lnTo>
                  <a:pt x="171791" y="68508"/>
                </a:lnTo>
                <a:lnTo>
                  <a:pt x="168567" y="63098"/>
                </a:lnTo>
                <a:lnTo>
                  <a:pt x="164908" y="57972"/>
                </a:lnTo>
                <a:lnTo>
                  <a:pt x="160837" y="53166"/>
                </a:lnTo>
                <a:lnTo>
                  <a:pt x="156384" y="48713"/>
                </a:lnTo>
                <a:lnTo>
                  <a:pt x="151578" y="44642"/>
                </a:lnTo>
                <a:lnTo>
                  <a:pt x="146452" y="40983"/>
                </a:lnTo>
                <a:lnTo>
                  <a:pt x="141042" y="37759"/>
                </a:lnTo>
                <a:lnTo>
                  <a:pt x="135384" y="34993"/>
                </a:lnTo>
                <a:lnTo>
                  <a:pt x="129517" y="32704"/>
                </a:lnTo>
                <a:lnTo>
                  <a:pt x="123481" y="30907"/>
                </a:lnTo>
                <a:lnTo>
                  <a:pt x="117317" y="29614"/>
                </a:lnTo>
                <a:lnTo>
                  <a:pt x="111068" y="28835"/>
                </a:lnTo>
                <a:lnTo>
                  <a:pt x="104775" y="28575"/>
                </a:lnTo>
                <a:lnTo>
                  <a:pt x="98482" y="28835"/>
                </a:lnTo>
                <a:lnTo>
                  <a:pt x="92233" y="29614"/>
                </a:lnTo>
                <a:lnTo>
                  <a:pt x="86069" y="30907"/>
                </a:lnTo>
                <a:lnTo>
                  <a:pt x="80033" y="32704"/>
                </a:lnTo>
                <a:lnTo>
                  <a:pt x="74166" y="34993"/>
                </a:lnTo>
                <a:lnTo>
                  <a:pt x="68508" y="37759"/>
                </a:lnTo>
                <a:lnTo>
                  <a:pt x="63098" y="40983"/>
                </a:lnTo>
                <a:lnTo>
                  <a:pt x="57972" y="44642"/>
                </a:lnTo>
                <a:lnTo>
                  <a:pt x="53166" y="48713"/>
                </a:lnTo>
                <a:lnTo>
                  <a:pt x="48713" y="53166"/>
                </a:lnTo>
                <a:lnTo>
                  <a:pt x="44642" y="57972"/>
                </a:lnTo>
                <a:lnTo>
                  <a:pt x="40983" y="63098"/>
                </a:lnTo>
                <a:lnTo>
                  <a:pt x="37759" y="68508"/>
                </a:lnTo>
                <a:lnTo>
                  <a:pt x="34993" y="74166"/>
                </a:lnTo>
                <a:lnTo>
                  <a:pt x="32704" y="80033"/>
                </a:lnTo>
                <a:lnTo>
                  <a:pt x="30907" y="86069"/>
                </a:lnTo>
                <a:lnTo>
                  <a:pt x="29614" y="92233"/>
                </a:lnTo>
                <a:lnTo>
                  <a:pt x="28835" y="98482"/>
                </a:lnTo>
                <a:lnTo>
                  <a:pt x="28575" y="1047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1311130-A78D-476E-B816-FD2C00C3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確認する仮説</a:t>
            </a:r>
          </a:p>
        </p:txBody>
      </p:sp>
      <p:sp>
        <p:nvSpPr>
          <p:cNvPr id="13" name="input">
            <a:extLst xmlns:a="http://schemas.openxmlformats.org/drawingml/2006/main">
              <a:ext uri="{FF2B5EF4-FFF2-40B4-BE49-F238E27FC236}">
                <a16:creationId xmlns:a16="http://schemas.microsoft.com/office/drawing/2014/main" id="{3B5A6D51-79A2-44F5-92E3-F4AA9C9C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4" name="shape">
            <a:extLst xmlns:a="http://schemas.openxmlformats.org/drawingml/2006/main">
              <a:ext uri="{FF2B5EF4-FFF2-40B4-BE49-F238E27FC236}">
                <a16:creationId xmlns:a16="http://schemas.microsoft.com/office/drawing/2014/main" id="{5C818A15-BCD7-4A0D-AAD5-7EC4D4881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5" name="icon:file-check">
            <a:extLst xmlns:a="http://schemas.openxmlformats.org/drawingml/2006/main">
              <a:ext uri="{FF2B5EF4-FFF2-40B4-BE49-F238E27FC236}">
                <a16:creationId xmlns:a16="http://schemas.microsoft.com/office/drawing/2014/main" id="{A5322481-7646-4996-A0CE-32B9D38CA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57150" y="209550"/>
                </a:move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38100"/>
                </a:lnTo>
                <a:lnTo>
                  <a:pt x="38165" y="36527"/>
                </a:lnTo>
                <a:lnTo>
                  <a:pt x="38360" y="34964"/>
                </a:lnTo>
                <a:lnTo>
                  <a:pt x="38683" y="33424"/>
                </a:lnTo>
                <a:lnTo>
                  <a:pt x="39132" y="31914"/>
                </a:lnTo>
                <a:lnTo>
                  <a:pt x="39705" y="30448"/>
                </a:lnTo>
                <a:lnTo>
                  <a:pt x="40396" y="29033"/>
                </a:lnTo>
                <a:lnTo>
                  <a:pt x="41202" y="27681"/>
                </a:lnTo>
                <a:lnTo>
                  <a:pt x="42117" y="26399"/>
                </a:lnTo>
                <a:lnTo>
                  <a:pt x="43134" y="25198"/>
                </a:lnTo>
                <a:lnTo>
                  <a:pt x="44248" y="24084"/>
                </a:lnTo>
                <a:lnTo>
                  <a:pt x="45449" y="23067"/>
                </a:lnTo>
                <a:lnTo>
                  <a:pt x="46731" y="22152"/>
                </a:lnTo>
                <a:lnTo>
                  <a:pt x="48083" y="21346"/>
                </a:lnTo>
                <a:lnTo>
                  <a:pt x="49498" y="20655"/>
                </a:lnTo>
                <a:lnTo>
                  <a:pt x="50964" y="20082"/>
                </a:lnTo>
                <a:lnTo>
                  <a:pt x="52474" y="19633"/>
                </a:lnTo>
                <a:lnTo>
                  <a:pt x="54014" y="19310"/>
                </a:lnTo>
                <a:lnTo>
                  <a:pt x="55577" y="19115"/>
                </a:lnTo>
                <a:lnTo>
                  <a:pt x="57150" y="19050"/>
                </a:lnTo>
                <a:lnTo>
                  <a:pt x="133350" y="19050"/>
                </a:lnTo>
                <a:lnTo>
                  <a:pt x="135151" y="19118"/>
                </a:lnTo>
                <a:lnTo>
                  <a:pt x="136942" y="19328"/>
                </a:lnTo>
                <a:lnTo>
                  <a:pt x="138710" y="19678"/>
                </a:lnTo>
                <a:lnTo>
                  <a:pt x="140446" y="20167"/>
                </a:lnTo>
                <a:lnTo>
                  <a:pt x="142137" y="20791"/>
                </a:lnTo>
                <a:lnTo>
                  <a:pt x="143774" y="21546"/>
                </a:lnTo>
                <a:lnTo>
                  <a:pt x="145346" y="22428"/>
                </a:lnTo>
                <a:lnTo>
                  <a:pt x="146844" y="23431"/>
                </a:lnTo>
                <a:lnTo>
                  <a:pt x="148259" y="24549"/>
                </a:lnTo>
                <a:lnTo>
                  <a:pt x="149581" y="25775"/>
                </a:lnTo>
                <a:lnTo>
                  <a:pt x="183756" y="59950"/>
                </a:lnTo>
                <a:lnTo>
                  <a:pt x="184985" y="61273"/>
                </a:lnTo>
                <a:lnTo>
                  <a:pt x="186106" y="62688"/>
                </a:lnTo>
                <a:lnTo>
                  <a:pt x="187112" y="64187"/>
                </a:lnTo>
                <a:lnTo>
                  <a:pt x="187997" y="65761"/>
                </a:lnTo>
                <a:lnTo>
                  <a:pt x="188754" y="67400"/>
                </a:lnTo>
                <a:lnTo>
                  <a:pt x="189380" y="69094"/>
                </a:lnTo>
                <a:lnTo>
                  <a:pt x="189870" y="70832"/>
                </a:lnTo>
                <a:lnTo>
                  <a:pt x="190221" y="72603"/>
                </a:lnTo>
                <a:lnTo>
                  <a:pt x="190432" y="74396"/>
                </a:lnTo>
                <a:lnTo>
                  <a:pt x="190500" y="7620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close/>
              </a:path>
              <a:path w="228600" h="228600">
                <a:moveTo>
                  <a:pt x="133350" y="19050"/>
                </a:moveTo>
                <a:lnTo>
                  <a:pt x="133350" y="66675"/>
                </a:lnTo>
                <a:lnTo>
                  <a:pt x="133383" y="67462"/>
                </a:lnTo>
                <a:lnTo>
                  <a:pt x="133480" y="68243"/>
                </a:lnTo>
                <a:lnTo>
                  <a:pt x="133641" y="69013"/>
                </a:lnTo>
                <a:lnTo>
                  <a:pt x="133866" y="69768"/>
                </a:lnTo>
                <a:lnTo>
                  <a:pt x="134152" y="70501"/>
                </a:lnTo>
                <a:lnTo>
                  <a:pt x="134498" y="71208"/>
                </a:lnTo>
                <a:lnTo>
                  <a:pt x="134901" y="71885"/>
                </a:lnTo>
                <a:lnTo>
                  <a:pt x="135358" y="72525"/>
                </a:lnTo>
                <a:lnTo>
                  <a:pt x="135867" y="73126"/>
                </a:lnTo>
                <a:lnTo>
                  <a:pt x="136424" y="73683"/>
                </a:lnTo>
                <a:lnTo>
                  <a:pt x="137025" y="74192"/>
                </a:lnTo>
                <a:lnTo>
                  <a:pt x="137665" y="74649"/>
                </a:lnTo>
                <a:lnTo>
                  <a:pt x="138342" y="75052"/>
                </a:lnTo>
                <a:lnTo>
                  <a:pt x="139049" y="75398"/>
                </a:lnTo>
                <a:lnTo>
                  <a:pt x="139782" y="75684"/>
                </a:lnTo>
                <a:lnTo>
                  <a:pt x="140537" y="75909"/>
                </a:lnTo>
                <a:lnTo>
                  <a:pt x="141307" y="76070"/>
                </a:lnTo>
                <a:lnTo>
                  <a:pt x="142088" y="76167"/>
                </a:lnTo>
                <a:lnTo>
                  <a:pt x="142875" y="76200"/>
                </a:lnTo>
                <a:lnTo>
                  <a:pt x="190500" y="76200"/>
                </a:lnTo>
              </a:path>
              <a:path w="228600" h="228600">
                <a:moveTo>
                  <a:pt x="85725" y="142875"/>
                </a:moveTo>
                <a:lnTo>
                  <a:pt x="104775" y="161925"/>
                </a:lnTo>
                <a:lnTo>
                  <a:pt x="142875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4062086-3782-45B4-BD40-85EFE6904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根拠と反証</a:t>
            </a:r>
          </a:p>
        </p:txBody>
      </p:sp>
      <p:sp>
        <p:nvSpPr>
          <p:cNvPr id="17" name="input">
            <a:extLst xmlns:a="http://schemas.openxmlformats.org/drawingml/2006/main">
              <a:ext uri="{FF2B5EF4-FFF2-40B4-BE49-F238E27FC236}">
                <a16:creationId xmlns:a16="http://schemas.microsoft.com/office/drawing/2014/main" id="{869F628A-E09D-47A1-AF24-B7C2A0D22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7965BE4D-7C05-4F8E-B49B-DB3BDBEF1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362200"/>
            <a:ext cx="3448050" cy="198120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19" name="icon:shield">
            <a:extLst xmlns:a="http://schemas.openxmlformats.org/drawingml/2006/main">
              <a:ext uri="{FF2B5EF4-FFF2-40B4-BE49-F238E27FC236}">
                <a16:creationId xmlns:a16="http://schemas.microsoft.com/office/drawing/2014/main" id="{000168A2-B86F-4C8A-A2BA-8C608B8A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5431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90500" y="123825"/>
                </a:moveTo>
                <a:lnTo>
                  <a:pt x="190196" y="131544"/>
                </a:lnTo>
                <a:lnTo>
                  <a:pt x="189302" y="138837"/>
                </a:lnTo>
                <a:lnTo>
                  <a:pt x="187847" y="145717"/>
                </a:lnTo>
                <a:lnTo>
                  <a:pt x="185858" y="152199"/>
                </a:lnTo>
                <a:lnTo>
                  <a:pt x="183363" y="158296"/>
                </a:lnTo>
                <a:lnTo>
                  <a:pt x="180389" y="164024"/>
                </a:lnTo>
                <a:lnTo>
                  <a:pt x="176966" y="169396"/>
                </a:lnTo>
                <a:lnTo>
                  <a:pt x="173119" y="174426"/>
                </a:lnTo>
                <a:lnTo>
                  <a:pt x="168878" y="179130"/>
                </a:lnTo>
                <a:lnTo>
                  <a:pt x="164270" y="183520"/>
                </a:lnTo>
                <a:lnTo>
                  <a:pt x="159323" y="187611"/>
                </a:lnTo>
                <a:lnTo>
                  <a:pt x="154065" y="191417"/>
                </a:lnTo>
                <a:lnTo>
                  <a:pt x="148523" y="194953"/>
                </a:lnTo>
                <a:lnTo>
                  <a:pt x="142726" y="198233"/>
                </a:lnTo>
                <a:lnTo>
                  <a:pt x="136701" y="201271"/>
                </a:lnTo>
                <a:lnTo>
                  <a:pt x="130477" y="204081"/>
                </a:lnTo>
                <a:lnTo>
                  <a:pt x="124080" y="206677"/>
                </a:lnTo>
                <a:lnTo>
                  <a:pt x="117539" y="209074"/>
                </a:lnTo>
                <a:lnTo>
                  <a:pt x="116845" y="209280"/>
                </a:lnTo>
                <a:lnTo>
                  <a:pt x="116139" y="209432"/>
                </a:lnTo>
                <a:lnTo>
                  <a:pt x="115423" y="209531"/>
                </a:lnTo>
                <a:lnTo>
                  <a:pt x="114701" y="209575"/>
                </a:lnTo>
                <a:lnTo>
                  <a:pt x="113978" y="209564"/>
                </a:lnTo>
                <a:lnTo>
                  <a:pt x="113258" y="209499"/>
                </a:lnTo>
                <a:lnTo>
                  <a:pt x="112545" y="209379"/>
                </a:lnTo>
                <a:lnTo>
                  <a:pt x="111843" y="209205"/>
                </a:lnTo>
                <a:lnTo>
                  <a:pt x="111157" y="208979"/>
                </a:lnTo>
                <a:lnTo>
                  <a:pt x="104601" y="206597"/>
                </a:lnTo>
                <a:lnTo>
                  <a:pt x="98190" y="204014"/>
                </a:lnTo>
                <a:lnTo>
                  <a:pt x="91954" y="201216"/>
                </a:lnTo>
                <a:lnTo>
                  <a:pt x="85919" y="198188"/>
                </a:lnTo>
                <a:lnTo>
                  <a:pt x="80112" y="194917"/>
                </a:lnTo>
                <a:lnTo>
                  <a:pt x="74563" y="191389"/>
                </a:lnTo>
                <a:lnTo>
                  <a:pt x="69298" y="187589"/>
                </a:lnTo>
                <a:lnTo>
                  <a:pt x="64346" y="183503"/>
                </a:lnTo>
                <a:lnTo>
                  <a:pt x="59734" y="179118"/>
                </a:lnTo>
                <a:lnTo>
                  <a:pt x="55489" y="174418"/>
                </a:lnTo>
                <a:lnTo>
                  <a:pt x="51640" y="169390"/>
                </a:lnTo>
                <a:lnTo>
                  <a:pt x="48214" y="164021"/>
                </a:lnTo>
                <a:lnTo>
                  <a:pt x="45239" y="158294"/>
                </a:lnTo>
                <a:lnTo>
                  <a:pt x="42743" y="152198"/>
                </a:lnTo>
                <a:lnTo>
                  <a:pt x="40753" y="145717"/>
                </a:lnTo>
                <a:lnTo>
                  <a:pt x="39298" y="138837"/>
                </a:lnTo>
                <a:lnTo>
                  <a:pt x="38404" y="131544"/>
                </a:lnTo>
                <a:lnTo>
                  <a:pt x="38100" y="123825"/>
                </a:lnTo>
                <a:lnTo>
                  <a:pt x="38100" y="57150"/>
                </a:lnTo>
                <a:lnTo>
                  <a:pt x="38133" y="56363"/>
                </a:lnTo>
                <a:lnTo>
                  <a:pt x="38230" y="55582"/>
                </a:lnTo>
                <a:lnTo>
                  <a:pt x="38391" y="54812"/>
                </a:lnTo>
                <a:lnTo>
                  <a:pt x="38616" y="54057"/>
                </a:lnTo>
                <a:lnTo>
                  <a:pt x="38902" y="53324"/>
                </a:lnTo>
                <a:lnTo>
                  <a:pt x="39248" y="52617"/>
                </a:lnTo>
                <a:lnTo>
                  <a:pt x="39651" y="51940"/>
                </a:lnTo>
                <a:lnTo>
                  <a:pt x="40108" y="51300"/>
                </a:lnTo>
                <a:lnTo>
                  <a:pt x="40617" y="50699"/>
                </a:lnTo>
                <a:lnTo>
                  <a:pt x="41174" y="50142"/>
                </a:lnTo>
                <a:lnTo>
                  <a:pt x="41775" y="49633"/>
                </a:lnTo>
                <a:lnTo>
                  <a:pt x="42415" y="49176"/>
                </a:lnTo>
                <a:lnTo>
                  <a:pt x="43092" y="48773"/>
                </a:lnTo>
                <a:lnTo>
                  <a:pt x="43799" y="48427"/>
                </a:lnTo>
                <a:lnTo>
                  <a:pt x="44532" y="48141"/>
                </a:lnTo>
                <a:lnTo>
                  <a:pt x="45287" y="47916"/>
                </a:lnTo>
                <a:lnTo>
                  <a:pt x="46057" y="47755"/>
                </a:lnTo>
                <a:lnTo>
                  <a:pt x="46838" y="47658"/>
                </a:lnTo>
                <a:lnTo>
                  <a:pt x="47625" y="47625"/>
                </a:lnTo>
                <a:lnTo>
                  <a:pt x="50842" y="47521"/>
                </a:lnTo>
                <a:lnTo>
                  <a:pt x="54135" y="47213"/>
                </a:lnTo>
                <a:lnTo>
                  <a:pt x="57491" y="46711"/>
                </a:lnTo>
                <a:lnTo>
                  <a:pt x="60899" y="46024"/>
                </a:lnTo>
                <a:lnTo>
                  <a:pt x="64345" y="45159"/>
                </a:lnTo>
                <a:lnTo>
                  <a:pt x="67818" y="44125"/>
                </a:lnTo>
                <a:lnTo>
                  <a:pt x="71305" y="42932"/>
                </a:lnTo>
                <a:lnTo>
                  <a:pt x="74794" y="41588"/>
                </a:lnTo>
                <a:lnTo>
                  <a:pt x="78272" y="40100"/>
                </a:lnTo>
                <a:lnTo>
                  <a:pt x="81727" y="38479"/>
                </a:lnTo>
                <a:lnTo>
                  <a:pt x="85147" y="36732"/>
                </a:lnTo>
                <a:lnTo>
                  <a:pt x="88519" y="34869"/>
                </a:lnTo>
                <a:lnTo>
                  <a:pt x="91831" y="32897"/>
                </a:lnTo>
                <a:lnTo>
                  <a:pt x="95071" y="30825"/>
                </a:lnTo>
                <a:lnTo>
                  <a:pt x="98227" y="28663"/>
                </a:lnTo>
                <a:lnTo>
                  <a:pt x="101285" y="26419"/>
                </a:lnTo>
                <a:lnTo>
                  <a:pt x="104234" y="24100"/>
                </a:lnTo>
                <a:lnTo>
                  <a:pt x="107061" y="21717"/>
                </a:lnTo>
                <a:lnTo>
                  <a:pt x="107790" y="21145"/>
                </a:lnTo>
                <a:lnTo>
                  <a:pt x="108564" y="20635"/>
                </a:lnTo>
                <a:lnTo>
                  <a:pt x="109378" y="20192"/>
                </a:lnTo>
                <a:lnTo>
                  <a:pt x="110225" y="19817"/>
                </a:lnTo>
                <a:lnTo>
                  <a:pt x="111101" y="19515"/>
                </a:lnTo>
                <a:lnTo>
                  <a:pt x="111999" y="19286"/>
                </a:lnTo>
                <a:lnTo>
                  <a:pt x="112913" y="19132"/>
                </a:lnTo>
                <a:lnTo>
                  <a:pt x="113837" y="19055"/>
                </a:lnTo>
                <a:lnTo>
                  <a:pt x="114763" y="19055"/>
                </a:lnTo>
                <a:lnTo>
                  <a:pt x="115687" y="19132"/>
                </a:lnTo>
                <a:lnTo>
                  <a:pt x="116601" y="19286"/>
                </a:lnTo>
                <a:lnTo>
                  <a:pt x="117499" y="19515"/>
                </a:lnTo>
                <a:lnTo>
                  <a:pt x="118375" y="19817"/>
                </a:lnTo>
                <a:lnTo>
                  <a:pt x="119222" y="20192"/>
                </a:lnTo>
                <a:lnTo>
                  <a:pt x="120036" y="20635"/>
                </a:lnTo>
                <a:lnTo>
                  <a:pt x="120810" y="21145"/>
                </a:lnTo>
                <a:lnTo>
                  <a:pt x="121539" y="21717"/>
                </a:lnTo>
                <a:lnTo>
                  <a:pt x="124380" y="24115"/>
                </a:lnTo>
                <a:lnTo>
                  <a:pt x="127340" y="26444"/>
                </a:lnTo>
                <a:lnTo>
                  <a:pt x="130407" y="28696"/>
                </a:lnTo>
                <a:lnTo>
                  <a:pt x="133567" y="30864"/>
                </a:lnTo>
                <a:lnTo>
                  <a:pt x="136810" y="32938"/>
                </a:lnTo>
                <a:lnTo>
                  <a:pt x="140123" y="34911"/>
                </a:lnTo>
                <a:lnTo>
                  <a:pt x="143495" y="36774"/>
                </a:lnTo>
                <a:lnTo>
                  <a:pt x="146912" y="38518"/>
                </a:lnTo>
                <a:lnTo>
                  <a:pt x="150364" y="40136"/>
                </a:lnTo>
                <a:lnTo>
                  <a:pt x="153838" y="41619"/>
                </a:lnTo>
                <a:lnTo>
                  <a:pt x="157321" y="42959"/>
                </a:lnTo>
                <a:lnTo>
                  <a:pt x="160803" y="44147"/>
                </a:lnTo>
                <a:lnTo>
                  <a:pt x="164271" y="45175"/>
                </a:lnTo>
                <a:lnTo>
                  <a:pt x="167712" y="46035"/>
                </a:lnTo>
                <a:lnTo>
                  <a:pt x="171115" y="46718"/>
                </a:lnTo>
                <a:lnTo>
                  <a:pt x="174468" y="47216"/>
                </a:lnTo>
                <a:lnTo>
                  <a:pt x="177759" y="47521"/>
                </a:lnTo>
                <a:lnTo>
                  <a:pt x="180975" y="47625"/>
                </a:lnTo>
                <a:lnTo>
                  <a:pt x="181762" y="47658"/>
                </a:lnTo>
                <a:lnTo>
                  <a:pt x="182543" y="47755"/>
                </a:lnTo>
                <a:lnTo>
                  <a:pt x="183313" y="47916"/>
                </a:lnTo>
                <a:lnTo>
                  <a:pt x="184068" y="48141"/>
                </a:lnTo>
                <a:lnTo>
                  <a:pt x="184801" y="48427"/>
                </a:lnTo>
                <a:lnTo>
                  <a:pt x="185508" y="48773"/>
                </a:lnTo>
                <a:lnTo>
                  <a:pt x="186185" y="49176"/>
                </a:lnTo>
                <a:lnTo>
                  <a:pt x="186825" y="49633"/>
                </a:lnTo>
                <a:lnTo>
                  <a:pt x="187426" y="50142"/>
                </a:lnTo>
                <a:lnTo>
                  <a:pt x="187983" y="50699"/>
                </a:lnTo>
                <a:lnTo>
                  <a:pt x="188492" y="51300"/>
                </a:lnTo>
                <a:lnTo>
                  <a:pt x="188949" y="51940"/>
                </a:lnTo>
                <a:lnTo>
                  <a:pt x="189352" y="52617"/>
                </a:lnTo>
                <a:lnTo>
                  <a:pt x="189698" y="53324"/>
                </a:lnTo>
                <a:lnTo>
                  <a:pt x="189984" y="54057"/>
                </a:lnTo>
                <a:lnTo>
                  <a:pt x="190209" y="54812"/>
                </a:lnTo>
                <a:lnTo>
                  <a:pt x="190370" y="55582"/>
                </a:lnTo>
                <a:lnTo>
                  <a:pt x="190467" y="56363"/>
                </a:lnTo>
                <a:lnTo>
                  <a:pt x="190500" y="57150"/>
                </a:lnTo>
                <a:close/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D880583-6A11-4A2E-8B0C-9701BB17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2466975"/>
            <a:ext cx="27527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残る重要条件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0BA727CA-08A1-4B81-B06B-56F8E84FB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990850"/>
            <a:ext cx="3067050" cy="1228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C720BC6C-D65E-4AA9-843F-C6FEC4969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5953125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3E82D0F0-BAA0-4417-8933-16E2939D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1149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D34D8B6-F71F-481E-8169-5D5F11627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5038725"/>
            <a:ext cx="5257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次の行動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E27B0B45-ED17-49AC-953B-CF9D8CCCF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62600"/>
            <a:ext cx="557212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E981A954-B829-4ECD-BE87-556945224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27" name="body">
            <a:extLst xmlns:a="http://schemas.openxmlformats.org/drawingml/2006/main">
              <a:ext uri="{FF2B5EF4-FFF2-40B4-BE49-F238E27FC236}">
                <a16:creationId xmlns:a16="http://schemas.microsoft.com/office/drawing/2014/main" id="{96F78106-989B-4FA2-8FF0-A72BA84E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Go：次へ進む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B0BE0318-E8B6-448B-906C-D17FAA082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481012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29" name="body">
            <a:extLst xmlns:a="http://schemas.openxmlformats.org/drawingml/2006/main">
              <a:ext uri="{FF2B5EF4-FFF2-40B4-BE49-F238E27FC236}">
                <a16:creationId xmlns:a16="http://schemas.microsoft.com/office/drawing/2014/main" id="{4F4FF04F-DC0A-48FA-AC6A-006B6360E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99110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Hold：条件待ち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845008B6-F4F5-4AAE-9DA5-6DB9C4F89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532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1" name="body">
            <a:extLst xmlns:a="http://schemas.openxmlformats.org/drawingml/2006/main">
              <a:ext uri="{FF2B5EF4-FFF2-40B4-BE49-F238E27FC236}">
                <a16:creationId xmlns:a16="http://schemas.microsoft.com/office/drawing/2014/main" id="{A255D42F-7F9B-4A37-9447-FB923EEFD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Recycle：見直す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CA46A6A8-29CA-4A8A-A17F-E9571BC5E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5743575"/>
            <a:ext cx="3638550" cy="771525"/>
          </a:xfrm>
          <a:prstGeom xmlns:a="http://schemas.openxmlformats.org/drawingml/2006/main" prst="roundRect">
            <a:avLst>
              <a:gd name="adj" fmla="val 17284"/>
            </a:avLst>
          </a:prstGeom>
          <a:solidFill xmlns:a="http://schemas.openxmlformats.org/drawingml/2006/main">
            <a:srgbClr val="F7F8FA"/>
          </a:solidFill>
          <a:ln xmlns:a="http://schemas.openxmlformats.org/drawingml/2006/main" w="0">
            <a:noFill/>
          </a:ln>
        </p:spPr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BE9A7FD2-1A2C-48B2-825A-4D0C9365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924550"/>
            <a:ext cx="3209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Kill：中止する</a:t>
            </a:r>
          </a:p>
        </p:txBody>
      </p:sp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42DBC914-F9FC-4839-A5F5-13D2638AC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1381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選んだ判断を強調し、理由・担当・再判断日を記入</a:t>
            </a:r>
          </a:p>
        </p:txBody>
      </p:sp>
      <p:sp>
        <p:nvSpPr>
          <p:cNvPr id="35" name="icon:pencil">
            <a:extLst xmlns:a="http://schemas.openxmlformats.org/drawingml/2006/main">
              <a:ext uri="{FF2B5EF4-FFF2-40B4-BE49-F238E27FC236}">
                <a16:creationId xmlns:a16="http://schemas.microsoft.com/office/drawing/2014/main" id="{2FB2BFCF-86DE-40A0-B3BA-7713005B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AEDDB00B-419C-45C6-A005-464879FB3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3640940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2026-10-06T23:57:19.9320000Z</dcterms:created>
  <dcterms:modified xsi:type="dcterms:W3CDTF">2026-10-06T23:57:19.9320000Z</dcterms:modified>
</coreProperties>
</file>