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14c1e7dbfa4aac" /><Relationship Type="http://schemas.openxmlformats.org/officeDocument/2006/relationships/extended-properties" Target="/docProps/app.xml" Id="Rc4bfec9c8a794b57" /><Relationship Type="http://schemas.openxmlformats.org/officeDocument/2006/relationships/officeDocument" Target="/ppt/presentation.xml" Id="R10698937ee6f46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91bfd4a8994854"/>
  </p:sldMasterIdLst>
  <p:notesMasterIdLst>
    <p:notesMasterId xmlns:r="http://schemas.openxmlformats.org/officeDocument/2006/relationships" r:id="Rb608a044e31442d2"/>
  </p:notesMasterIdLst>
  <p:sldIdLst>
    <p:sldId xmlns:r="http://schemas.openxmlformats.org/officeDocument/2006/relationships" id="256" r:id="Rc8a7738c3c9e496d"/>
    <p:sldId xmlns:r="http://schemas.openxmlformats.org/officeDocument/2006/relationships" id="257" r:id="R5b4ddf8eb3cd4929"/>
    <p:sldId xmlns:r="http://schemas.openxmlformats.org/officeDocument/2006/relationships" id="258" r:id="R74f20883783d40e7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d8a8c0af174f0f" /><Relationship Type="http://schemas.openxmlformats.org/officeDocument/2006/relationships/slideMaster" Target="/ppt/slideMasters/slideMaster1.xml" Id="R6191bfd4a8994854" /><Relationship Type="http://schemas.openxmlformats.org/officeDocument/2006/relationships/notesMaster" Target="/ppt/notesMasters/notesMaster1.xml" Id="Rb608a044e31442d2" /><Relationship Type="http://schemas.openxmlformats.org/officeDocument/2006/relationships/presProps" Target="/ppt/presProps.xml" Id="Rfacb344e920446bc" /><Relationship Type="http://schemas.openxmlformats.org/officeDocument/2006/relationships/tableStyles" Target="/ppt/tableStyles.xml" Id="Rf40238daf43b4e82" /><Relationship Type="http://schemas.openxmlformats.org/officeDocument/2006/relationships/slide" Target="/ppt/slides/slide1.xml" Id="Rc8a7738c3c9e496d" /><Relationship Type="http://schemas.openxmlformats.org/officeDocument/2006/relationships/slide" Target="/ppt/slides/slide2.xml" Id="R5b4ddf8eb3cd4929" /><Relationship Type="http://schemas.openxmlformats.org/officeDocument/2006/relationships/slide" Target="/ppt/slides/slide3.xml" Id="R74f20883783d40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f8e8a45ea648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4fbaa6507e4707" /><Relationship Type="http://schemas.openxmlformats.org/officeDocument/2006/relationships/notesMaster" Target="/ppt/notesMasters/notesMaster1.xml" Id="R4191b8bace3245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b9ae4a95e14efd" /><Relationship Type="http://schemas.openxmlformats.org/officeDocument/2006/relationships/notesMaster" Target="/ppt/notesMasters/notesMaster1.xml" Id="Rdded99db02b044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63f6001e724d3e" /><Relationship Type="http://schemas.openxmlformats.org/officeDocument/2006/relationships/notesMaster" Target="/ppt/notesMasters/notesMaster1.xml" Id="Re601e2e8be1048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TAM・SAM・SOM</a:t>
            </a:r>
          </a:p>
          <a:p xmlns:a="http://schemas.openxmlformats.org/drawingml/2006/main">
            <a:r>
              <a:t>対象市場から、実際に獲得できる範囲を絞る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TAM・SAM・SOM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TAM・SAM・SOM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ecedaac8ea4b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918bcb9f3c4ed1" /><Relationship Type="http://schemas.openxmlformats.org/officeDocument/2006/relationships/slideLayout" Target="/ppt/slideLayouts/slideLayout1.xml" Id="R648fc574dd294e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8fc574dd294e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6cd2dd990458c" /><Relationship Type="http://schemas.openxmlformats.org/officeDocument/2006/relationships/image" Target="/ppt/media/image.png" Id="Red0557a200c940dd" /><Relationship Type="http://schemas.openxmlformats.org/officeDocument/2006/relationships/notesSlide" Target="/ppt/notesSlides/notesSlide1.xml" Id="Rd8e7fa79e82d4b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8a7a145624c95" /><Relationship Type="http://schemas.openxmlformats.org/officeDocument/2006/relationships/notesSlide" Target="/ppt/notesSlides/notesSlide2.xml" Id="R8688aea6902841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e1c9d3605480d" /><Relationship Type="http://schemas.openxmlformats.org/officeDocument/2006/relationships/notesSlide" Target="/ppt/notesSlides/notesSlide3.xml" Id="R2b71937077b84f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AE008C6-8B6F-4A24-8CAF-109C5A90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E1EC1AF-E9EE-4052-8E92-B6CC63B7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E8C409F-7BB7-48AD-9315-DF67B50E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7AC16685-B875-44EF-BBB7-3730A9EC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A44B440A-AA87-4B22-A526-350A0142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DDBC4A-1715-4B6F-BBDB-48955201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7F16C559-FB5D-41B3-9E81-9331BF84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2FB502-61A0-41AB-93E4-21FE5039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hart-no-axes-combined">
            <a:extLst xmlns:a="http://schemas.openxmlformats.org/drawingml/2006/main">
              <a:ext uri="{FF2B5EF4-FFF2-40B4-BE49-F238E27FC236}">
                <a16:creationId xmlns:a16="http://schemas.microsoft.com/office/drawing/2014/main" id="{B61B354D-D69C-4597-8B08-E3EDC79F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14300" y="152400"/>
                </a:moveTo>
                <a:lnTo>
                  <a:pt x="114300" y="200025"/>
                </a:lnTo>
              </a:path>
              <a:path w="228600" h="228600">
                <a:moveTo>
                  <a:pt x="152400" y="133350"/>
                </a:moveTo>
                <a:lnTo>
                  <a:pt x="152400" y="200025"/>
                </a:lnTo>
              </a:path>
              <a:path w="228600" h="228600">
                <a:moveTo>
                  <a:pt x="190500" y="95250"/>
                </a:moveTo>
                <a:lnTo>
                  <a:pt x="190500" y="200025"/>
                </a:lnTo>
              </a:path>
              <a:path w="228600" h="228600">
                <a:moveTo>
                  <a:pt x="209550" y="28575"/>
                </a:moveTo>
                <a:lnTo>
                  <a:pt x="127197" y="110928"/>
                </a:lnTo>
                <a:lnTo>
                  <a:pt x="126907" y="111196"/>
                </a:lnTo>
                <a:lnTo>
                  <a:pt x="126596" y="111438"/>
                </a:lnTo>
                <a:lnTo>
                  <a:pt x="126266" y="111654"/>
                </a:lnTo>
                <a:lnTo>
                  <a:pt x="125920" y="111842"/>
                </a:lnTo>
                <a:lnTo>
                  <a:pt x="125559" y="112000"/>
                </a:lnTo>
                <a:lnTo>
                  <a:pt x="125186" y="112129"/>
                </a:lnTo>
                <a:lnTo>
                  <a:pt x="124804" y="112226"/>
                </a:lnTo>
                <a:lnTo>
                  <a:pt x="124415" y="112291"/>
                </a:lnTo>
                <a:lnTo>
                  <a:pt x="124022" y="112323"/>
                </a:lnTo>
                <a:lnTo>
                  <a:pt x="123628" y="112323"/>
                </a:lnTo>
                <a:lnTo>
                  <a:pt x="123235" y="112291"/>
                </a:lnTo>
                <a:lnTo>
                  <a:pt x="122846" y="112226"/>
                </a:lnTo>
                <a:lnTo>
                  <a:pt x="122464" y="112129"/>
                </a:lnTo>
                <a:lnTo>
                  <a:pt x="122091" y="112000"/>
                </a:lnTo>
                <a:lnTo>
                  <a:pt x="121730" y="111842"/>
                </a:lnTo>
                <a:lnTo>
                  <a:pt x="121384" y="111654"/>
                </a:lnTo>
                <a:lnTo>
                  <a:pt x="121054" y="111438"/>
                </a:lnTo>
                <a:lnTo>
                  <a:pt x="120743" y="111196"/>
                </a:lnTo>
                <a:lnTo>
                  <a:pt x="120453" y="110928"/>
                </a:lnTo>
                <a:lnTo>
                  <a:pt x="89097" y="79572"/>
                </a:lnTo>
                <a:lnTo>
                  <a:pt x="88807" y="79305"/>
                </a:lnTo>
                <a:lnTo>
                  <a:pt x="88497" y="79064"/>
                </a:lnTo>
                <a:lnTo>
                  <a:pt x="88167" y="78848"/>
                </a:lnTo>
                <a:lnTo>
                  <a:pt x="87821" y="78661"/>
                </a:lnTo>
                <a:lnTo>
                  <a:pt x="87461" y="78503"/>
                </a:lnTo>
                <a:lnTo>
                  <a:pt x="87088" y="78375"/>
                </a:lnTo>
                <a:lnTo>
                  <a:pt x="86707" y="78279"/>
                </a:lnTo>
                <a:lnTo>
                  <a:pt x="86319" y="78214"/>
                </a:lnTo>
                <a:lnTo>
                  <a:pt x="85927" y="78182"/>
                </a:lnTo>
                <a:lnTo>
                  <a:pt x="85533" y="78182"/>
                </a:lnTo>
                <a:lnTo>
                  <a:pt x="85141" y="78214"/>
                </a:lnTo>
                <a:lnTo>
                  <a:pt x="84753" y="78279"/>
                </a:lnTo>
                <a:lnTo>
                  <a:pt x="84371" y="78375"/>
                </a:lnTo>
                <a:lnTo>
                  <a:pt x="83999" y="78503"/>
                </a:lnTo>
                <a:lnTo>
                  <a:pt x="83638" y="78661"/>
                </a:lnTo>
                <a:lnTo>
                  <a:pt x="83292" y="78848"/>
                </a:lnTo>
                <a:lnTo>
                  <a:pt x="82963" y="79064"/>
                </a:lnTo>
                <a:lnTo>
                  <a:pt x="82652" y="79305"/>
                </a:lnTo>
                <a:lnTo>
                  <a:pt x="82363" y="79572"/>
                </a:lnTo>
                <a:lnTo>
                  <a:pt x="19050" y="142875"/>
                </a:lnTo>
              </a:path>
              <a:path w="228600" h="228600">
                <a:moveTo>
                  <a:pt x="38100" y="171450"/>
                </a:moveTo>
                <a:lnTo>
                  <a:pt x="38100" y="200025"/>
                </a:lnTo>
              </a:path>
              <a:path w="228600" h="228600">
                <a:moveTo>
                  <a:pt x="76200" y="133350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FBE5D09-32DB-4EFB-86A0-5BE2E41A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TAM・SAM・SOM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BA2AF4C6-1882-4998-AD3B-85DBAA0D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対象市場から、実際に獲得できる範囲を絞る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77C2AF05-C176-49B0-AD55-1CFCC7A8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B87397D-112B-4FE9-AB62-DBE45469F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9358EC7-5193-429D-8B18-72BEDD4C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0557a200c940d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EE29D1-75A5-4987-A925-A332EBFF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DE98349-0177-45A9-90CC-30EB77BE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624F19B7-13C8-47D4-95BA-D2BE769C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866321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FA56DD3-4BA2-4DBF-97E8-5E4A30A8B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9785DFB-3657-40A1-A85B-A774FCC6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67EEB18-5121-4FEE-8335-FF52E49A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BDFFC88-7007-49A0-8B43-CB98950A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4A50182-07D6-45AC-892A-5610D04C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TAM・SAM・SOM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8339579-380C-4979-8952-7EB92C28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小規模宿泊施設向け予約システムの場合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683F0-3284-4101-92A1-F94D4613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CCC82CA4-6399-4813-A273-2E7C4CB4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FD00A29-CD55-4A4D-9319-F3EB25BD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ARC-SG-05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6E9C4A-9B87-4164-AED9-2F77C541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667500" cy="1257300"/>
          </a:xfrm>
          <a:custGeom xmlns:a="http://schemas.openxmlformats.org/drawingml/2006/main">
            <a:pathLst>
              <a:path w="6667500" h="1257300">
                <a:moveTo>
                  <a:pt x="0" y="0"/>
                </a:moveTo>
                <a:lnTo>
                  <a:pt x="6667500" y="0"/>
                </a:lnTo>
                <a:lnTo>
                  <a:pt x="62674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87D646E0-859E-4054-B303-0FE25F5A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4574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TAM：全対象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26283856-97B7-406B-A75C-F4B49AE3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67025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全国10,000施設 × 年12万円</a:t>
            </a:r>
          </a:p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＝12億円／年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4A6C6D-B31E-4F2A-AEF8-FCD7A1FE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52850"/>
            <a:ext cx="5505450" cy="1257300"/>
          </a:xfrm>
          <a:custGeom xmlns:a="http://schemas.openxmlformats.org/drawingml/2006/main">
            <a:pathLst>
              <a:path w="5505450" h="1257300">
                <a:moveTo>
                  <a:pt x="0" y="0"/>
                </a:moveTo>
                <a:lnTo>
                  <a:pt x="5505450" y="0"/>
                </a:lnTo>
                <a:lnTo>
                  <a:pt x="510540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70EFFDD-7792-4F2C-A0B1-10417753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848100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SAM：提供可能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26122FDC-2AD1-4370-B6B4-64A21E22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57675"/>
            <a:ext cx="4552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対応できる3,000施設 × 年12万円</a:t>
            </a:r>
          </a:p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＝3.6億円／年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93691-4140-4889-BA05-DB91CB8D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43500"/>
            <a:ext cx="4267200" cy="1257300"/>
          </a:xfrm>
          <a:custGeom xmlns:a="http://schemas.openxmlformats.org/drawingml/2006/main">
            <a:pathLst>
              <a:path w="4267200" h="1257300">
                <a:moveTo>
                  <a:pt x="0" y="0"/>
                </a:moveTo>
                <a:lnTo>
                  <a:pt x="4267200" y="0"/>
                </a:lnTo>
                <a:lnTo>
                  <a:pt x="38671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1E5B548-9E98-4168-B12A-22298B9A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38750"/>
            <a:ext cx="331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SOM：期間内の獲得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D251D5D9-58A5-4345-B0D6-B96AE855C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48325"/>
            <a:ext cx="33147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初年度100施設 × 年12万円</a:t>
            </a:r>
          </a:p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＝1,200万円／年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E9A779F0-D0AB-4BC7-A133-897F2ED1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181350"/>
            <a:ext cx="6191250" cy="2428875"/>
          </a:xfrm>
          <a:prstGeom xmlns:a="http://schemas.openxmlformats.org/drawingml/2006/main" prst="roundRect">
            <a:avLst>
              <a:gd name="adj" fmla="val 6275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0" name="icon:shield">
            <a:extLst xmlns:a="http://schemas.openxmlformats.org/drawingml/2006/main">
              <a:ext uri="{FF2B5EF4-FFF2-40B4-BE49-F238E27FC236}">
                <a16:creationId xmlns:a16="http://schemas.microsoft.com/office/drawing/2014/main" id="{E1D23A0B-7F7F-47D8-93F6-767DD5B1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3623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633C6CA-82A3-4CC3-B15C-EF872DD7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286125"/>
            <a:ext cx="5495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絞り込みの条件</a:t>
            </a:r>
          </a:p>
        </p:txBody>
      </p:sp>
      <p:sp>
        <p:nvSpPr>
          <p:cNvPr id="22" name="example">
            <a:extLst xmlns:a="http://schemas.openxmlformats.org/drawingml/2006/main">
              <a:ext uri="{FF2B5EF4-FFF2-40B4-BE49-F238E27FC236}">
                <a16:creationId xmlns:a16="http://schemas.microsoft.com/office/drawing/2014/main" id="{6A1A4C41-59C5-449D-A23E-03574978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10000"/>
            <a:ext cx="58102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対応地域・導入支援の人数・獲得期間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9E8E26-C056-4B2E-9C28-969327F7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695575"/>
            <a:ext cx="9525" cy="3524250"/>
          </a:xfrm>
          <a:custGeom xmlns:a="http://schemas.openxmlformats.org/drawingml/2006/main"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22E280C7-33D8-496B-853A-1C2802E25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661A0B-DA2B-4417-BC72-8BC862EB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DB804D-FA3C-4055-9742-F6FF0A6C6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CAA09284-4867-44A5-979A-9C446C8DD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8" name="annotation">
            <a:extLst xmlns:a="http://schemas.openxmlformats.org/drawingml/2006/main">
              <a:ext uri="{FF2B5EF4-FFF2-40B4-BE49-F238E27FC236}">
                <a16:creationId xmlns:a16="http://schemas.microsoft.com/office/drawing/2014/main" id="{83C0A137-6410-4EEF-A7F1-2A22744C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三つの市場で、金額の単位と対象期間を揃える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359186F9-D1F2-44EA-BD8E-B8574140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DCFF22-6159-42A7-85FC-8F6FFF46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7903E6-C199-4E9B-8B29-4F2945263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83A23D8-A442-4630-A210-0967D990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3" name="annotation">
            <a:extLst xmlns:a="http://schemas.openxmlformats.org/drawingml/2006/main">
              <a:ext uri="{FF2B5EF4-FFF2-40B4-BE49-F238E27FC236}">
                <a16:creationId xmlns:a16="http://schemas.microsoft.com/office/drawing/2014/main" id="{776C93BD-229B-4B0D-B20E-CAA75B1A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SOMは市場の何％ではなく、獲得・提供能力から積み上げる</a:t>
            </a:r>
          </a:p>
        </p:txBody>
      </p:sp>
      <p:sp>
        <p:nvSpPr>
          <p:cNvPr id="34" name="example-note">
            <a:extLst xmlns:a="http://schemas.openxmlformats.org/drawingml/2006/main">
              <a:ext uri="{FF2B5EF4-FFF2-40B4-BE49-F238E27FC236}">
                <a16:creationId xmlns:a16="http://schemas.microsoft.com/office/drawing/2014/main" id="{1D4D6F17-7570-47A2-BB0E-37AC73B2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62725"/>
            <a:ext cx="1400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施設数・料金はすべて架空。継続12か月を仮定した年換算です。</a:t>
            </a:r>
          </a:p>
        </p:txBody>
      </p:sp>
    </p:spTree>
    <p:extLst>
      <p:ext uri="{BB962C8B-B14F-4D97-AF65-F5344CB8AC3E}">
        <p14:creationId xmlns:p14="http://schemas.microsoft.com/office/powerpoint/2010/main" val="8284057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1EDD530-1C53-455F-BAD1-F80EE06A3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A0A5FCA-942D-45DF-B5AF-4A32B1E6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025062D-54E5-426F-BA57-E8D93D8D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794951F-A2DA-46D6-A045-84CEEA67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90441EA-211B-4A9A-BE2E-361F7A074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TAM・SAM・SOM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CA21313-3187-4F2E-AF19-8B95A63E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9E712B-2A32-485F-9312-9D9FAB038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344DFD8-5DA9-446B-B0B0-C94D0AF8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ADBD709-64B6-4005-A380-7036D48B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ARC-SG-05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D9D511-6EC2-495A-BE70-16EFD549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667500" cy="1257300"/>
          </a:xfrm>
          <a:custGeom xmlns:a="http://schemas.openxmlformats.org/drawingml/2006/main">
            <a:pathLst>
              <a:path w="6667500" h="1257300">
                <a:moveTo>
                  <a:pt x="0" y="0"/>
                </a:moveTo>
                <a:lnTo>
                  <a:pt x="6667500" y="0"/>
                </a:lnTo>
                <a:lnTo>
                  <a:pt x="62674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4DCE6B23-B4EC-44EB-8EA6-15B972A18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4574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TAM：全対象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DA5729B8-A57E-44D4-9D9A-C0566E4C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67025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1D478-7D93-4C60-A698-05914924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52850"/>
            <a:ext cx="5505450" cy="1257300"/>
          </a:xfrm>
          <a:custGeom xmlns:a="http://schemas.openxmlformats.org/drawingml/2006/main">
            <a:pathLst>
              <a:path w="5505450" h="1257300">
                <a:moveTo>
                  <a:pt x="0" y="0"/>
                </a:moveTo>
                <a:lnTo>
                  <a:pt x="5505450" y="0"/>
                </a:lnTo>
                <a:lnTo>
                  <a:pt x="510540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3DDC5136-B486-47E4-8F81-D5662027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848100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SAM：提供可能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4A9DDC74-D662-4376-B9DE-C6553D83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57675"/>
            <a:ext cx="4552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4E8593-9C60-432E-B01B-6C6A843E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43500"/>
            <a:ext cx="4267200" cy="1257300"/>
          </a:xfrm>
          <a:custGeom xmlns:a="http://schemas.openxmlformats.org/drawingml/2006/main">
            <a:pathLst>
              <a:path w="4267200" h="1257300">
                <a:moveTo>
                  <a:pt x="0" y="0"/>
                </a:moveTo>
                <a:lnTo>
                  <a:pt x="4267200" y="0"/>
                </a:lnTo>
                <a:lnTo>
                  <a:pt x="3867150" y="1257300"/>
                </a:lnTo>
                <a:lnTo>
                  <a:pt x="400050" y="1257300"/>
                </a:lnTo>
                <a:close/>
              </a:path>
            </a:pathLst>
          </a:cu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01B0C1C1-CBDD-43D7-BCCD-B7E3C5BC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38750"/>
            <a:ext cx="331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SOM：期間内の獲得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E5BD5DA7-7544-417F-9ED8-DE126FD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48325"/>
            <a:ext cx="33147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76734189-E5A1-4C57-9EA4-E02DAB3E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181350"/>
            <a:ext cx="6191250" cy="2428875"/>
          </a:xfrm>
          <a:prstGeom xmlns:a="http://schemas.openxmlformats.org/drawingml/2006/main" prst="roundRect">
            <a:avLst>
              <a:gd name="adj" fmla="val 627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icon:shield">
            <a:extLst xmlns:a="http://schemas.openxmlformats.org/drawingml/2006/main">
              <a:ext uri="{FF2B5EF4-FFF2-40B4-BE49-F238E27FC236}">
                <a16:creationId xmlns:a16="http://schemas.microsoft.com/office/drawing/2014/main" id="{8D6F3BA8-4512-44FA-8E77-F9ACA582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3623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D1F0181-27E7-4F66-B97B-DE3BBE1A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286125"/>
            <a:ext cx="5495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絞り込みの条件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B77CE70B-4569-4177-92E4-1A0C33B1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10000"/>
            <a:ext cx="58102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2D9A90-A3EC-460D-8E4B-865319A2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695575"/>
            <a:ext cx="9525" cy="3524250"/>
          </a:xfrm>
          <a:custGeom xmlns:a="http://schemas.openxmlformats.org/drawingml/2006/main"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739F310-9905-4554-94FB-DBAC4BA0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8C47BC9D-8ACB-4DCC-B06C-151F8485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4530544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2026-10-06T23:57:19.2450000Z</dcterms:created>
  <dcterms:modified xsi:type="dcterms:W3CDTF">2026-10-06T23:57:19.2450000Z</dcterms:modified>
</coreProperties>
</file>