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b625e1ca2924cbf" /><Relationship Type="http://schemas.openxmlformats.org/officeDocument/2006/relationships/extended-properties" Target="/docProps/app.xml" Id="R57aced5aaea54290" /><Relationship Type="http://schemas.openxmlformats.org/officeDocument/2006/relationships/officeDocument" Target="/ppt/presentation.xml" Id="Rabdc6769638a43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5be291d5ced43cf"/>
  </p:sldMasterIdLst>
  <p:notesMasterIdLst>
    <p:notesMasterId xmlns:r="http://schemas.openxmlformats.org/officeDocument/2006/relationships" r:id="R8b705c47cee44765"/>
  </p:notesMasterIdLst>
  <p:sldIdLst>
    <p:sldId xmlns:r="http://schemas.openxmlformats.org/officeDocument/2006/relationships" id="256" r:id="R565bc556c6ec424b"/>
    <p:sldId xmlns:r="http://schemas.openxmlformats.org/officeDocument/2006/relationships" id="257" r:id="Ree3a45ad34e6492f"/>
    <p:sldId xmlns:r="http://schemas.openxmlformats.org/officeDocument/2006/relationships" id="258" r:id="R5a2e146fe86445bb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65614769ab422f" /><Relationship Type="http://schemas.openxmlformats.org/officeDocument/2006/relationships/slideMaster" Target="/ppt/slideMasters/slideMaster1.xml" Id="R35be291d5ced43cf" /><Relationship Type="http://schemas.openxmlformats.org/officeDocument/2006/relationships/notesMaster" Target="/ppt/notesMasters/notesMaster1.xml" Id="R8b705c47cee44765" /><Relationship Type="http://schemas.openxmlformats.org/officeDocument/2006/relationships/presProps" Target="/ppt/presProps.xml" Id="Rd2a219ed5bef4d09" /><Relationship Type="http://schemas.openxmlformats.org/officeDocument/2006/relationships/tableStyles" Target="/ppt/tableStyles.xml" Id="R8af880d12bb44c6b" /><Relationship Type="http://schemas.openxmlformats.org/officeDocument/2006/relationships/slide" Target="/ppt/slides/slide1.xml" Id="R565bc556c6ec424b" /><Relationship Type="http://schemas.openxmlformats.org/officeDocument/2006/relationships/slide" Target="/ppt/slides/slide2.xml" Id="Ree3a45ad34e6492f" /><Relationship Type="http://schemas.openxmlformats.org/officeDocument/2006/relationships/slide" Target="/ppt/slides/slide3.xml" Id="R5a2e146fe86445b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2cb04b33554d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340519eb8234f03" /><Relationship Type="http://schemas.openxmlformats.org/officeDocument/2006/relationships/notesMaster" Target="/ppt/notesMasters/notesMaster1.xml" Id="Rfe5fb47d6d064aa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1a648853e104b1e" /><Relationship Type="http://schemas.openxmlformats.org/officeDocument/2006/relationships/notesMaster" Target="/ppt/notesMasters/notesMaster1.xml" Id="R295b1c939bdd4c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9972effdcab40bb" /><Relationship Type="http://schemas.openxmlformats.org/officeDocument/2006/relationships/notesMaster" Target="/ppt/notesMasters/notesMaster1.xml" Id="R8603409e572543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3C分析</a:t>
            </a:r>
          </a:p>
          <a:p xmlns:a="http://schemas.openxmlformats.org/drawingml/2006/main">
            <a:r>
              <a:t>顧客の選び方から、自社が選ばれる理由を考える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3C分析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3C分析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be8e4aee5442d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13f493071b6407f" /><Relationship Type="http://schemas.openxmlformats.org/officeDocument/2006/relationships/slideLayout" Target="/ppt/slideLayouts/slideLayout1.xml" Id="Rddb1e66a36d946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db1e66a36d946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327ee8fc14405e" /><Relationship Type="http://schemas.openxmlformats.org/officeDocument/2006/relationships/image" Target="/ppt/media/image.png" Id="Rdc15c94f360d46b5" /><Relationship Type="http://schemas.openxmlformats.org/officeDocument/2006/relationships/notesSlide" Target="/ppt/notesSlides/notesSlide1.xml" Id="R3859a19b427c467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5e86d7dd0d451c" /><Relationship Type="http://schemas.openxmlformats.org/officeDocument/2006/relationships/notesSlide" Target="/ppt/notesSlides/notesSlide2.xml" Id="R3ef2fda46628405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e8b3f7db3e40c7" /><Relationship Type="http://schemas.openxmlformats.org/officeDocument/2006/relationships/notesSlide" Target="/ppt/notesSlides/notesSlide3.xml" Id="R0d6ca19d664b4b5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2FDC772D-2DE0-4CDE-A2FF-2653223BC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2308CAC3-229C-4979-924A-2852C1A3A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94BAAE9-9C48-49EB-AB85-FEDA176E9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4C2D70B3-5801-48C5-B4BC-DE2907917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2BD13DBC-B425-4464-A43C-D314D547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B8AE41-520C-4EFE-89A8-16C9DC2B9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9A0E399B-7D94-43A3-9ACA-59FE40635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A1A79A-2FA3-4B94-A78D-458D19591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453EF2F0-FAF7-419F-8210-4657BE57F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BC00DFBA-765E-482B-A8AF-F399BED1E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3C分析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9222BD68-A450-48DC-9634-4E0A41270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顧客の選び方から、自社が選ばれる理由を考える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1CE18FBC-5FE1-4B9F-9089-EECBEF2F6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203B84EC-9973-4D3E-AEE8-F8CD3AB2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CF178465-7EC4-41F6-9212-D0C71B561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15c94f360d46b5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01F55E-8469-4484-BE7A-1AA8D7BC3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A8855A3F-6870-4239-A5D0-3F359EEE4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ARC-SG-04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A12DF26A-33B8-46AE-9D63-2EEB320C6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315837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37AC04A4-5B21-402D-9DA1-64519C88C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13F3213-9EFE-46AC-8CEE-F01444570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04392F1-3AC9-4E13-B383-2CA44468D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7C70329-32F7-4343-8FCB-6BB09249B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0D85F8E5-A437-4380-AE36-1829B6BDB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3C分析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D29E370-1FFD-4723-9782-57E77B699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法人向けの出張コーヒーサービスの場合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C8058D-54AE-4FCA-8060-750949F77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BCAE4470-BF36-4D7E-B5FF-9F89C6837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3E26C18E-B35A-4EF9-8756-1C96C1BC1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ARC-SG-04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9AC58200-53C3-4431-B288-F21ABED4C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362200"/>
            <a:ext cx="4762500" cy="1743075"/>
          </a:xfrm>
          <a:prstGeom xmlns:a="http://schemas.openxmlformats.org/drawingml/2006/main" prst="roundRect">
            <a:avLst>
              <a:gd name="adj" fmla="val 87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user">
            <a:extLst xmlns:a="http://schemas.openxmlformats.org/drawingml/2006/main">
              <a:ext uri="{FF2B5EF4-FFF2-40B4-BE49-F238E27FC236}">
                <a16:creationId xmlns:a16="http://schemas.microsoft.com/office/drawing/2014/main" id="{442295D7-7EED-4881-8441-1039DB0C1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A84EACE-38D8-4D79-80B8-CD5D74A73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2466975"/>
            <a:ext cx="4067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顧客 Customer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646C9DD4-C5B2-4010-8C7D-548E3D472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990850"/>
            <a:ext cx="4381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来客時だけ上質なコーヒーを出したい企業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8FE3237F-60DB-4CBC-BD79-371690101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476250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EE61AEFE-2EDB-4606-B96B-049D1357A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6958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A185743-A649-499D-BCFE-E1D6FE695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619625"/>
            <a:ext cx="4067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競合 Competitor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F00736EB-D03D-4AC6-A550-BE06F8270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0"/>
            <a:ext cx="4381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自販機・社内カフェ・近隣店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4A70C3-6DC3-49C0-82F1-931F0BBDF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43815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1D560531-B3F0-4AAC-BFA5-3955D95A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43719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DC8A911D-AA2F-4727-B1F4-64387BB92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4514850"/>
            <a:ext cx="476250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4E8567B-8446-4DCA-8046-12FF08ECA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46958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04FF5FF-61A1-4D29-B472-CC92569BC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1775" y="4619625"/>
            <a:ext cx="4067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自社 Company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D254B393-872A-48D6-B699-624CD948A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5143500"/>
            <a:ext cx="4381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少人数の催事に柔軟に対応できる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950B2F-43C2-4005-9C6D-86E1C7B93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67150"/>
            <a:ext cx="666750" cy="552450"/>
          </a:xfrm>
          <a:custGeom xmlns:a="http://schemas.openxmlformats.org/drawingml/2006/main">
            <a:pathLst>
              <a:path w="666750" h="552450">
                <a:moveTo>
                  <a:pt x="666750" y="0"/>
                </a:moveTo>
                <a:lnTo>
                  <a:pt x="0" y="5524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C6DD17-EFE1-47E8-A33A-E0952D4BE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867150"/>
            <a:ext cx="666750" cy="552450"/>
          </a:xfrm>
          <a:custGeom xmlns:a="http://schemas.openxmlformats.org/drawingml/2006/main">
            <a:pathLst>
              <a:path w="666750" h="552450">
                <a:moveTo>
                  <a:pt x="0" y="0"/>
                </a:moveTo>
                <a:lnTo>
                  <a:pt x="666750" y="5524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00A6464-34C9-48CB-921B-A9780D22E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5695950"/>
            <a:ext cx="4286250" cy="9525"/>
          </a:xfrm>
          <a:custGeom xmlns:a="http://schemas.openxmlformats.org/drawingml/2006/main">
            <a:pathLst>
              <a:path w="4286250" h="9525">
                <a:moveTo>
                  <a:pt x="0" y="0"/>
                </a:moveTo>
                <a:lnTo>
                  <a:pt x="42862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27" name="shape">
            <a:extLst xmlns:a="http://schemas.openxmlformats.org/drawingml/2006/main">
              <a:ext uri="{FF2B5EF4-FFF2-40B4-BE49-F238E27FC236}">
                <a16:creationId xmlns:a16="http://schemas.microsoft.com/office/drawing/2014/main" id="{3D62A5E0-52DD-476F-825F-588F0CA0B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1675" y="4476750"/>
            <a:ext cx="3676650" cy="1038225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8" name="body">
            <a:extLst xmlns:a="http://schemas.openxmlformats.org/drawingml/2006/main">
              <a:ext uri="{FF2B5EF4-FFF2-40B4-BE49-F238E27FC236}">
                <a16:creationId xmlns:a16="http://schemas.microsoft.com/office/drawing/2014/main" id="{609B879C-8076-42EF-BC99-2C11A312A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4552950"/>
            <a:ext cx="32956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顧客が選ぶ条件</a:t>
            </a:r>
          </a:p>
        </p:txBody>
      </p:sp>
      <p:sp>
        <p:nvSpPr>
          <p:cNvPr id="29" name="body">
            <a:extLst xmlns:a="http://schemas.openxmlformats.org/drawingml/2006/main">
              <a:ext uri="{FF2B5EF4-FFF2-40B4-BE49-F238E27FC236}">
                <a16:creationId xmlns:a16="http://schemas.microsoft.com/office/drawing/2014/main" id="{64E8647B-9F55-4372-ACE8-0229102F3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4943475"/>
            <a:ext cx="3295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少量でも頼める・準備が少ない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B389FAEB-A964-492D-A743-CAD877836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1675" y="5619750"/>
            <a:ext cx="3676650" cy="933450"/>
          </a:xfrm>
          <a:prstGeom xmlns:a="http://schemas.openxmlformats.org/drawingml/2006/main" prst="roundRect">
            <a:avLst>
              <a:gd name="adj" fmla="val 12245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BDA5E78E-CD90-4B66-B3AC-84B7EBEFF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5695950"/>
            <a:ext cx="32956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自社を選ぶ理由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BEE7D4FC-2A7F-4B26-A096-46E148A03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6086475"/>
            <a:ext cx="32956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10人規模でも機材込みで提供</a:t>
            </a:r>
          </a:p>
        </p:txBody>
      </p:sp>
      <p:sp>
        <p:nvSpPr>
          <p:cNvPr id="33" name="shape">
            <a:extLst xmlns:a="http://schemas.openxmlformats.org/drawingml/2006/main">
              <a:ext uri="{FF2B5EF4-FFF2-40B4-BE49-F238E27FC236}">
                <a16:creationId xmlns:a16="http://schemas.microsoft.com/office/drawing/2014/main" id="{E2112E26-CC6D-4A0B-867F-2DABACDC4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16C7074-DFA1-4E49-BB50-08878B347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A60554D-463D-4992-989C-644103A7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060D35C4-492F-416C-A3E0-48E57DD69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7" name="annotation">
            <a:extLst xmlns:a="http://schemas.openxmlformats.org/drawingml/2006/main">
              <a:ext uri="{FF2B5EF4-FFF2-40B4-BE49-F238E27FC236}">
                <a16:creationId xmlns:a16="http://schemas.microsoft.com/office/drawing/2014/main" id="{CEB3B6D1-32C4-4805-BBE1-81989D9CB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競合には、他社サービスだけでなく今の代替手段も含める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DDC3BED1-A378-4AEA-9777-9581B7CB5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ADF34C8-EDB8-4FD9-A6DB-FDFDEC13E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9657968-C742-4C17-86FE-3724A5236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ED545BEA-73FA-42E7-A96D-1D2D3396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2" name="annotation">
            <a:extLst xmlns:a="http://schemas.openxmlformats.org/drawingml/2006/main">
              <a:ext uri="{FF2B5EF4-FFF2-40B4-BE49-F238E27FC236}">
                <a16:creationId xmlns:a16="http://schemas.microsoft.com/office/drawing/2014/main" id="{60433D17-CB41-4DD7-986A-8D6C24A69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自社の長所が、顧客の選択条件と重なるかを見る</a:t>
            </a:r>
          </a:p>
        </p:txBody>
      </p:sp>
    </p:spTree>
    <p:extLst>
      <p:ext uri="{BB962C8B-B14F-4D97-AF65-F5344CB8AC3E}">
        <p14:creationId xmlns:p14="http://schemas.microsoft.com/office/powerpoint/2010/main" val="17825730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BFB76C1-46D8-450A-9101-AA78E79EA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F2A6E3F-5F1E-44F2-B812-7C58E90F5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5E3961E3-23B2-4F33-AEEB-D5FE3F1AA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339E7AA-C2E9-4D2C-88DC-C8EA3A859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F68F6ACD-A37D-4DA6-B2EC-6BE5573D3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3C分析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EF9B535-0308-4B87-8C88-B204FCD56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F1B4D3-BA69-42D8-930F-04B1A934A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06E80784-B0F8-44E7-99E8-BDCEDF747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E250426D-FFA9-42B9-9478-C86307D64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ARC-SG-04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D00E7281-0DF4-4236-A5B1-0108922C2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362200"/>
            <a:ext cx="4762500" cy="1743075"/>
          </a:xfrm>
          <a:prstGeom xmlns:a="http://schemas.openxmlformats.org/drawingml/2006/main" prst="roundRect">
            <a:avLst>
              <a:gd name="adj" fmla="val 87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user">
            <a:extLst xmlns:a="http://schemas.openxmlformats.org/drawingml/2006/main">
              <a:ext uri="{FF2B5EF4-FFF2-40B4-BE49-F238E27FC236}">
                <a16:creationId xmlns:a16="http://schemas.microsoft.com/office/drawing/2014/main" id="{42FF1080-DDE6-46C9-8594-9A2340A46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796ECB4-103D-4D14-B34E-59C6B165F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2466975"/>
            <a:ext cx="4067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 Customer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81687A05-5156-43D9-800D-2E38D594E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990850"/>
            <a:ext cx="4381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D027DE69-803A-49DF-B777-F5B4AEFC2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476250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24DEC3F-CF0C-4D11-9F1D-99FD0D60C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6958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285FF9D-6A11-4255-8C65-780C6D798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619625"/>
            <a:ext cx="4067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競合 Competitor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87D663A1-0EED-4576-A1E1-66181106F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0"/>
            <a:ext cx="4381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B2CACCB0-FA29-4A44-A2C7-37CDAB941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4514850"/>
            <a:ext cx="476250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206C38E-2049-41BA-8B96-2EFA6D2F7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46958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8F387BA-2904-4213-B136-141297BF6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1775" y="4619625"/>
            <a:ext cx="4067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自社 Company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420957F9-FDCD-4B2B-AF48-81FBEB19D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5143500"/>
            <a:ext cx="4381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A3924A-FBD1-4246-A2C5-87ED26ED5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67150"/>
            <a:ext cx="666750" cy="552450"/>
          </a:xfrm>
          <a:custGeom xmlns:a="http://schemas.openxmlformats.org/drawingml/2006/main">
            <a:pathLst>
              <a:path w="666750" h="552450">
                <a:moveTo>
                  <a:pt x="666750" y="0"/>
                </a:moveTo>
                <a:lnTo>
                  <a:pt x="0" y="5524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718668-32AC-4AE5-9D68-7FF3A46AF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867150"/>
            <a:ext cx="666750" cy="552450"/>
          </a:xfrm>
          <a:custGeom xmlns:a="http://schemas.openxmlformats.org/drawingml/2006/main">
            <a:pathLst>
              <a:path w="666750" h="552450">
                <a:moveTo>
                  <a:pt x="0" y="0"/>
                </a:moveTo>
                <a:lnTo>
                  <a:pt x="666750" y="5524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E99C8E-62B9-41A4-BB75-78D319282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5695950"/>
            <a:ext cx="4286250" cy="9525"/>
          </a:xfrm>
          <a:custGeom xmlns:a="http://schemas.openxmlformats.org/drawingml/2006/main">
            <a:pathLst>
              <a:path w="4286250" h="9525">
                <a:moveTo>
                  <a:pt x="0" y="0"/>
                </a:moveTo>
                <a:lnTo>
                  <a:pt x="42862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D3B0E0DE-54F1-4BA7-80A4-FCB1FAC1F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1675" y="4476750"/>
            <a:ext cx="3676650" cy="1038225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8BCD8A9A-1E5B-46DE-B0F9-F10D32B8D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4552950"/>
            <a:ext cx="32956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顧客が選ぶ条件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76709F90-E8E0-45E3-9D4D-A8E3F709C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4943475"/>
            <a:ext cx="3295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68530763-1EE3-4DD6-8ED5-F8B41B58F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1675" y="5619750"/>
            <a:ext cx="3676650" cy="933450"/>
          </a:xfrm>
          <a:prstGeom xmlns:a="http://schemas.openxmlformats.org/drawingml/2006/main" prst="roundRect">
            <a:avLst>
              <a:gd name="adj" fmla="val 12245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9" name="body">
            <a:extLst xmlns:a="http://schemas.openxmlformats.org/drawingml/2006/main">
              <a:ext uri="{FF2B5EF4-FFF2-40B4-BE49-F238E27FC236}">
                <a16:creationId xmlns:a16="http://schemas.microsoft.com/office/drawing/2014/main" id="{4B54A370-F974-421B-AB98-0D856A976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5695950"/>
            <a:ext cx="32956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自社を選ぶ理由</a:t>
            </a:r>
          </a:p>
        </p:txBody>
      </p:sp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0F400232-899F-4A6D-911A-3EBCBBBD8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6086475"/>
            <a:ext cx="32956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1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0A61498-2DC7-40CA-BD07-69C824A09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0CC687A7-6F8E-4F02-A347-82A004040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9375366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2026-10-06T23:57:18.8720000Z</dcterms:created>
  <dcterms:modified xsi:type="dcterms:W3CDTF">2026-10-06T23:57:18.8720000Z</dcterms:modified>
</coreProperties>
</file>