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9fdba10f4864dae" /><Relationship Type="http://schemas.openxmlformats.org/officeDocument/2006/relationships/extended-properties" Target="/docProps/app.xml" Id="Rbb462f063d2f4de8" /><Relationship Type="http://schemas.openxmlformats.org/officeDocument/2006/relationships/officeDocument" Target="/ppt/presentation.xml" Id="R71339a8b9dbd4f6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8908185920d44c1"/>
  </p:sldMasterIdLst>
  <p:notesMasterIdLst>
    <p:notesMasterId xmlns:r="http://schemas.openxmlformats.org/officeDocument/2006/relationships" r:id="R81916b15226a46a1"/>
  </p:notesMasterIdLst>
  <p:sldIdLst>
    <p:sldId xmlns:r="http://schemas.openxmlformats.org/officeDocument/2006/relationships" id="256" r:id="R3749fa6b356b486e"/>
    <p:sldId xmlns:r="http://schemas.openxmlformats.org/officeDocument/2006/relationships" id="257" r:id="R935572ad75984f06"/>
    <p:sldId xmlns:r="http://schemas.openxmlformats.org/officeDocument/2006/relationships" id="258" r:id="R739af29062054894"/>
    <p:sldId xmlns:r="http://schemas.openxmlformats.org/officeDocument/2006/relationships" id="259" r:id="Ra9c6552983774c9f"/>
    <p:sldId xmlns:r="http://schemas.openxmlformats.org/officeDocument/2006/relationships" id="260" r:id="R16b05951a6a14c25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b231bdd52c84cfb" /><Relationship Type="http://schemas.openxmlformats.org/officeDocument/2006/relationships/slideMaster" Target="/ppt/slideMasters/slideMaster1.xml" Id="R48908185920d44c1" /><Relationship Type="http://schemas.openxmlformats.org/officeDocument/2006/relationships/notesMaster" Target="/ppt/notesMasters/notesMaster1.xml" Id="R81916b15226a46a1" /><Relationship Type="http://schemas.openxmlformats.org/officeDocument/2006/relationships/presProps" Target="/ppt/presProps.xml" Id="R2a5f6a92b8d241ba" /><Relationship Type="http://schemas.openxmlformats.org/officeDocument/2006/relationships/tableStyles" Target="/ppt/tableStyles.xml" Id="R9d65a4e22cc449d7" /><Relationship Type="http://schemas.openxmlformats.org/officeDocument/2006/relationships/slide" Target="/ppt/slides/slide1.xml" Id="R3749fa6b356b486e" /><Relationship Type="http://schemas.openxmlformats.org/officeDocument/2006/relationships/slide" Target="/ppt/slides/slide2.xml" Id="R935572ad75984f06" /><Relationship Type="http://schemas.openxmlformats.org/officeDocument/2006/relationships/slide" Target="/ppt/slides/slide3.xml" Id="R739af29062054894" /><Relationship Type="http://schemas.openxmlformats.org/officeDocument/2006/relationships/slide" Target="/ppt/slides/slide4.xml" Id="Ra9c6552983774c9f" /><Relationship Type="http://schemas.openxmlformats.org/officeDocument/2006/relationships/slide" Target="/ppt/slides/slide5.xml" Id="R16b05951a6a14c2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c64f543f33c40b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330b908198d43d9" /><Relationship Type="http://schemas.openxmlformats.org/officeDocument/2006/relationships/notesMaster" Target="/ppt/notesMasters/notesMaster1.xml" Id="R36699a4651b4466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b52b8043bcf4290" /><Relationship Type="http://schemas.openxmlformats.org/officeDocument/2006/relationships/notesMaster" Target="/ppt/notesMasters/notesMaster1.xml" Id="Rcfa08b5db0e5491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5b3bb4ac7df4915" /><Relationship Type="http://schemas.openxmlformats.org/officeDocument/2006/relationships/notesMaster" Target="/ppt/notesMasters/notesMaster1.xml" Id="Rcf51e7a93a014b6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30e432b87fb48f1" /><Relationship Type="http://schemas.openxmlformats.org/officeDocument/2006/relationships/notesMaster" Target="/ppt/notesMasters/notesMaster1.xml" Id="R994ed477338d4ac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1f1e9ed343145b9" /><Relationship Type="http://schemas.openxmlformats.org/officeDocument/2006/relationships/notesMaster" Target="/ppt/notesMasters/notesMaster1.xml" Id="Rb50323368132473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SWOT分析</a:t>
            </a:r>
          </a:p>
          <a:p xmlns:a="http://schemas.openxmlformats.org/drawingml/2006/main">
            <a:r>
              <a:t>内外の状況を分け、取るべき行動につなげる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https://prod.cipd.org/uk/knowledge/factsheets/swot-analysis-factsheet/</a:t>
            </a:r>
          </a:p>
          <a:p xmlns:a="http://schemas.openxmlformats.org/drawingml/2006/main">
            <a:r>
              <a:t>表紙イラスト：本資料用に生成したオリジナル。</a:t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SWOT分析</a:t>
            </a:r>
          </a:p>
          <a:p xmlns:a="http://schemas.openxmlformats.org/drawingml/2006/main">
            <a:r>
              <a:t>架空の記入例と書き方のポイント。数値・人物・観測結果は例示であり、実績ではありません。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https://prod.cipd.org/uk/knowledge/factsheets/swot-analysis-factsheet/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SWOT分析</a:t>
            </a:r>
          </a:p>
          <a:p xmlns:a="http://schemas.openxmlformats.org/drawingml/2006/main">
            <a:r>
              <a:t>自分の事業の記入用。文字・図形・表は編集可能です。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https://prod.cipd.org/uk/knowledge/factsheets/swot-analysis-factsheet/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SWOT分析</a:t>
            </a:r>
          </a:p>
          <a:p xmlns:a="http://schemas.openxmlformats.org/drawingml/2006/main">
            <a:r>
              <a:t>架空の記入例と書き方のポイント。数値・人物・観測結果は例示であり、実績ではありません。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https://prod.cipd.org/uk/knowledge/factsheets/swot-analysis-factsheet/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SWOT分析</a:t>
            </a:r>
          </a:p>
          <a:p xmlns:a="http://schemas.openxmlformats.org/drawingml/2006/main">
            <a:r>
              <a:t>自分の事業の記入用。文字・図形・表は編集可能です。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https://prod.cipd.org/uk/knowledge/factsheets/swot-analysis-factsheet/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93e1f26402a460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973da4221bf4275" /><Relationship Type="http://schemas.openxmlformats.org/officeDocument/2006/relationships/slideLayout" Target="/ppt/slideLayouts/slideLayout1.xml" Id="Rbf810c5f390144f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f810c5f390144f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242e021b014a17" /><Relationship Type="http://schemas.openxmlformats.org/officeDocument/2006/relationships/image" Target="/ppt/media/image.png" Id="R5fd4fa0f8ea94b8a" /><Relationship Type="http://schemas.openxmlformats.org/officeDocument/2006/relationships/notesSlide" Target="/ppt/notesSlides/notesSlide1.xml" Id="R59c0bec00a90414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da3fee18024020" /><Relationship Type="http://schemas.openxmlformats.org/officeDocument/2006/relationships/notesSlide" Target="/ppt/notesSlides/notesSlide2.xml" Id="R4e4234568b6d41b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9c137dfb4e433f" /><Relationship Type="http://schemas.openxmlformats.org/officeDocument/2006/relationships/notesSlide" Target="/ppt/notesSlides/notesSlide3.xml" Id="Rba53b26f87dc47f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3b24262a554cf9" /><Relationship Type="http://schemas.openxmlformats.org/officeDocument/2006/relationships/notesSlide" Target="/ppt/notesSlides/notesSlide4.xml" Id="R2ebc3bd66c714ba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88169afa694431" /><Relationship Type="http://schemas.openxmlformats.org/officeDocument/2006/relationships/notesSlide" Target="/ppt/notesSlides/notesSlide5.xml" Id="R699a5ca5dfd3456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5A061300-46D6-4776-A866-4D19975D4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619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ARCHECO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1FCCF518-7447-499D-B4A3-830B5722D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457200"/>
            <a:ext cx="5191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BUSINESS DESIGN WORKBOOK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E2D323D2-D567-443C-AF9B-25D2D13C1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4" name="shape">
            <a:extLst xmlns:a="http://schemas.openxmlformats.org/drawingml/2006/main">
              <a:ext uri="{FF2B5EF4-FFF2-40B4-BE49-F238E27FC236}">
                <a16:creationId xmlns:a16="http://schemas.microsoft.com/office/drawing/2014/main" id="{ED812D9E-554E-44C4-B1F3-131EABECA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" name="shape">
            <a:extLst xmlns:a="http://schemas.openxmlformats.org/drawingml/2006/main">
              <a:ext uri="{FF2B5EF4-FFF2-40B4-BE49-F238E27FC236}">
                <a16:creationId xmlns:a16="http://schemas.microsoft.com/office/drawing/2014/main" id="{BA8B8CC3-D897-48CC-BBBA-AD1CD5053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BDE2BF-5A57-4D77-A70F-332C0CBB3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9" y="1800225"/>
            <a:ext cx="428625" cy="4286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7" name="shape">
            <a:extLst xmlns:a="http://schemas.openxmlformats.org/drawingml/2006/main">
              <a:ext uri="{FF2B5EF4-FFF2-40B4-BE49-F238E27FC236}">
                <a16:creationId xmlns:a16="http://schemas.microsoft.com/office/drawing/2014/main" id="{88142D2C-1AB7-466F-92DF-B1D8B8BC0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14538"/>
            <a:ext cx="321469" cy="300038"/>
          </a:xfrm>
          <a:prstGeom xmlns:a="http://schemas.openxmlformats.org/drawingml/2006/main" prst="roundRect">
            <a:avLst>
              <a:gd name="adj" fmla="val 25397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487A3D-86AB-4D3C-9DEE-247EF29EF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2157413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9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69D95E23-87FB-44E5-A52D-77F30C1A4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14500"/>
            <a:ext cx="714375" cy="71437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20003">
            <a:solidFill>
              <a:srgbClr val="202A44"/>
            </a:solidFill>
          </a:ln>
        </p:spPr>
      </p:sp>
      <p:sp>
        <p:nvSpPr>
          <p:cNvPr id="10" name="cover-title">
            <a:extLst xmlns:a="http://schemas.openxmlformats.org/drawingml/2006/main">
              <a:ext uri="{FF2B5EF4-FFF2-40B4-BE49-F238E27FC236}">
                <a16:creationId xmlns:a16="http://schemas.microsoft.com/office/drawing/2014/main" id="{17A68BAD-89F3-4F9C-9044-DBE15A349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90825"/>
            <a:ext cx="6953250" cy="2028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SWOT分析</a:t>
            </a:r>
          </a:p>
        </p:txBody>
      </p:sp>
      <p:sp>
        <p:nvSpPr>
          <p:cNvPr id="11" name="cover-description">
            <a:extLst xmlns:a="http://schemas.openxmlformats.org/drawingml/2006/main">
              <a:ext uri="{FF2B5EF4-FFF2-40B4-BE49-F238E27FC236}">
                <a16:creationId xmlns:a16="http://schemas.microsoft.com/office/drawing/2014/main" id="{53F65F6B-E4A9-4223-8AB8-1CCB6EB00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14925"/>
            <a:ext cx="619125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内外の状況を分け、取るべき行動につなげる</a:t>
            </a:r>
          </a:p>
        </p:txBody>
      </p:sp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94C68966-A6F8-4D64-AC43-9D9FB4222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772275"/>
            <a:ext cx="6000750" cy="723900"/>
          </a:xfrm>
          <a:prstGeom xmlns:a="http://schemas.openxmlformats.org/drawingml/2006/main" prst="roundRect">
            <a:avLst>
              <a:gd name="adj" fmla="val 2368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3" name="icon:pencil">
            <a:extLst xmlns:a="http://schemas.openxmlformats.org/drawingml/2006/main">
              <a:ext uri="{FF2B5EF4-FFF2-40B4-BE49-F238E27FC236}">
                <a16:creationId xmlns:a16="http://schemas.microsoft.com/office/drawing/2014/main" id="{DB24DEE5-A8FB-4EF1-B2FB-31BAF678F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7000875"/>
            <a:ext cx="276225" cy="2762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25BAF2F9-7F68-48AC-9B8A-6212AAD0A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687705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記入例で確認し、自分の事業に書き込む</a:t>
            </a:r>
          </a:p>
        </p:txBody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fd4fa0f8ea94b8a"/>
          <a:stretch xmlns:a="http://schemas.openxmlformats.org/drawingml/2006/main"/>
        </p:blipFill>
        <p:spPr>
          <a:xfrm xmlns:a="http://schemas.openxmlformats.org/drawingml/2006/main">
            <a:off x="7429500" y="1881188"/>
            <a:ext cx="7572375" cy="504825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D56C1B5-99A0-46B5-A931-5189BD93F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12FFECEE-AEFA-4A0C-9289-9F156D6D7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ARC-SG-03   /   EDITABLE POWERPOINT</a:t>
            </a:r>
          </a:p>
        </p:txBody>
      </p:sp>
      <p:sp>
        <p:nvSpPr>
          <p:cNvPr id="18" name="page">
            <a:extLst xmlns:a="http://schemas.openxmlformats.org/drawingml/2006/main">
              <a:ext uri="{FF2B5EF4-FFF2-40B4-BE49-F238E27FC236}">
                <a16:creationId xmlns:a16="http://schemas.microsoft.com/office/drawing/2014/main" id="{EC9F814C-46C4-41D8-9CA9-84EE54B7F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62925"/>
            <a:ext cx="819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39783745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0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F6D189E8-9C07-4735-B4BB-2B596EA1E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EB232B2C-38B2-4826-B8CC-6BF7F3B2B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具体例で書き方を見る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0E770C88-C43A-4D7D-B2A2-DAB56F232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0" y="390525"/>
            <a:ext cx="1371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36AEC77C-0421-420F-9513-38AFBFC90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82625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架空の記入例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433222F5-B0CC-4BEB-9385-CC9614CE7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SWOT分析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2AB6BF96-AA57-4E45-9689-90F26AE0C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地域の自転車修理店の場合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E6FE52-38E7-4409-8540-60D0D108E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3C6DBA39-9AF6-418E-A342-2898B5CEC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F0B05BB3-7E69-42D9-814B-E9FC5527A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ARC-SG-03   /   02</a:t>
            </a:r>
          </a:p>
        </p:txBody>
      </p:sp>
      <p:sp>
        <p:nvSpPr>
          <p:cNvPr id="10" name="shape">
            <a:extLst xmlns:a="http://schemas.openxmlformats.org/drawingml/2006/main">
              <a:ext uri="{FF2B5EF4-FFF2-40B4-BE49-F238E27FC236}">
                <a16:creationId xmlns:a16="http://schemas.microsoft.com/office/drawing/2014/main" id="{5F2B90FF-0AE4-4AD0-90B1-A24B03DAB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6762750" cy="194310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19050">
            <a:solidFill>
              <a:srgbClr val="F4D985"/>
            </a:solidFill>
          </a:ln>
        </p:spPr>
      </p:sp>
      <p:sp>
        <p:nvSpPr>
          <p:cNvPr id="11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FB0FBB86-3A62-403B-9D4C-87B67CDD3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E0507ED7-D82B-4B0F-A4CB-23912529F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466975"/>
            <a:ext cx="60674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強み S</a:t>
            </a:r>
          </a:p>
        </p:txBody>
      </p:sp>
      <p:sp>
        <p:nvSpPr>
          <p:cNvPr id="13" name="example">
            <a:extLst xmlns:a="http://schemas.openxmlformats.org/drawingml/2006/main">
              <a:ext uri="{FF2B5EF4-FFF2-40B4-BE49-F238E27FC236}">
                <a16:creationId xmlns:a16="http://schemas.microsoft.com/office/drawing/2014/main" id="{2B6FFB86-25DA-4111-92C4-B9E8F4D56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90850"/>
            <a:ext cx="63817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近隣への出張修理の実績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6332F88-ACBF-42CB-92EF-2875146A4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222885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15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B095712C-1379-412F-BE09-0461E81AA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2219325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16" name="shape">
            <a:extLst xmlns:a="http://schemas.openxmlformats.org/drawingml/2006/main">
              <a:ext uri="{FF2B5EF4-FFF2-40B4-BE49-F238E27FC236}">
                <a16:creationId xmlns:a16="http://schemas.microsoft.com/office/drawing/2014/main" id="{6B4C0258-5B16-429C-9F10-AED51D4EF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2362200"/>
            <a:ext cx="6762750" cy="194310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17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8423B9B2-6C90-42FB-8B27-DE30ED021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18" name="field-label">
            <a:extLst xmlns:a="http://schemas.openxmlformats.org/drawingml/2006/main">
              <a:ext uri="{FF2B5EF4-FFF2-40B4-BE49-F238E27FC236}">
                <a16:creationId xmlns:a16="http://schemas.microsoft.com/office/drawing/2014/main" id="{C5482D78-6571-43DB-8AFA-67C73318D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1525" y="2466975"/>
            <a:ext cx="60674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弱み W</a:t>
            </a:r>
          </a:p>
        </p:txBody>
      </p:sp>
      <p:sp>
        <p:nvSpPr>
          <p:cNvPr id="19" name="example">
            <a:extLst xmlns:a="http://schemas.openxmlformats.org/drawingml/2006/main">
              <a:ext uri="{FF2B5EF4-FFF2-40B4-BE49-F238E27FC236}">
                <a16:creationId xmlns:a16="http://schemas.microsoft.com/office/drawing/2014/main" id="{7347D48A-0CFF-42D1-B67A-91DFF2A20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2990850"/>
            <a:ext cx="63817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予約受付が電話のみ</a:t>
            </a:r>
          </a:p>
        </p:txBody>
      </p:sp>
      <p:sp>
        <p:nvSpPr>
          <p:cNvPr id="20" name="shape">
            <a:extLst xmlns:a="http://schemas.openxmlformats.org/drawingml/2006/main">
              <a:ext uri="{FF2B5EF4-FFF2-40B4-BE49-F238E27FC236}">
                <a16:creationId xmlns:a16="http://schemas.microsoft.com/office/drawing/2014/main" id="{759F234D-33FB-4119-BDCE-FBD89183E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10100"/>
            <a:ext cx="6762750" cy="194310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19050">
            <a:solidFill>
              <a:srgbClr val="70B5AA"/>
            </a:solidFill>
          </a:ln>
        </p:spPr>
      </p:sp>
      <p:sp>
        <p:nvSpPr>
          <p:cNvPr id="21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760B0540-467F-43E7-8ACF-ED3752C9F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47910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3E4EF8C7-81A1-48D2-87AF-117462EBB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4714875"/>
            <a:ext cx="60674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機会 O</a:t>
            </a:r>
          </a:p>
        </p:txBody>
      </p:sp>
      <p:sp>
        <p:nvSpPr>
          <p:cNvPr id="23" name="example">
            <a:extLst xmlns:a="http://schemas.openxmlformats.org/drawingml/2006/main">
              <a:ext uri="{FF2B5EF4-FFF2-40B4-BE49-F238E27FC236}">
                <a16:creationId xmlns:a16="http://schemas.microsoft.com/office/drawing/2014/main" id="{C19529E3-B236-482E-9B28-2DDA8F4B5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238750"/>
            <a:ext cx="63817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通勤用自転車の利用増を想定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ECD66F2-0228-43EF-B5B6-CD464759A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447675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25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2325BA6A-4ECC-4E49-8DB3-C068A7E32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4467225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26" name="shape">
            <a:extLst xmlns:a="http://schemas.openxmlformats.org/drawingml/2006/main">
              <a:ext uri="{FF2B5EF4-FFF2-40B4-BE49-F238E27FC236}">
                <a16:creationId xmlns:a16="http://schemas.microsoft.com/office/drawing/2014/main" id="{79E05947-2D1F-4E28-AA39-20B4A40EA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4610100"/>
            <a:ext cx="6762750" cy="194310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27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493FF7FA-08B9-4E76-B60F-21915E3BE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47910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28" name="field-label">
            <a:extLst xmlns:a="http://schemas.openxmlformats.org/drawingml/2006/main">
              <a:ext uri="{FF2B5EF4-FFF2-40B4-BE49-F238E27FC236}">
                <a16:creationId xmlns:a16="http://schemas.microsoft.com/office/drawing/2014/main" id="{C5EEF1D0-A411-4590-8E08-881A77C8C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1525" y="4714875"/>
            <a:ext cx="60674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脅威 T</a:t>
            </a:r>
          </a:p>
        </p:txBody>
      </p:sp>
      <p:sp>
        <p:nvSpPr>
          <p:cNvPr id="29" name="example">
            <a:extLst xmlns:a="http://schemas.openxmlformats.org/drawingml/2006/main">
              <a:ext uri="{FF2B5EF4-FFF2-40B4-BE49-F238E27FC236}">
                <a16:creationId xmlns:a16="http://schemas.microsoft.com/office/drawing/2014/main" id="{AA188425-1DCB-4DB0-A329-B82635141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5238750"/>
            <a:ext cx="63817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大型店の低価格修理</a:t>
            </a:r>
          </a:p>
        </p:txBody>
      </p:sp>
      <p:sp>
        <p:nvSpPr>
          <p:cNvPr id="30" name="shape">
            <a:extLst xmlns:a="http://schemas.openxmlformats.org/drawingml/2006/main">
              <a:ext uri="{FF2B5EF4-FFF2-40B4-BE49-F238E27FC236}">
                <a16:creationId xmlns:a16="http://schemas.microsoft.com/office/drawing/2014/main" id="{3DA6E638-5EA5-4F60-9D57-A8DA7DCCF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E4FA6E52-486A-40C0-8377-D2A128080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360D5D97-A2AF-4FF7-A2D5-D12B07A7F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33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3C726789-0CDE-4944-B62E-3DAA28545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34" name="annotation">
            <a:extLst xmlns:a="http://schemas.openxmlformats.org/drawingml/2006/main">
              <a:ext uri="{FF2B5EF4-FFF2-40B4-BE49-F238E27FC236}">
                <a16:creationId xmlns:a16="http://schemas.microsoft.com/office/drawing/2014/main" id="{D9A726DD-69C9-4FA8-BC27-0EE9604E9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強み・弱みは自社の内側、機会・脅威は外側に書く</a:t>
            </a:r>
          </a:p>
        </p:txBody>
      </p:sp>
      <p:sp>
        <p:nvSpPr>
          <p:cNvPr id="35" name="shape">
            <a:extLst xmlns:a="http://schemas.openxmlformats.org/drawingml/2006/main">
              <a:ext uri="{FF2B5EF4-FFF2-40B4-BE49-F238E27FC236}">
                <a16:creationId xmlns:a16="http://schemas.microsoft.com/office/drawing/2014/main" id="{EDBBC21A-2586-42D4-A4E8-42DC3319E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44376357-5ACD-4798-AD22-19BB60660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46B8EC7D-0551-46C7-B402-53274F39D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38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4F5E70ED-0ED5-4586-8E2D-105DD7122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39" name="annotation">
            <a:extLst xmlns:a="http://schemas.openxmlformats.org/drawingml/2006/main">
              <a:ext uri="{FF2B5EF4-FFF2-40B4-BE49-F238E27FC236}">
                <a16:creationId xmlns:a16="http://schemas.microsoft.com/office/drawing/2014/main" id="{53854E58-FA08-4B2E-8F0C-7DE2F3055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分析後に、組み合わせから具体的な行動を選ぶ</a:t>
            </a:r>
          </a:p>
        </p:txBody>
      </p:sp>
    </p:spTree>
    <p:extLst>
      <p:ext uri="{BB962C8B-B14F-4D97-AF65-F5344CB8AC3E}">
        <p14:creationId xmlns:p14="http://schemas.microsoft.com/office/powerpoint/2010/main" val="188773994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icon:pencil">
            <a:extLst xmlns:a="http://schemas.openxmlformats.org/drawingml/2006/main">
              <a:ext uri="{FF2B5EF4-FFF2-40B4-BE49-F238E27FC236}">
                <a16:creationId xmlns:a16="http://schemas.microsoft.com/office/drawing/2014/main" id="{9929A46F-94F6-4CF9-B231-54EDD8B79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9D90983F-899D-4271-A723-8BEAECFA7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自分の事業で記入する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5E3C210E-EC09-464B-92CB-DD0DAF4EF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390525"/>
            <a:ext cx="1009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081652EE-839D-4F2E-BE62-B2A97989D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35050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記入用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95DE14FE-D4C6-49A8-B929-3303FEADC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SWOT分析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01373966-C9C0-465E-B641-2EEB05A01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事業名：　　　　　　　　　　　　　　作成者：　　　　　　　　　更新日：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BC79C9-D64B-409D-896A-424A67723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44C166B9-C86B-415B-8C17-F2D898CF8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A9D1B19B-A466-4478-9AE6-1E849FB33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ARC-SG-03   /   03</a:t>
            </a:r>
          </a:p>
        </p:txBody>
      </p:sp>
      <p:sp>
        <p:nvSpPr>
          <p:cNvPr id="10" name="shape">
            <a:extLst xmlns:a="http://schemas.openxmlformats.org/drawingml/2006/main">
              <a:ext uri="{FF2B5EF4-FFF2-40B4-BE49-F238E27FC236}">
                <a16:creationId xmlns:a16="http://schemas.microsoft.com/office/drawing/2014/main" id="{7B31F452-A398-4A42-8C4E-A9486A01D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6762750" cy="194310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1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13840163-0C03-4070-ACAC-AD4D89384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60429A08-FD5F-4F5D-B23A-FC6215C01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466975"/>
            <a:ext cx="60674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強み S</a:t>
            </a:r>
          </a:p>
        </p:txBody>
      </p:sp>
      <p:sp>
        <p:nvSpPr>
          <p:cNvPr id="13" name="input">
            <a:extLst xmlns:a="http://schemas.openxmlformats.org/drawingml/2006/main">
              <a:ext uri="{FF2B5EF4-FFF2-40B4-BE49-F238E27FC236}">
                <a16:creationId xmlns:a16="http://schemas.microsoft.com/office/drawing/2014/main" id="{E199217A-9221-44B0-B2FE-4CFE51FCA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90850"/>
            <a:ext cx="63817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4" name="shape">
            <a:extLst xmlns:a="http://schemas.openxmlformats.org/drawingml/2006/main">
              <a:ext uri="{FF2B5EF4-FFF2-40B4-BE49-F238E27FC236}">
                <a16:creationId xmlns:a16="http://schemas.microsoft.com/office/drawing/2014/main" id="{0446A124-E405-4747-9E81-EEA40E433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2362200"/>
            <a:ext cx="6762750" cy="194310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15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F6ADBD5C-CF2F-4034-A5DC-030610150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06D0B82B-A34F-4312-9D2A-EF4F70257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1525" y="2466975"/>
            <a:ext cx="60674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弱み W</a:t>
            </a:r>
          </a:p>
        </p:txBody>
      </p:sp>
      <p:sp>
        <p:nvSpPr>
          <p:cNvPr id="17" name="input">
            <a:extLst xmlns:a="http://schemas.openxmlformats.org/drawingml/2006/main">
              <a:ext uri="{FF2B5EF4-FFF2-40B4-BE49-F238E27FC236}">
                <a16:creationId xmlns:a16="http://schemas.microsoft.com/office/drawing/2014/main" id="{FB3740E9-6FA1-46EF-8BFD-2E7AE644D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2990850"/>
            <a:ext cx="63817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8" name="shape">
            <a:extLst xmlns:a="http://schemas.openxmlformats.org/drawingml/2006/main">
              <a:ext uri="{FF2B5EF4-FFF2-40B4-BE49-F238E27FC236}">
                <a16:creationId xmlns:a16="http://schemas.microsoft.com/office/drawing/2014/main" id="{03AD13B5-187A-4207-8C09-C3D5B1DCD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10100"/>
            <a:ext cx="6762750" cy="194310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19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A9C22823-BC37-4E73-B473-6C034EE05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47910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0" name="field-label">
            <a:extLst xmlns:a="http://schemas.openxmlformats.org/drawingml/2006/main">
              <a:ext uri="{FF2B5EF4-FFF2-40B4-BE49-F238E27FC236}">
                <a16:creationId xmlns:a16="http://schemas.microsoft.com/office/drawing/2014/main" id="{0045B765-E4E0-4DC7-AF4D-36E637AE0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4714875"/>
            <a:ext cx="60674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機会 O</a:t>
            </a:r>
          </a:p>
        </p:txBody>
      </p:sp>
      <p:sp>
        <p:nvSpPr>
          <p:cNvPr id="21" name="input">
            <a:extLst xmlns:a="http://schemas.openxmlformats.org/drawingml/2006/main">
              <a:ext uri="{FF2B5EF4-FFF2-40B4-BE49-F238E27FC236}">
                <a16:creationId xmlns:a16="http://schemas.microsoft.com/office/drawing/2014/main" id="{79F060D8-E3AB-4122-9545-87DF5AD61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238750"/>
            <a:ext cx="63817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2" name="shape">
            <a:extLst xmlns:a="http://schemas.openxmlformats.org/drawingml/2006/main">
              <a:ext uri="{FF2B5EF4-FFF2-40B4-BE49-F238E27FC236}">
                <a16:creationId xmlns:a16="http://schemas.microsoft.com/office/drawing/2014/main" id="{BFAF0083-DAA3-44A0-9CED-A56084E54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4610100"/>
            <a:ext cx="6762750" cy="194310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23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307BD245-E52F-411C-BEBE-71DDC7C30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47910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4" name="field-label">
            <a:extLst xmlns:a="http://schemas.openxmlformats.org/drawingml/2006/main">
              <a:ext uri="{FF2B5EF4-FFF2-40B4-BE49-F238E27FC236}">
                <a16:creationId xmlns:a16="http://schemas.microsoft.com/office/drawing/2014/main" id="{2D3A5692-8969-4D5A-BFBB-D4C68FC5F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1525" y="4714875"/>
            <a:ext cx="60674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脅威 T</a:t>
            </a:r>
          </a:p>
        </p:txBody>
      </p:sp>
      <p:sp>
        <p:nvSpPr>
          <p:cNvPr id="25" name="input">
            <a:extLst xmlns:a="http://schemas.openxmlformats.org/drawingml/2006/main">
              <a:ext uri="{FF2B5EF4-FFF2-40B4-BE49-F238E27FC236}">
                <a16:creationId xmlns:a16="http://schemas.microsoft.com/office/drawing/2014/main" id="{421E3765-65F9-4CA4-ADA2-995EDC953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5238750"/>
            <a:ext cx="63817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6" name="icon:pencil">
            <a:extLst xmlns:a="http://schemas.openxmlformats.org/drawingml/2006/main">
              <a:ext uri="{FF2B5EF4-FFF2-40B4-BE49-F238E27FC236}">
                <a16:creationId xmlns:a16="http://schemas.microsoft.com/office/drawing/2014/main" id="{7768E55C-DE44-4B36-8357-5C5DE7234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67575"/>
            <a:ext cx="247650" cy="247650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70B5AA"/>
            </a:solidFill>
          </a:ln>
        </p:spPr>
      </p:sp>
      <p:sp>
        <p:nvSpPr>
          <p:cNvPr id="27" name="body">
            <a:extLst xmlns:a="http://schemas.openxmlformats.org/drawingml/2006/main">
              <a:ext uri="{FF2B5EF4-FFF2-40B4-BE49-F238E27FC236}">
                <a16:creationId xmlns:a16="http://schemas.microsoft.com/office/drawing/2014/main" id="{2A72C3E8-F63F-48BC-B673-8DA01B4B3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7153275"/>
            <a:ext cx="1347787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色の付いた欄の「ここに記入」を置き換えてください。必要に応じて図形・項目も編集できます。</a:t>
            </a:r>
          </a:p>
        </p:txBody>
      </p:sp>
    </p:spTree>
    <p:extLst>
      <p:ext uri="{BB962C8B-B14F-4D97-AF65-F5344CB8AC3E}">
        <p14:creationId xmlns:p14="http://schemas.microsoft.com/office/powerpoint/2010/main" val="144552548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0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3BA18FB7-A822-4C88-B33A-68D775CDF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3BC848E3-49EF-4616-98B5-DC0F8664B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具体例で書き方を見る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2BF889A2-F580-4FA7-8504-5631F5A5D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0" y="390525"/>
            <a:ext cx="1371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9CC85204-0A50-45B1-B9DC-09DD87CBE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82625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架空の記入例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E9F8867E-9C7D-4807-99C6-EA7B7AF89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SWOTから行動を選ぶ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50264B0C-62DD-4EE5-929C-339F92D06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地域の自転車修理店の場合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BB68A4-2381-46AF-AA54-2E735BE05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D342225E-2D57-48DA-80D8-21146FBBB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8C9FF13D-FB46-4E75-A627-60C2697B8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ARC-SG-03   /   04</a:t>
            </a:r>
          </a:p>
        </p:txBody>
      </p:sp>
      <p:sp>
        <p:nvSpPr>
          <p:cNvPr id="10" name="shape">
            <a:extLst xmlns:a="http://schemas.openxmlformats.org/drawingml/2006/main">
              <a:ext uri="{FF2B5EF4-FFF2-40B4-BE49-F238E27FC236}">
                <a16:creationId xmlns:a16="http://schemas.microsoft.com/office/drawing/2014/main" id="{768D6C0D-E780-49DD-BBAB-D0C960108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6762750" cy="194310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19050">
            <a:solidFill>
              <a:srgbClr val="F4D985"/>
            </a:solidFill>
          </a:ln>
        </p:spPr>
      </p:sp>
      <p:sp>
        <p:nvSpPr>
          <p:cNvPr id="11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8295EBFB-47FD-4302-982C-754B9D1E6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5F80C99E-816B-48ED-A41B-BE577095F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466975"/>
            <a:ext cx="60674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SO：強み×機会</a:t>
            </a:r>
          </a:p>
        </p:txBody>
      </p:sp>
      <p:sp>
        <p:nvSpPr>
          <p:cNvPr id="13" name="example">
            <a:extLst xmlns:a="http://schemas.openxmlformats.org/drawingml/2006/main">
              <a:ext uri="{FF2B5EF4-FFF2-40B4-BE49-F238E27FC236}">
                <a16:creationId xmlns:a16="http://schemas.microsoft.com/office/drawing/2014/main" id="{21F30C0E-46F1-4FD9-A401-552C010E1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90850"/>
            <a:ext cx="63817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通勤前の出張枠を試す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B06FFC-DBA7-46DC-9E89-A989FB934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222885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15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C802F4B8-BA40-4C4E-8785-902EF4DB2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2219325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16" name="shape">
            <a:extLst xmlns:a="http://schemas.openxmlformats.org/drawingml/2006/main">
              <a:ext uri="{FF2B5EF4-FFF2-40B4-BE49-F238E27FC236}">
                <a16:creationId xmlns:a16="http://schemas.microsoft.com/office/drawing/2014/main" id="{C2CB304A-23C2-4212-B777-9739CF2DD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2362200"/>
            <a:ext cx="6762750" cy="194310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17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A4CA70EE-0BA9-40C9-AF66-7B02A6717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18" name="field-label">
            <a:extLst xmlns:a="http://schemas.openxmlformats.org/drawingml/2006/main">
              <a:ext uri="{FF2B5EF4-FFF2-40B4-BE49-F238E27FC236}">
                <a16:creationId xmlns:a16="http://schemas.microsoft.com/office/drawing/2014/main" id="{033F4876-FA64-4ACD-906F-75078D70E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1525" y="2466975"/>
            <a:ext cx="60674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ST：強み×脅威</a:t>
            </a:r>
          </a:p>
        </p:txBody>
      </p:sp>
      <p:sp>
        <p:nvSpPr>
          <p:cNvPr id="19" name="example">
            <a:extLst xmlns:a="http://schemas.openxmlformats.org/drawingml/2006/main">
              <a:ext uri="{FF2B5EF4-FFF2-40B4-BE49-F238E27FC236}">
                <a16:creationId xmlns:a16="http://schemas.microsoft.com/office/drawing/2014/main" id="{9E712E8B-BA7D-4384-AB54-190C9B61D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2990850"/>
            <a:ext cx="63817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早朝対応を選ばれる理由にする</a:t>
            </a:r>
          </a:p>
        </p:txBody>
      </p:sp>
      <p:sp>
        <p:nvSpPr>
          <p:cNvPr id="20" name="shape">
            <a:extLst xmlns:a="http://schemas.openxmlformats.org/drawingml/2006/main">
              <a:ext uri="{FF2B5EF4-FFF2-40B4-BE49-F238E27FC236}">
                <a16:creationId xmlns:a16="http://schemas.microsoft.com/office/drawing/2014/main" id="{9D89D70C-497B-404A-8434-68F5F65AF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10100"/>
            <a:ext cx="6762750" cy="194310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21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6E928514-B3F3-465A-8DB9-F49787C89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47910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2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7204B8F4-01A9-42A1-B1B7-E10D48374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4714875"/>
            <a:ext cx="60674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WO：弱み×機会</a:t>
            </a:r>
          </a:p>
        </p:txBody>
      </p:sp>
      <p:sp>
        <p:nvSpPr>
          <p:cNvPr id="23" name="example">
            <a:extLst xmlns:a="http://schemas.openxmlformats.org/drawingml/2006/main">
              <a:ext uri="{FF2B5EF4-FFF2-40B4-BE49-F238E27FC236}">
                <a16:creationId xmlns:a16="http://schemas.microsoft.com/office/drawing/2014/main" id="{D2A36DCD-3B09-49B3-853B-D146C84BC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238750"/>
            <a:ext cx="63817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Web予約を小規模導入</a:t>
            </a:r>
          </a:p>
        </p:txBody>
      </p:sp>
      <p:sp>
        <p:nvSpPr>
          <p:cNvPr id="24" name="shape">
            <a:extLst xmlns:a="http://schemas.openxmlformats.org/drawingml/2006/main">
              <a:ext uri="{FF2B5EF4-FFF2-40B4-BE49-F238E27FC236}">
                <a16:creationId xmlns:a16="http://schemas.microsoft.com/office/drawing/2014/main" id="{3712C1E6-1E1C-46C6-9959-2178B92BC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4610100"/>
            <a:ext cx="6762750" cy="194310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19050">
            <a:solidFill>
              <a:srgbClr val="70B5AA"/>
            </a:solidFill>
          </a:ln>
        </p:spPr>
      </p:sp>
      <p:sp>
        <p:nvSpPr>
          <p:cNvPr id="25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95FFD81D-4DCA-48C1-9980-E080B2560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47910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075F75C3-81FC-49E4-9BF9-D752991B6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1525" y="4714875"/>
            <a:ext cx="60674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WT：弱み×脅威</a:t>
            </a:r>
          </a:p>
        </p:txBody>
      </p:sp>
      <p:sp>
        <p:nvSpPr>
          <p:cNvPr id="27" name="example">
            <a:extLst xmlns:a="http://schemas.openxmlformats.org/drawingml/2006/main">
              <a:ext uri="{FF2B5EF4-FFF2-40B4-BE49-F238E27FC236}">
                <a16:creationId xmlns:a16="http://schemas.microsoft.com/office/drawing/2014/main" id="{C8BD5523-2F37-45FF-BBF0-18E4E81B2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5238750"/>
            <a:ext cx="63817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価格競争が強い修理は扱いを絞る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A3A0C2A-1090-4F20-8666-D20D1CE65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58950" y="447675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29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4B7B7469-787C-45C5-8339-771413824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58950" y="4467225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30" name="shape">
            <a:extLst xmlns:a="http://schemas.openxmlformats.org/drawingml/2006/main">
              <a:ext uri="{FF2B5EF4-FFF2-40B4-BE49-F238E27FC236}">
                <a16:creationId xmlns:a16="http://schemas.microsoft.com/office/drawing/2014/main" id="{D0B04858-EC43-4F71-83AA-9E060080F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9D1D7524-2B34-43D5-BDFF-DBCD845C1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D3FB6B80-B3AC-438E-BCA5-B0039A582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33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1EC98753-CF29-4265-BF3D-DDD309BEC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34" name="annotation">
            <a:extLst xmlns:a="http://schemas.openxmlformats.org/drawingml/2006/main">
              <a:ext uri="{FF2B5EF4-FFF2-40B4-BE49-F238E27FC236}">
                <a16:creationId xmlns:a16="http://schemas.microsoft.com/office/drawing/2014/main" id="{65D2D1A4-AC07-4CC1-8B00-6EDC2A29B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「強みを活かす」で止めず、誰が何をするかまで書く</a:t>
            </a:r>
          </a:p>
        </p:txBody>
      </p:sp>
      <p:sp>
        <p:nvSpPr>
          <p:cNvPr id="35" name="shape">
            <a:extLst xmlns:a="http://schemas.openxmlformats.org/drawingml/2006/main">
              <a:ext uri="{FF2B5EF4-FFF2-40B4-BE49-F238E27FC236}">
                <a16:creationId xmlns:a16="http://schemas.microsoft.com/office/drawing/2014/main" id="{474CD9B8-2A78-438D-BDA8-712DF4CC0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A02F0003-0676-4C40-83BC-EC691FA66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534ECCC5-C28C-48EA-BBEB-82BD3ED52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38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30FD4C33-9CA4-4D95-8B76-A3790637E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39" name="annotation">
            <a:extLst xmlns:a="http://schemas.openxmlformats.org/drawingml/2006/main">
              <a:ext uri="{FF2B5EF4-FFF2-40B4-BE49-F238E27FC236}">
                <a16:creationId xmlns:a16="http://schemas.microsoft.com/office/drawing/2014/main" id="{A608D9D8-95D8-4719-9745-E156C9C5E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実行に必要な条件と、確かめる方法を決める</a:t>
            </a:r>
          </a:p>
        </p:txBody>
      </p:sp>
    </p:spTree>
    <p:extLst>
      <p:ext uri="{BB962C8B-B14F-4D97-AF65-F5344CB8AC3E}">
        <p14:creationId xmlns:p14="http://schemas.microsoft.com/office/powerpoint/2010/main" val="132841313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icon:pencil">
            <a:extLst xmlns:a="http://schemas.openxmlformats.org/drawingml/2006/main">
              <a:ext uri="{FF2B5EF4-FFF2-40B4-BE49-F238E27FC236}">
                <a16:creationId xmlns:a16="http://schemas.microsoft.com/office/drawing/2014/main" id="{A0FCDB8A-84CA-4D51-A501-69CB1A8AF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C256458E-E9A7-46D0-B126-4F9B741EB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自分の事業で記入する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4455E332-CB87-4001-A25E-A82667B51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390525"/>
            <a:ext cx="1009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43262659-99E6-415A-9A97-3880D1A3B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35050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記入用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5508F9C0-F4B9-4B9C-85A2-34EAAC4AC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SWOTから行動を選ぶ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76CDF403-0603-4BE9-B3F9-0840CB02C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事業名：　　　　　　　　　　　　　　作成者：　　　　　　　　　更新日：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3479FC-73DF-4065-BC8A-5EBE10183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E61EEE32-D519-448F-8502-9F070EC03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E38220C5-F888-4604-8663-ED3596E88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ARC-SG-03   /   05</a:t>
            </a:r>
          </a:p>
        </p:txBody>
      </p:sp>
      <p:sp>
        <p:nvSpPr>
          <p:cNvPr id="10" name="shape">
            <a:extLst xmlns:a="http://schemas.openxmlformats.org/drawingml/2006/main">
              <a:ext uri="{FF2B5EF4-FFF2-40B4-BE49-F238E27FC236}">
                <a16:creationId xmlns:a16="http://schemas.microsoft.com/office/drawing/2014/main" id="{A2151B50-BD5B-43CD-9757-E3E532DAB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6762750" cy="194310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1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F608555C-DB52-400B-BD38-753E2FC11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7F587370-A58F-4FAD-B082-F170F4538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466975"/>
            <a:ext cx="60674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SO：強み×機会</a:t>
            </a:r>
          </a:p>
        </p:txBody>
      </p:sp>
      <p:sp>
        <p:nvSpPr>
          <p:cNvPr id="13" name="input">
            <a:extLst xmlns:a="http://schemas.openxmlformats.org/drawingml/2006/main">
              <a:ext uri="{FF2B5EF4-FFF2-40B4-BE49-F238E27FC236}">
                <a16:creationId xmlns:a16="http://schemas.microsoft.com/office/drawing/2014/main" id="{317B4768-BFD0-4846-8FDA-0DA355D90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90850"/>
            <a:ext cx="63817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4" name="shape">
            <a:extLst xmlns:a="http://schemas.openxmlformats.org/drawingml/2006/main">
              <a:ext uri="{FF2B5EF4-FFF2-40B4-BE49-F238E27FC236}">
                <a16:creationId xmlns:a16="http://schemas.microsoft.com/office/drawing/2014/main" id="{C5367F5F-75F5-4937-9C55-8C7881DB2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2362200"/>
            <a:ext cx="6762750" cy="194310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15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2D49FF14-AD2F-4D03-90A8-3955C250A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78C3781A-E55F-481C-B111-885957D18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1525" y="2466975"/>
            <a:ext cx="60674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ST：強み×脅威</a:t>
            </a:r>
          </a:p>
        </p:txBody>
      </p:sp>
      <p:sp>
        <p:nvSpPr>
          <p:cNvPr id="17" name="input">
            <a:extLst xmlns:a="http://schemas.openxmlformats.org/drawingml/2006/main">
              <a:ext uri="{FF2B5EF4-FFF2-40B4-BE49-F238E27FC236}">
                <a16:creationId xmlns:a16="http://schemas.microsoft.com/office/drawing/2014/main" id="{83D96F83-33CB-4A50-9885-93EB2C525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2990850"/>
            <a:ext cx="63817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8" name="shape">
            <a:extLst xmlns:a="http://schemas.openxmlformats.org/drawingml/2006/main">
              <a:ext uri="{FF2B5EF4-FFF2-40B4-BE49-F238E27FC236}">
                <a16:creationId xmlns:a16="http://schemas.microsoft.com/office/drawing/2014/main" id="{BD25E4E1-A8FE-48A6-800A-2280CECD8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10100"/>
            <a:ext cx="6762750" cy="194310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19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9F6F6071-0BF6-4BA9-B6D0-1A996CFE8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47910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0" name="field-label">
            <a:extLst xmlns:a="http://schemas.openxmlformats.org/drawingml/2006/main">
              <a:ext uri="{FF2B5EF4-FFF2-40B4-BE49-F238E27FC236}">
                <a16:creationId xmlns:a16="http://schemas.microsoft.com/office/drawing/2014/main" id="{D10B3293-DDEF-446B-BC8E-62193F6B6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4714875"/>
            <a:ext cx="60674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WO：弱み×機会</a:t>
            </a:r>
          </a:p>
        </p:txBody>
      </p:sp>
      <p:sp>
        <p:nvSpPr>
          <p:cNvPr id="21" name="input">
            <a:extLst xmlns:a="http://schemas.openxmlformats.org/drawingml/2006/main">
              <a:ext uri="{FF2B5EF4-FFF2-40B4-BE49-F238E27FC236}">
                <a16:creationId xmlns:a16="http://schemas.microsoft.com/office/drawing/2014/main" id="{4E18894D-3C07-42AA-ABA8-4FE20147D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238750"/>
            <a:ext cx="63817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2" name="shape">
            <a:extLst xmlns:a="http://schemas.openxmlformats.org/drawingml/2006/main">
              <a:ext uri="{FF2B5EF4-FFF2-40B4-BE49-F238E27FC236}">
                <a16:creationId xmlns:a16="http://schemas.microsoft.com/office/drawing/2014/main" id="{EA80A3C4-E9F0-449A-BB75-EE8FB6C0C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4610100"/>
            <a:ext cx="6762750" cy="194310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23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E77977DB-F8B0-434C-B022-B9C7AB86D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47910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4" name="field-label">
            <a:extLst xmlns:a="http://schemas.openxmlformats.org/drawingml/2006/main">
              <a:ext uri="{FF2B5EF4-FFF2-40B4-BE49-F238E27FC236}">
                <a16:creationId xmlns:a16="http://schemas.microsoft.com/office/drawing/2014/main" id="{E4A5181B-AA96-4A44-9E96-B972E2C41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1525" y="4714875"/>
            <a:ext cx="60674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WT：弱み×脅威</a:t>
            </a:r>
          </a:p>
        </p:txBody>
      </p:sp>
      <p:sp>
        <p:nvSpPr>
          <p:cNvPr id="25" name="input">
            <a:extLst xmlns:a="http://schemas.openxmlformats.org/drawingml/2006/main">
              <a:ext uri="{FF2B5EF4-FFF2-40B4-BE49-F238E27FC236}">
                <a16:creationId xmlns:a16="http://schemas.microsoft.com/office/drawing/2014/main" id="{EF330CBC-8F71-4072-AF20-6AD09FB2F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5238750"/>
            <a:ext cx="63817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6" name="icon:pencil">
            <a:extLst xmlns:a="http://schemas.openxmlformats.org/drawingml/2006/main">
              <a:ext uri="{FF2B5EF4-FFF2-40B4-BE49-F238E27FC236}">
                <a16:creationId xmlns:a16="http://schemas.microsoft.com/office/drawing/2014/main" id="{F6DAD390-1818-4E1F-8546-6588F6F87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67575"/>
            <a:ext cx="247650" cy="247650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70B5AA"/>
            </a:solidFill>
          </a:ln>
        </p:spPr>
      </p:sp>
      <p:sp>
        <p:nvSpPr>
          <p:cNvPr id="27" name="body">
            <a:extLst xmlns:a="http://schemas.openxmlformats.org/drawingml/2006/main">
              <a:ext uri="{FF2B5EF4-FFF2-40B4-BE49-F238E27FC236}">
                <a16:creationId xmlns:a16="http://schemas.microsoft.com/office/drawing/2014/main" id="{9E939271-8894-4721-9AB9-F17C6DBB9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7153275"/>
            <a:ext cx="1347787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色の付いた欄の「ここに記入」を置き換えてください。必要に応じて図形・項目も編集できます。</a:t>
            </a:r>
          </a:p>
        </p:txBody>
      </p:sp>
    </p:spTree>
    <p:extLst>
      <p:ext uri="{BB962C8B-B14F-4D97-AF65-F5344CB8AC3E}">
        <p14:creationId xmlns:p14="http://schemas.microsoft.com/office/powerpoint/2010/main" val="48971008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2026-10-06T23:57:18.3670000Z</dcterms:created>
  <dcterms:modified xsi:type="dcterms:W3CDTF">2026-10-06T23:57:18.3670000Z</dcterms:modified>
</coreProperties>
</file>