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1bd0fe6c0846bf" /><Relationship Type="http://schemas.openxmlformats.org/officeDocument/2006/relationships/extended-properties" Target="/docProps/app.xml" Id="R707736fba8fa4ebe" /><Relationship Type="http://schemas.openxmlformats.org/officeDocument/2006/relationships/officeDocument" Target="/ppt/presentation.xml" Id="Re0f90359580a4d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dc38f8e5604cb4"/>
  </p:sldMasterIdLst>
  <p:notesMasterIdLst>
    <p:notesMasterId xmlns:r="http://schemas.openxmlformats.org/officeDocument/2006/relationships" r:id="Rda387e26d21f4226"/>
  </p:notesMasterIdLst>
  <p:sldIdLst>
    <p:sldId xmlns:r="http://schemas.openxmlformats.org/officeDocument/2006/relationships" id="256" r:id="Redf03f6d62134d27"/>
    <p:sldId xmlns:r="http://schemas.openxmlformats.org/officeDocument/2006/relationships" id="257" r:id="R0d8187997fa245dd"/>
    <p:sldId xmlns:r="http://schemas.openxmlformats.org/officeDocument/2006/relationships" id="258" r:id="R8582057d0d5942d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121a0b21927417b" /><Relationship Type="http://schemas.openxmlformats.org/officeDocument/2006/relationships/slideMaster" Target="/ppt/slideMasters/slideMaster1.xml" Id="R67dc38f8e5604cb4" /><Relationship Type="http://schemas.openxmlformats.org/officeDocument/2006/relationships/notesMaster" Target="/ppt/notesMasters/notesMaster1.xml" Id="Rda387e26d21f4226" /><Relationship Type="http://schemas.openxmlformats.org/officeDocument/2006/relationships/presProps" Target="/ppt/presProps.xml" Id="R7e4208e5028f44e3" /><Relationship Type="http://schemas.openxmlformats.org/officeDocument/2006/relationships/tableStyles" Target="/ppt/tableStyles.xml" Id="Rf497e31e4ef54656" /><Relationship Type="http://schemas.openxmlformats.org/officeDocument/2006/relationships/slide" Target="/ppt/slides/slide1.xml" Id="Redf03f6d62134d27" /><Relationship Type="http://schemas.openxmlformats.org/officeDocument/2006/relationships/slide" Target="/ppt/slides/slide2.xml" Id="R0d8187997fa245dd" /><Relationship Type="http://schemas.openxmlformats.org/officeDocument/2006/relationships/slide" Target="/ppt/slides/slide3.xml" Id="R8582057d0d5942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8bf4910bac47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8b43c078314459" /><Relationship Type="http://schemas.openxmlformats.org/officeDocument/2006/relationships/notesMaster" Target="/ppt/notesMasters/notesMaster1.xml" Id="R62a5c5bda79345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dc7a8b35224a19" /><Relationship Type="http://schemas.openxmlformats.org/officeDocument/2006/relationships/notesMaster" Target="/ppt/notesMasters/notesMaster1.xml" Id="Rd2bb32f07b384c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a527c0bca44f7b" /><Relationship Type="http://schemas.openxmlformats.org/officeDocument/2006/relationships/notesMaster" Target="/ppt/notesMasters/notesMaster1.xml" Id="R356accefaf0e44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PEST分析</a:t>
            </a:r>
          </a:p>
          <a:p xmlns:a="http://schemas.openxmlformats.org/drawingml/2006/main">
            <a:r>
              <a:t>外部の変化が、顧客や事業に与える影響を整理する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https://prod.cipd.org/en/knowledge/factsheets/pestle-analysis-factsheet/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PEST分析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https://prod.cipd.org/en/knowledge/factsheets/pestle-analysis-factsheet/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PEST分析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https://prod.cipd.org/en/knowledge/factsheets/pestle-analysis-factsheet/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f5098311e04a1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56f4302a6e4227" /><Relationship Type="http://schemas.openxmlformats.org/officeDocument/2006/relationships/slideLayout" Target="/ppt/slideLayouts/slideLayout1.xml" Id="Rbeffb70902fe4c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ffb70902fe4c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1041b3b13544f1" /><Relationship Type="http://schemas.openxmlformats.org/officeDocument/2006/relationships/image" Target="/ppt/media/image.png" Id="R7c61094b17a04080" /><Relationship Type="http://schemas.openxmlformats.org/officeDocument/2006/relationships/notesSlide" Target="/ppt/notesSlides/notesSlide1.xml" Id="R6684c1b9df4548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d03be4f8624da3" /><Relationship Type="http://schemas.openxmlformats.org/officeDocument/2006/relationships/notesSlide" Target="/ppt/notesSlides/notesSlide2.xml" Id="R022c0507a2534a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59b40cce774a56" /><Relationship Type="http://schemas.openxmlformats.org/officeDocument/2006/relationships/notesSlide" Target="/ppt/notesSlides/notesSlide3.xml" Id="R83c1f06b6b1648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B53221E2-3ACE-444C-8E9F-E826A6A3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ED0B3365-4BA5-4945-8D4A-E599EBC8F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7DBA46E-349B-434B-9603-2F383170B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CC36733A-7ABA-4777-AB09-ADAB7C36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63390F68-5190-4A9F-AE15-BD373FE72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2A1E12-C2C6-4D67-8A2D-7707F1BB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F0665642-297E-4267-85BA-669B8C27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D2422-D9A8-4141-8EA4-8A3166D3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1036A5B-501B-40E2-80DC-22C14D59B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C676EC9-FBCE-4BB4-8B1C-4150BBC4F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PEST分析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81B815F8-BC70-42D5-9A1E-784EB0A51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外部の変化が、顧客や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事業に与える影響を整理する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369B9FA0-ADA2-4BE5-B662-E54C3639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020AA29-A620-4F62-A119-9F36CEDD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C821C2A7-3624-46DD-8390-14F8E532A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61094b17a04080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5EDE5-F9F9-4232-8DAA-471E6D11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2D0D12F7-F1D8-4583-AD7E-4F45F887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D97FB55B-D661-448C-B0A4-1DA97FE8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051493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48F36468-9B78-4CD3-98D3-AF011077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A99B251-BADD-48B9-AD90-DA5FD619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287B592-A780-4A20-A0E9-67430A51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04D2383-2EF9-4D60-8C51-938F73F2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06549C5-F70E-4C54-B370-B8F2FD99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PEST分析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1D9BAA13-307F-4ED7-897E-5F60D02D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地域の弁当宅配サービスの場合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7FF6F-E7D9-43B4-9CAE-008573BC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0D1B0DA-A576-4638-BB89-3EDC661D2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9D428A01-8C7D-4F9B-B013-628EAA1E2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ARC-SG-01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29562D95-E81A-4279-8CC3-F6ECCF3E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32A3E98-4A2F-4B48-9857-94BF5D10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1E87DD5-5237-4DFB-BFC1-0DB94C6B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政治・制度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46D2376D-99BD-4460-848E-8B4F6618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食品表示の確認が必要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3BDC8-8EA6-4853-9EC6-A7971632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83702746-18D0-41C8-B343-73C0F9C3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49202BEE-9D0C-41CF-9908-831AAFE55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F679864-C6F0-467C-AE8F-0D11CE2A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12CD462-A84A-4596-8F54-639FEEF9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経済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96CAC3D7-0C45-453C-953F-AC780A85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食材・配送費の上昇を想定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F8922F6A-27AF-4B8D-9195-72DC9F87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4E98EFB-4DC0-45F1-B345-52C875CB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0426F34-FF26-4FAB-8406-20DDD931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社会・行動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8B18B2F4-DC13-453F-AEEB-AEC6DF525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高齢の単身世帯に着目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02328812-4418-4D85-AB90-1CFB1268A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6FCA6110-846C-4CCF-93B5-B18D2F62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EC48494-C8C2-45D8-824B-400F6476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技術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64066590-A823-4ADD-AF77-3475FD95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配送ルートの自動作成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E57A7F90-1B54-4AF9-9553-737282A9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6896100" cy="1495425"/>
          </a:xfrm>
          <a:prstGeom xmlns:a="http://schemas.openxmlformats.org/drawingml/2006/main" prst="roundRect">
            <a:avLst>
              <a:gd name="adj" fmla="val 101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9" name="icon:user">
            <a:extLst xmlns:a="http://schemas.openxmlformats.org/drawingml/2006/main">
              <a:ext uri="{FF2B5EF4-FFF2-40B4-BE49-F238E27FC236}">
                <a16:creationId xmlns:a16="http://schemas.microsoft.com/office/drawing/2014/main" id="{F74E502D-8A77-4847-8099-FF44925A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2387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3B8E7FA-7AD4-4A50-A61A-3F1458A2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162550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顧客への影響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E13B5949-716F-4337-B7CB-FED55C61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86425"/>
            <a:ext cx="651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買い物の負担と価格感度を調査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93AD0CC-CD1F-4B99-8BF8-452035BD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924425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B790F0D-E908-47B1-8DB0-CADD8221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91490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9DBAE1F9-EDC2-4595-A8D0-6E83C9CF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057775"/>
            <a:ext cx="6896100" cy="1495425"/>
          </a:xfrm>
          <a:prstGeom xmlns:a="http://schemas.openxmlformats.org/drawingml/2006/main" prst="roundRect">
            <a:avLst>
              <a:gd name="adj" fmla="val 101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9E61050-76DE-444D-8614-02BF4463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2387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28FAE33-53F9-414D-90B5-FD43FE77C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5162550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事業の対応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B938A878-28FA-4E3B-8AB1-7FF49CD9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86425"/>
            <a:ext cx="651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配達頻度と料金を小さく試す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DF5ED6B-92A2-4D52-8302-AE1FD534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705350"/>
            <a:ext cx="9525" cy="276225"/>
          </a:xfrm>
          <a:custGeom xmlns:a="http://schemas.openxmlformats.org/drawingml/2006/main">
            <a:pathLst>
              <a:path w="9525" h="276225">
                <a:moveTo>
                  <a:pt x="0" y="0"/>
                </a:moveTo>
                <a:lnTo>
                  <a:pt x="0" y="2762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76D4528-421E-4E23-BE85-97FFF73F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0069" y="48801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46CCD535-E75C-456A-A211-821798A1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412AAE1-55F3-4911-B13A-AF56336C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958ACCF-8AB3-427A-B1AE-BAECED04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2075ED75-06D1-43E4-A5A8-178BA848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4" name="annotation">
            <a:extLst xmlns:a="http://schemas.openxmlformats.org/drawingml/2006/main">
              <a:ext uri="{FF2B5EF4-FFF2-40B4-BE49-F238E27FC236}">
                <a16:creationId xmlns:a16="http://schemas.microsoft.com/office/drawing/2014/main" id="{D81952F3-2BC4-4B61-B7D2-4323750A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制度や市場の記述には、調べた日と出典を添える</a:t>
            </a:r>
          </a:p>
        </p:txBody>
      </p:sp>
      <p:sp>
        <p:nvSpPr>
          <p:cNvPr id="45" name="shape">
            <a:extLst xmlns:a="http://schemas.openxmlformats.org/drawingml/2006/main">
              <a:ext uri="{FF2B5EF4-FFF2-40B4-BE49-F238E27FC236}">
                <a16:creationId xmlns:a16="http://schemas.microsoft.com/office/drawing/2014/main" id="{E033BC65-F5D2-4626-ABC4-322ECF89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48BE3A3-5821-42DF-A953-4928B501A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8E70EBC-CF50-4664-9F34-88DCB153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02014900-90D7-4BE0-848E-DB7C7E8D4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9" name="annotation">
            <a:extLst xmlns:a="http://schemas.openxmlformats.org/drawingml/2006/main">
              <a:ext uri="{FF2B5EF4-FFF2-40B4-BE49-F238E27FC236}">
                <a16:creationId xmlns:a16="http://schemas.microsoft.com/office/drawing/2014/main" id="{C89A8E0D-13C0-4EF8-8BF6-514D1667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変化の列挙で終えず、顧客への影響まで書く</a:t>
            </a:r>
          </a:p>
        </p:txBody>
      </p:sp>
      <p:sp>
        <p:nvSpPr>
          <p:cNvPr id="50" name="example-note">
            <a:extLst xmlns:a="http://schemas.openxmlformats.org/drawingml/2006/main">
              <a:ext uri="{FF2B5EF4-FFF2-40B4-BE49-F238E27FC236}">
                <a16:creationId xmlns:a16="http://schemas.microsoft.com/office/drawing/2014/main" id="{1F369D90-8F31-42A0-BA71-333D5815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62725"/>
            <a:ext cx="1400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架空の検討例。制度・市場の現状を示すものではありません。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15155670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A888990-4190-4D43-84DE-4D35AA0C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0035092-57B6-421B-88C2-BAD914B0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FB02901-8CEB-4202-A652-A853AEB50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D07E5DF-025C-4890-8220-59CAC61F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3C851FC-A11A-49CE-AD44-88AD23186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PEST分析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5A48E8E-51EC-4374-AD77-3A60CC02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096B7F-1A28-4E37-BF4D-89A2C4AA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859D6CA0-E910-44F5-BA96-1D9D0154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5AF13D1E-3075-4389-AFEC-58FDCF62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ARC-SG-01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4BBDE096-F089-4F09-BB2E-59DA5C29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681B02C-F835-4871-821A-CEBEA4B9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BF7129C-7261-435F-A506-FB176A4E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政治・制度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F88067E3-B037-46C0-B20B-0F352FE2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18CE94DA-B61B-48CD-9D07-3D791752E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CCB8885-CEBF-45C8-98B1-736123E1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DEBD924-B46C-4BBB-9180-D28251DE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経済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1E582BEF-2951-4C5D-8E18-45A91D48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6025048D-B1F4-404C-9D78-74E7E0355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3D670A6-BECA-4E81-8370-806C99BAE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ED1D741-FCCE-4554-BC14-59FE4DC1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社会・行動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A5D83D36-1E31-4D6D-9774-9EF550EE8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AAA5AB59-806B-4DC1-963B-F96751F1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2362200"/>
            <a:ext cx="3276600" cy="2295525"/>
          </a:xfrm>
          <a:prstGeom xmlns:a="http://schemas.openxmlformats.org/drawingml/2006/main" prst="roundRect">
            <a:avLst>
              <a:gd name="adj" fmla="val 6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94AE7B0A-528C-4C5C-BC0D-23D9B003C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DCF1D44-91CD-492E-ACF5-3BD3FCD2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2466975"/>
            <a:ext cx="2581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技術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C31E3DA0-11C7-44B6-A28E-EEDA0113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2990850"/>
            <a:ext cx="28956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798CD6B6-428E-4FE6-B6B0-8582563C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6896100" cy="1495425"/>
          </a:xfrm>
          <a:prstGeom xmlns:a="http://schemas.openxmlformats.org/drawingml/2006/main" prst="roundRect">
            <a:avLst>
              <a:gd name="adj" fmla="val 1019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user">
            <a:extLst xmlns:a="http://schemas.openxmlformats.org/drawingml/2006/main">
              <a:ext uri="{FF2B5EF4-FFF2-40B4-BE49-F238E27FC236}">
                <a16:creationId xmlns:a16="http://schemas.microsoft.com/office/drawing/2014/main" id="{DE050320-2CD1-4C6C-A8AF-8CA32E92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2387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527F85A-B58C-4418-A0A3-CF6FD364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162550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顧客への影響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A5AF5930-CA5E-4A77-B8A5-AA937ACB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86425"/>
            <a:ext cx="651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15566C38-04FA-47D0-9A67-8FE1DE026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057775"/>
            <a:ext cx="6896100" cy="1495425"/>
          </a:xfrm>
          <a:prstGeom xmlns:a="http://schemas.openxmlformats.org/drawingml/2006/main" prst="roundRect">
            <a:avLst>
              <a:gd name="adj" fmla="val 1019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0C662E8-2BB5-4BB0-AF3E-52278F63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23875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FA85453-DA7F-4769-A8AB-BDF46A99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5162550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事業の対応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10F42B82-1853-44F9-9F1D-706A050F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86425"/>
            <a:ext cx="6515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0CE4093-7D1C-4504-8AB5-3A5BACC8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705350"/>
            <a:ext cx="9525" cy="276225"/>
          </a:xfrm>
          <a:custGeom xmlns:a="http://schemas.openxmlformats.org/drawingml/2006/main">
            <a:pathLst>
              <a:path w="9525" h="276225">
                <a:moveTo>
                  <a:pt x="0" y="0"/>
                </a:moveTo>
                <a:lnTo>
                  <a:pt x="0" y="2762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8FE481C-DA38-46BF-9055-B4C8CFC03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0069" y="4880191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8EB07B5-9A6D-4B9A-B663-6FF34AD1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22EEACE2-F817-41AE-8963-CBFB22BC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7042181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2026-10-06T23:57:17.4620000Z</dcterms:created>
  <dcterms:modified xsi:type="dcterms:W3CDTF">2026-10-06T23:57:17.4620000Z</dcterms:modified>
</coreProperties>
</file>