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5658ffbbad74fad" /><Relationship Type="http://schemas.openxmlformats.org/officeDocument/2006/relationships/extended-properties" Target="/docProps/app.xml" Id="Rd74da8979a914da8" /><Relationship Type="http://schemas.openxmlformats.org/officeDocument/2006/relationships/officeDocument" Target="/ppt/presentation.xml" Id="R81084ddef668474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fb3a6c2f5154aa5"/>
  </p:sldMasterIdLst>
  <p:notesMasterIdLst>
    <p:notesMasterId xmlns:r="http://schemas.openxmlformats.org/officeDocument/2006/relationships" r:id="Rd8716f85e8794dd4"/>
  </p:notesMasterIdLst>
  <p:sldIdLst>
    <p:sldId xmlns:r="http://schemas.openxmlformats.org/officeDocument/2006/relationships" id="256" r:id="Ra7d18f3f8ec64560"/>
    <p:sldId xmlns:r="http://schemas.openxmlformats.org/officeDocument/2006/relationships" id="257" r:id="R077329828ca94b3d"/>
    <p:sldId xmlns:r="http://schemas.openxmlformats.org/officeDocument/2006/relationships" id="258" r:id="R8d047eab78ad4bbd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3f21e287e324649" /><Relationship Type="http://schemas.openxmlformats.org/officeDocument/2006/relationships/slideMaster" Target="/ppt/slideMasters/slideMaster1.xml" Id="R3fb3a6c2f5154aa5" /><Relationship Type="http://schemas.openxmlformats.org/officeDocument/2006/relationships/notesMaster" Target="/ppt/notesMasters/notesMaster1.xml" Id="Rd8716f85e8794dd4" /><Relationship Type="http://schemas.openxmlformats.org/officeDocument/2006/relationships/presProps" Target="/ppt/presProps.xml" Id="R2a9e16fb2c594d9b" /><Relationship Type="http://schemas.openxmlformats.org/officeDocument/2006/relationships/tableStyles" Target="/ppt/tableStyles.xml" Id="R9d3a9d2a41c847c3" /><Relationship Type="http://schemas.openxmlformats.org/officeDocument/2006/relationships/slide" Target="/ppt/slides/slide1.xml" Id="Ra7d18f3f8ec64560" /><Relationship Type="http://schemas.openxmlformats.org/officeDocument/2006/relationships/slide" Target="/ppt/slides/slide2.xml" Id="R077329828ca94b3d" /><Relationship Type="http://schemas.openxmlformats.org/officeDocument/2006/relationships/slide" Target="/ppt/slides/slide3.xml" Id="R8d047eab78ad4bb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a77b2ebf578410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33f8db31bd1411a" /><Relationship Type="http://schemas.openxmlformats.org/officeDocument/2006/relationships/notesMaster" Target="/ppt/notesMasters/notesMaster1.xml" Id="R80adff7c163042b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e6bdee253b54492" /><Relationship Type="http://schemas.openxmlformats.org/officeDocument/2006/relationships/notesMaster" Target="/ppt/notesMasters/notesMaster1.xml" Id="Rbc185d0a0e6a4bb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c9be9f8506f4e7d" /><Relationship Type="http://schemas.openxmlformats.org/officeDocument/2006/relationships/notesMaster" Target="/ppt/notesMasters/notesMaster1.xml" Id="R44f0d22e34e14d0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リーンキャンバス</a:t>
            </a:r>
          </a:p>
          <a:p xmlns:a="http://schemas.openxmlformats.org/drawingml/2006/main">
            <a:r>
              <a:t>事業の仮説を一枚にまとめ、先に確かめる点を選ぶ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https://leanspark.ai/leancanvas</a:t>
            </a:r>
          </a:p>
          <a:p xmlns:a="http://schemas.openxmlformats.org/drawingml/2006/main">
            <a:r>
              <a:t>https://medium.com/lean-stack/the-lean-stack-part-1-90ae75bc23a0</a:t>
            </a:r>
          </a:p>
          <a:p xmlns:a="http://schemas.openxmlformats.org/drawingml/2006/main">
            <a:r>
              <a:t>https://medium.com/lean-stack/reorder-your-chain-of-beliefs-with-a-leaner-lean-canvas-8ab0f35fcc9c</a:t>
            </a:r>
          </a:p>
          <a:p xmlns:a="http://schemas.openxmlformats.org/drawingml/2006/main">
            <a:r>
              <a:t>https://leanstack.s3.amazonaws.com/templates/lean-canvas-v4.pdf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>Lean Canvas by Ash Maurya, adapted from Business Model Canvas by Alexander Osterwalder / Strategyzer. Original CC BY-SA 3.0; this adapted canvas CC BY-SA 4.0: https://creativecommons.org/licenses/by-sa/4.0/ . Changes: Japanese wording, layout and fictional examples.</a:t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リーンキャンバス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https://leanspark.ai/leancanvas</a:t>
            </a:r>
          </a:p>
          <a:p xmlns:a="http://schemas.openxmlformats.org/drawingml/2006/main">
            <a:r>
              <a:t>https://medium.com/lean-stack/the-lean-stack-part-1-90ae75bc23a0</a:t>
            </a:r>
          </a:p>
          <a:p xmlns:a="http://schemas.openxmlformats.org/drawingml/2006/main">
            <a:r>
              <a:t>https://medium.com/lean-stack/reorder-your-chain-of-beliefs-with-a-leaner-lean-canvas-8ab0f35fcc9c</a:t>
            </a:r>
          </a:p>
          <a:p xmlns:a="http://schemas.openxmlformats.org/drawingml/2006/main">
            <a:r>
              <a:t>https://leanstack.s3.amazonaws.com/templates/lean-canvas-v4.pdf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>Lean Canvas by Ash Maurya, adapted from Business Model Canvas by Alexander Osterwalder / Strategyzer. Original CC BY-SA 3.0; this adapted canvas CC BY-SA 4.0: https://creativecommons.org/licenses/by-sa/4.0/ . Changes: Japanese wording, layout and fictional examples.</a:t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リーンキャンバス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https://leanspark.ai/leancanvas</a:t>
            </a:r>
          </a:p>
          <a:p xmlns:a="http://schemas.openxmlformats.org/drawingml/2006/main">
            <a:r>
              <a:t>https://medium.com/lean-stack/the-lean-stack-part-1-90ae75bc23a0</a:t>
            </a:r>
          </a:p>
          <a:p xmlns:a="http://schemas.openxmlformats.org/drawingml/2006/main">
            <a:r>
              <a:t>https://medium.com/lean-stack/reorder-your-chain-of-beliefs-with-a-leaner-lean-canvas-8ab0f35fcc9c</a:t>
            </a:r>
          </a:p>
          <a:p xmlns:a="http://schemas.openxmlformats.org/drawingml/2006/main">
            <a:r>
              <a:t>https://leanstack.s3.amazonaws.com/templates/lean-canvas-v4.pdf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>Lean Canvas by Ash Maurya, adapted from Business Model Canvas by Alexander Osterwalder / Strategyzer. Original CC BY-SA 3.0; this adapted canvas CC BY-SA 4.0: https://creativecommons.org/licenses/by-sa/4.0/ . Changes: Japanese wording, layout and fictional examples.</a:t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702c69eff64fb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368e87014b04b13" /><Relationship Type="http://schemas.openxmlformats.org/officeDocument/2006/relationships/slideLayout" Target="/ppt/slideLayouts/slideLayout1.xml" Id="R9a382e23982d44d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a382e23982d44d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e2f894c2834322" /><Relationship Type="http://schemas.openxmlformats.org/officeDocument/2006/relationships/image" Target="/ppt/media/image.png" Id="Rf451ab20b906436a" /><Relationship Type="http://schemas.openxmlformats.org/officeDocument/2006/relationships/notesSlide" Target="/ppt/notesSlides/notesSlide1.xml" Id="Rd3012e83fad047f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7df91384ef437d" /><Relationship Type="http://schemas.openxmlformats.org/officeDocument/2006/relationships/notesSlide" Target="/ppt/notesSlides/notesSlide2.xml" Id="R5c1c1dfc4da04e7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e2c8a64e4d421c" /><Relationship Type="http://schemas.openxmlformats.org/officeDocument/2006/relationships/notesSlide" Target="/ppt/notesSlides/notesSlide3.xml" Id="Ra64177f323f5455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body">
            <a:extLst xmlns:a="http://schemas.openxmlformats.org/drawingml/2006/main">
              <a:ext uri="{FF2B5EF4-FFF2-40B4-BE49-F238E27FC236}">
                <a16:creationId xmlns:a16="http://schemas.microsoft.com/office/drawing/2014/main" id="{AA55C765-258D-4037-B1CF-5A2C75563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FE44337D-03CF-439F-AC7C-8BC866AFB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069E223C-37E2-4BF2-BE6E-C426401B0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B36D33F7-71C2-4392-9E74-FC2870FF4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01537E59-20F1-40C9-A7A2-0ED5230AC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28A268-807E-4CB7-BBB5-6E01CF730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67E88E80-CD17-4B83-B30E-DD79CB365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F9FD60-B89E-4330-96C6-AF67679DC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16711F99-E43F-4B3C-9B39-35FC6DBBB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1B11D732-A49E-4CC8-BC10-E8A4BDCF0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リーンキャンバス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DC7D04C8-E834-4055-A646-949706416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事業の仮説を一枚にまとめ、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先に確かめる点を選ぶ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47C44700-C1D6-4155-8686-2819F40E6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F4F2A077-F4C3-4611-A8C2-91D2E7AC9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2ED0FCA7-FEBF-4877-9B30-51EEAC95B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51ab20b906436a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5CB762-0FA8-43BD-9DBF-CAD4A71C8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DC973618-EB2D-4C7E-9D6C-7D83CBDD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ARC-LC-01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72214E30-21E6-40B7-A16F-709D3CC87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  <p:sp>
        <p:nvSpPr>
          <p:cNvPr id="19" name="attribution">
            <a:extLst xmlns:a="http://schemas.openxmlformats.org/drawingml/2006/main">
              <a:ext uri="{FF2B5EF4-FFF2-40B4-BE49-F238E27FC236}">
                <a16:creationId xmlns:a16="http://schemas.microsoft.com/office/drawing/2014/main" id="{F177C6CB-EC85-4A81-A196-F248563D1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58125"/>
            <a:ext cx="130492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9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Lean Canvas: Ash Maurya / CC BY-SA 4.0（日本語化・記入例を追加）</a:t>
            </a:r>
          </a:p>
        </p:txBody>
      </p:sp>
    </p:spTree>
    <p:extLst>
      <p:ext uri="{BB962C8B-B14F-4D97-AF65-F5344CB8AC3E}">
        <p14:creationId xmlns:p14="http://schemas.microsoft.com/office/powerpoint/2010/main" val="3563237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2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087AE7DF-533E-407D-BEA0-74CBF679B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15DE684-D697-4200-91FC-852BC4C71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3EC31239-05FF-41CD-BBF4-5541B33EC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21238B2-9608-4D7A-8E5A-0FC6D4DB2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24EB2073-4D1E-4E4E-9E57-B0B502211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リーンキャンバス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80445735-DDEB-4A6C-9979-ACBF28997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小さな飲食店向け予約管理サービスの場合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42E3F9-166C-4946-A84E-935CD1C3C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A9F276F0-7F53-4DBD-B651-90B2955AE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518DD172-0C88-4A0F-817A-A73DF57FD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ARC-LC-01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9AF82079-B765-436F-A201-E3E88457F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2590800" cy="264795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2F9CEA5-E4DC-440F-A505-9F6F5F675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24E5B0F-2B41-481E-820F-D6D007B1B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1895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課題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BAA5C9A3-B29C-40E8-859E-3E6984FEA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209800" cy="1895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電話対応で接客が止まる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F1D24C-7622-4347-8476-FC8150241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152A9EFE-D476-410A-9E15-A82D8B338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7A7E47A6-616B-4216-AC4B-8A70C8867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362200"/>
            <a:ext cx="2590800" cy="1219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232E560-BF1E-4254-9AC8-EB978CCEE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078921F-BB99-4CF7-B073-4D7437815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2466975"/>
            <a:ext cx="1895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解決策</a:t>
            </a:r>
          </a:p>
        </p:txBody>
      </p:sp>
      <p:sp>
        <p:nvSpPr>
          <p:cNvPr id="19" name="example">
            <a:extLst xmlns:a="http://schemas.openxmlformats.org/drawingml/2006/main">
              <a:ext uri="{FF2B5EF4-FFF2-40B4-BE49-F238E27FC236}">
                <a16:creationId xmlns:a16="http://schemas.microsoft.com/office/drawing/2014/main" id="{4A1D8C92-8FEF-4393-BC0E-F5FA3EEB5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990850"/>
            <a:ext cx="2209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空席をWebで予約受付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AD72F1E0-A846-4181-B353-B3B913F2C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362200"/>
            <a:ext cx="2590800" cy="264795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1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AE5D8682-711A-4101-B74C-284A893BD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942B4E8-66C6-4AFA-999E-6C77ABC1B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2466975"/>
            <a:ext cx="1895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独自の価値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136ABA0E-B327-47E5-BB14-939BFAD8B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990850"/>
            <a:ext cx="2209800" cy="1895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接客を止めずに予約を取れる</a:t>
            </a:r>
          </a:p>
        </p:txBody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E008DD59-269E-42D6-81EC-9216FB7C1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362200"/>
            <a:ext cx="2590800" cy="1219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4348F2F-078D-4F14-8A6D-7281FDBC3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F45894B-99DA-447F-903B-ED6A40982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2466975"/>
            <a:ext cx="1895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模倣困難な優位</a:t>
            </a:r>
          </a:p>
        </p:txBody>
      </p:sp>
      <p:sp>
        <p:nvSpPr>
          <p:cNvPr id="27" name="example">
            <a:extLst xmlns:a="http://schemas.openxmlformats.org/drawingml/2006/main">
              <a:ext uri="{FF2B5EF4-FFF2-40B4-BE49-F238E27FC236}">
                <a16:creationId xmlns:a16="http://schemas.microsoft.com/office/drawing/2014/main" id="{7377A975-2666-484C-AB87-55104E11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990850"/>
            <a:ext cx="2209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地域の飲食店との継続的な関係</a:t>
            </a:r>
          </a:p>
        </p:txBody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F9D4E354-0FCB-483A-BAD5-C00FCAFB2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8600" y="2362200"/>
            <a:ext cx="2971800" cy="2647950"/>
          </a:xfrm>
          <a:prstGeom xmlns:a="http://schemas.openxmlformats.org/drawingml/2006/main" prst="roundRect">
            <a:avLst>
              <a:gd name="adj" fmla="val 5755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29" name="icon:user">
            <a:extLst xmlns:a="http://schemas.openxmlformats.org/drawingml/2006/main">
              <a:ext uri="{FF2B5EF4-FFF2-40B4-BE49-F238E27FC236}">
                <a16:creationId xmlns:a16="http://schemas.microsoft.com/office/drawing/2014/main" id="{6D41C922-7317-4D12-B8A8-DC5A706BA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39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7302EBE-74BC-4B51-B96B-6564494F9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82475" y="2466975"/>
            <a:ext cx="2276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顧客</a:t>
            </a:r>
          </a:p>
        </p:txBody>
      </p:sp>
      <p:sp>
        <p:nvSpPr>
          <p:cNvPr id="31" name="example">
            <a:extLst xmlns:a="http://schemas.openxmlformats.org/drawingml/2006/main">
              <a:ext uri="{FF2B5EF4-FFF2-40B4-BE49-F238E27FC236}">
                <a16:creationId xmlns:a16="http://schemas.microsoft.com/office/drawing/2014/main" id="{8248746D-75A0-4BFE-969C-651B41C4F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2990850"/>
            <a:ext cx="2590800" cy="1895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店主が接客も担う個人店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DE4D79B-6617-441F-8958-504A72276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3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2ABB5AC4-053C-4BE7-BA17-E4F4B2B00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1777683A-4B1F-4A66-B2B9-CF4B3B8B3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733800"/>
            <a:ext cx="2590800" cy="1276350"/>
          </a:xfrm>
          <a:prstGeom xmlns:a="http://schemas.openxmlformats.org/drawingml/2006/main" prst="roundRect">
            <a:avLst>
              <a:gd name="adj" fmla="val 11940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15F9A137-5B2B-4F91-969E-1FFFEE1D9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3914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12A358C-8D12-42D8-9F77-341FA83A6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3838575"/>
            <a:ext cx="1895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重要指標</a:t>
            </a:r>
          </a:p>
        </p:txBody>
      </p:sp>
      <p:sp>
        <p:nvSpPr>
          <p:cNvPr id="37" name="example">
            <a:extLst xmlns:a="http://schemas.openxmlformats.org/drawingml/2006/main">
              <a:ext uri="{FF2B5EF4-FFF2-40B4-BE49-F238E27FC236}">
                <a16:creationId xmlns:a16="http://schemas.microsoft.com/office/drawing/2014/main" id="{CEAA1554-0FDC-4C65-859D-9870BC3AE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4362450"/>
            <a:ext cx="2209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予約完了率・継続店舗数</a:t>
            </a:r>
          </a:p>
        </p:txBody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811B7CDF-7E82-4D1B-918A-8E04C6AD6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733800"/>
            <a:ext cx="2590800" cy="1276350"/>
          </a:xfrm>
          <a:prstGeom xmlns:a="http://schemas.openxmlformats.org/drawingml/2006/main" prst="roundRect">
            <a:avLst>
              <a:gd name="adj" fmla="val 11940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AF418A8-9124-4C7D-8D70-2AAF0C295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3914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8541EAE-408E-4F28-AE00-6095EB173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3838575"/>
            <a:ext cx="1895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接点</a:t>
            </a:r>
          </a:p>
        </p:txBody>
      </p:sp>
      <p:sp>
        <p:nvSpPr>
          <p:cNvPr id="41" name="example">
            <a:extLst xmlns:a="http://schemas.openxmlformats.org/drawingml/2006/main">
              <a:ext uri="{FF2B5EF4-FFF2-40B4-BE49-F238E27FC236}">
                <a16:creationId xmlns:a16="http://schemas.microsoft.com/office/drawing/2014/main" id="{E959F67E-3C75-45F0-908D-0813374EF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4362450"/>
            <a:ext cx="2209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地域の商店会から紹介</a:t>
            </a:r>
          </a:p>
        </p:txBody>
      </p:sp>
      <p:sp>
        <p:nvSpPr>
          <p:cNvPr id="42" name="shape">
            <a:extLst xmlns:a="http://schemas.openxmlformats.org/drawingml/2006/main">
              <a:ext uri="{FF2B5EF4-FFF2-40B4-BE49-F238E27FC236}">
                <a16:creationId xmlns:a16="http://schemas.microsoft.com/office/drawing/2014/main" id="{30BBA3ED-8078-4C4C-B974-BC0D3EB54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00650"/>
            <a:ext cx="666750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3" name="icon:coins">
            <a:extLst xmlns:a="http://schemas.openxmlformats.org/drawingml/2006/main">
              <a:ext uri="{FF2B5EF4-FFF2-40B4-BE49-F238E27FC236}">
                <a16:creationId xmlns:a16="http://schemas.microsoft.com/office/drawing/2014/main" id="{B519BB11-6673-47C8-AD07-0F3494D43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381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E8C9566-8FD8-443C-A33F-5A7DEA26F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305425"/>
            <a:ext cx="5972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費用構造</a:t>
            </a:r>
          </a:p>
        </p:txBody>
      </p:sp>
      <p:sp>
        <p:nvSpPr>
          <p:cNvPr id="45" name="example">
            <a:extLst xmlns:a="http://schemas.openxmlformats.org/drawingml/2006/main">
              <a:ext uri="{FF2B5EF4-FFF2-40B4-BE49-F238E27FC236}">
                <a16:creationId xmlns:a16="http://schemas.microsoft.com/office/drawing/2014/main" id="{33F0317A-4AE0-48D6-AAD6-EF3CC092E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829300"/>
            <a:ext cx="6286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開発費・決済費・店舗支援</a:t>
            </a:r>
          </a:p>
        </p:txBody>
      </p:sp>
      <p:sp>
        <p:nvSpPr>
          <p:cNvPr id="46" name="shape">
            <a:extLst xmlns:a="http://schemas.openxmlformats.org/drawingml/2006/main">
              <a:ext uri="{FF2B5EF4-FFF2-40B4-BE49-F238E27FC236}">
                <a16:creationId xmlns:a16="http://schemas.microsoft.com/office/drawing/2014/main" id="{E34A7D4F-DC74-4EE9-A2CD-556DEE76F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5200650"/>
            <a:ext cx="714375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7" name="icon:coins">
            <a:extLst xmlns:a="http://schemas.openxmlformats.org/drawingml/2006/main">
              <a:ext uri="{FF2B5EF4-FFF2-40B4-BE49-F238E27FC236}">
                <a16:creationId xmlns:a16="http://schemas.microsoft.com/office/drawing/2014/main" id="{2E57805C-7974-4ADF-8D3F-DDF97170E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5381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49B0974-9102-4A41-ACFC-537A597A0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5305425"/>
            <a:ext cx="6448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収益の仕組み</a:t>
            </a:r>
          </a:p>
        </p:txBody>
      </p:sp>
      <p:sp>
        <p:nvSpPr>
          <p:cNvPr id="49" name="example">
            <a:extLst xmlns:a="http://schemas.openxmlformats.org/drawingml/2006/main">
              <a:ext uri="{FF2B5EF4-FFF2-40B4-BE49-F238E27FC236}">
                <a16:creationId xmlns:a16="http://schemas.microsoft.com/office/drawing/2014/main" id="{AFA8C4D4-AF46-4C82-89C3-E7EC1F049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5829300"/>
            <a:ext cx="6762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月額利用料＋決済手数料</a:t>
            </a:r>
          </a:p>
        </p:txBody>
      </p:sp>
      <p:sp>
        <p:nvSpPr>
          <p:cNvPr id="50" name="shape">
            <a:extLst xmlns:a="http://schemas.openxmlformats.org/drawingml/2006/main">
              <a:ext uri="{FF2B5EF4-FFF2-40B4-BE49-F238E27FC236}">
                <a16:creationId xmlns:a16="http://schemas.microsoft.com/office/drawing/2014/main" id="{9A0DBFD3-0CB3-4AF6-8FEF-B8FFBF815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352A0500-7EA4-4D84-B16E-C3BADD3AE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0BE57D1D-5D55-4EDB-BF5E-4E27401B0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53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F22BD19A-DD6E-4F9F-BF63-A4206F31A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54" name="annotation">
            <a:extLst xmlns:a="http://schemas.openxmlformats.org/drawingml/2006/main">
              <a:ext uri="{FF2B5EF4-FFF2-40B4-BE49-F238E27FC236}">
                <a16:creationId xmlns:a16="http://schemas.microsoft.com/office/drawing/2014/main" id="{72A1E5D9-8AFB-4693-82FA-89D71D0BD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顧客は「飲食店」だけでなく、困る条件まで絞る</a:t>
            </a:r>
          </a:p>
        </p:txBody>
      </p:sp>
      <p:sp>
        <p:nvSpPr>
          <p:cNvPr id="55" name="shape">
            <a:extLst xmlns:a="http://schemas.openxmlformats.org/drawingml/2006/main">
              <a:ext uri="{FF2B5EF4-FFF2-40B4-BE49-F238E27FC236}">
                <a16:creationId xmlns:a16="http://schemas.microsoft.com/office/drawing/2014/main" id="{21CB89A3-CCD2-408C-B4F8-9359F8BF6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B61F7D5A-F395-4E9E-8275-F1D930CD8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15DD639B-59B9-450F-AECD-B4EC18EB9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8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FB8B1C53-8CB7-4931-A061-87DECD8E8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59" name="annotation">
            <a:extLst xmlns:a="http://schemas.openxmlformats.org/drawingml/2006/main">
              <a:ext uri="{FF2B5EF4-FFF2-40B4-BE49-F238E27FC236}">
                <a16:creationId xmlns:a16="http://schemas.microsoft.com/office/drawing/2014/main" id="{86E26E33-59F5-40A0-995D-D48B70C5B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一番不確かな仮説に印を付け、先に確かめる</a:t>
            </a:r>
          </a:p>
        </p:txBody>
      </p:sp>
      <p:sp>
        <p:nvSpPr>
          <p:cNvPr id="60" name="example-note">
            <a:extLst xmlns:a="http://schemas.openxmlformats.org/drawingml/2006/main">
              <a:ext uri="{FF2B5EF4-FFF2-40B4-BE49-F238E27FC236}">
                <a16:creationId xmlns:a16="http://schemas.microsoft.com/office/drawing/2014/main" id="{D3FC5E93-709E-4DF2-80CC-72837251B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62725"/>
            <a:ext cx="1400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まず確認する仮説：電話対応が本当に予約管理導入の理由になるか</a:t>
            </a:r>
          </a:p>
        </p:txBody>
      </p:sp>
      <p:sp>
        <p:nvSpPr>
          <p:cNvPr id="61" name="attribution">
            <a:extLst xmlns:a="http://schemas.openxmlformats.org/drawingml/2006/main">
              <a:ext uri="{FF2B5EF4-FFF2-40B4-BE49-F238E27FC236}">
                <a16:creationId xmlns:a16="http://schemas.microsoft.com/office/drawing/2014/main" id="{58BA8D45-1F65-4D89-9D0A-9E81775B4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58125"/>
            <a:ext cx="130492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9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Lean Canvas: Ash Maurya / CC BY-SA 4.0（日本語化・記入例を追加）</a:t>
            </a:r>
          </a:p>
        </p:txBody>
      </p:sp>
    </p:spTree>
    <p:extLst>
      <p:ext uri="{BB962C8B-B14F-4D97-AF65-F5344CB8AC3E}">
        <p14:creationId xmlns:p14="http://schemas.microsoft.com/office/powerpoint/2010/main" val="196432950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icon:pencil">
            <a:extLst xmlns:a="http://schemas.openxmlformats.org/drawingml/2006/main">
              <a:ext uri="{FF2B5EF4-FFF2-40B4-BE49-F238E27FC236}">
                <a16:creationId xmlns:a16="http://schemas.microsoft.com/office/drawing/2014/main" id="{AF7FD734-5929-4AAB-805B-82E1C6544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E5B696E-CC76-4E5A-B0D3-AA4EF9B98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60624DA9-A417-420E-B7C8-AC338C7D3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2B223B2-2226-4408-925E-8369E263B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8F199F7A-E08B-4934-BE3F-39C1EDD88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リーンキャンバス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5192A473-FB73-4E79-97FB-850F709CE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9F0816-DE23-42DF-A1AE-86BBFDDEB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AA234C99-DBB8-4271-BE67-9FC2169D2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434767F4-9214-42AD-997A-52A4EC5F5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ARC-LC-01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9F763497-F60D-4842-891D-8F80F990A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2590800" cy="264795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E86CCEC6-40A1-4B1C-B236-74AF18796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539156A-D8F5-4374-B153-1FB6EDA29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1895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課題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BAE52E8D-A69D-4313-BCB2-DB8790A7B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209800" cy="1895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EB5A0EC9-C72E-40DE-8BEC-B9204A03E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362200"/>
            <a:ext cx="2590800" cy="1219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F00FE9F-6633-4111-BF98-47525D1D6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7FE64E7-A084-4417-BE2B-A6F2B0761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2466975"/>
            <a:ext cx="1895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解決策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30AA74A1-00B8-4765-A792-C06099548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990850"/>
            <a:ext cx="2209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4DB8717F-794B-49BF-A31F-6B0355F99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362200"/>
            <a:ext cx="2590800" cy="264795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AA42A18D-6CC8-4DE0-A07C-A4431DA43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0A742B3-40FE-49D7-A919-A810F55C2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2466975"/>
            <a:ext cx="1895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独自の価値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8CCC8B93-AEB7-47E0-AFDC-78DBF8FDA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990850"/>
            <a:ext cx="2209800" cy="1895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22CE23C4-BF1A-40E3-AF5A-4BB01CAD0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362200"/>
            <a:ext cx="2590800" cy="1219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7326C492-0737-460A-ADE5-7C3A1ED60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87CB868-0C8C-4C7E-8809-341193170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2466975"/>
            <a:ext cx="1895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模倣困難な優位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A61F184B-AF58-4FAD-8BD5-09BF11069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990850"/>
            <a:ext cx="2209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DB1A9718-E4C9-4B08-B98E-416BB694E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8600" y="2362200"/>
            <a:ext cx="2971800" cy="2647950"/>
          </a:xfrm>
          <a:prstGeom xmlns:a="http://schemas.openxmlformats.org/drawingml/2006/main" prst="roundRect">
            <a:avLst>
              <a:gd name="adj" fmla="val 5755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7" name="icon:user">
            <a:extLst xmlns:a="http://schemas.openxmlformats.org/drawingml/2006/main">
              <a:ext uri="{FF2B5EF4-FFF2-40B4-BE49-F238E27FC236}">
                <a16:creationId xmlns:a16="http://schemas.microsoft.com/office/drawing/2014/main" id="{A12E6004-F56A-4757-87D0-19A1C1022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39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59AE4E6-5EB8-4472-86ED-AE3299B87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82475" y="2466975"/>
            <a:ext cx="2276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顧客</a:t>
            </a:r>
          </a:p>
        </p:txBody>
      </p:sp>
      <p:sp>
        <p:nvSpPr>
          <p:cNvPr id="29" name="input">
            <a:extLst xmlns:a="http://schemas.openxmlformats.org/drawingml/2006/main">
              <a:ext uri="{FF2B5EF4-FFF2-40B4-BE49-F238E27FC236}">
                <a16:creationId xmlns:a16="http://schemas.microsoft.com/office/drawing/2014/main" id="{A017339C-499A-4353-BE8F-40FE5C49A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9100" y="2990850"/>
            <a:ext cx="2590800" cy="1895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5B3B5961-6EC2-451A-B06C-8E7FB3080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733800"/>
            <a:ext cx="2590800" cy="1276350"/>
          </a:xfrm>
          <a:prstGeom xmlns:a="http://schemas.openxmlformats.org/drawingml/2006/main" prst="roundRect">
            <a:avLst>
              <a:gd name="adj" fmla="val 11940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28807779-7F91-4A27-82F2-B8FC9B347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3914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498A7D9-0FED-4863-8294-1141A25D4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3838575"/>
            <a:ext cx="1895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重要指標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C7FCB999-528C-4202-9974-1A94CF97D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4362450"/>
            <a:ext cx="2209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8A00A777-99F7-4221-A315-DB72ED12F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733800"/>
            <a:ext cx="2590800" cy="1276350"/>
          </a:xfrm>
          <a:prstGeom xmlns:a="http://schemas.openxmlformats.org/drawingml/2006/main" prst="roundRect">
            <a:avLst>
              <a:gd name="adj" fmla="val 1194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6BA05D7-5E21-4707-9653-A49E35830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39147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C3E8EB4-90EA-4A0B-8501-E88974BA4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3838575"/>
            <a:ext cx="1895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接点</a:t>
            </a:r>
          </a:p>
        </p:txBody>
      </p:sp>
      <p:sp>
        <p:nvSpPr>
          <p:cNvPr id="37" name="input">
            <a:extLst xmlns:a="http://schemas.openxmlformats.org/drawingml/2006/main">
              <a:ext uri="{FF2B5EF4-FFF2-40B4-BE49-F238E27FC236}">
                <a16:creationId xmlns:a16="http://schemas.microsoft.com/office/drawing/2014/main" id="{C46D0BA9-56A9-47B3-835B-D8DBEFC1A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4362450"/>
            <a:ext cx="2209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29F40E4B-1D3D-4360-8A10-16F8D35AA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00650"/>
            <a:ext cx="666750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9" name="icon:coins">
            <a:extLst xmlns:a="http://schemas.openxmlformats.org/drawingml/2006/main">
              <a:ext uri="{FF2B5EF4-FFF2-40B4-BE49-F238E27FC236}">
                <a16:creationId xmlns:a16="http://schemas.microsoft.com/office/drawing/2014/main" id="{09D77AB1-EF26-4DEE-B421-F711D2BC4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381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BA7061A-726A-471F-B3C3-D335EE9BD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305425"/>
            <a:ext cx="5972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費用構造</a:t>
            </a:r>
          </a:p>
        </p:txBody>
      </p:sp>
      <p:sp>
        <p:nvSpPr>
          <p:cNvPr id="41" name="input">
            <a:extLst xmlns:a="http://schemas.openxmlformats.org/drawingml/2006/main">
              <a:ext uri="{FF2B5EF4-FFF2-40B4-BE49-F238E27FC236}">
                <a16:creationId xmlns:a16="http://schemas.microsoft.com/office/drawing/2014/main" id="{5C54E775-394E-4E4C-8311-C8025D4D5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829300"/>
            <a:ext cx="6286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2" name="shape">
            <a:extLst xmlns:a="http://schemas.openxmlformats.org/drawingml/2006/main">
              <a:ext uri="{FF2B5EF4-FFF2-40B4-BE49-F238E27FC236}">
                <a16:creationId xmlns:a16="http://schemas.microsoft.com/office/drawing/2014/main" id="{4BF8A4EB-1AC4-4192-8CEF-5012EAADA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5200650"/>
            <a:ext cx="714375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43" name="icon:coins">
            <a:extLst xmlns:a="http://schemas.openxmlformats.org/drawingml/2006/main">
              <a:ext uri="{FF2B5EF4-FFF2-40B4-BE49-F238E27FC236}">
                <a16:creationId xmlns:a16="http://schemas.microsoft.com/office/drawing/2014/main" id="{178C8BE9-9068-456F-AD56-BC88E92BA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5381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5D06200-206A-4DE0-A5FD-BD9F1FFC9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5305425"/>
            <a:ext cx="6448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収益の仕組み</a:t>
            </a:r>
          </a:p>
        </p:txBody>
      </p:sp>
      <p:sp>
        <p:nvSpPr>
          <p:cNvPr id="45" name="input">
            <a:extLst xmlns:a="http://schemas.openxmlformats.org/drawingml/2006/main">
              <a:ext uri="{FF2B5EF4-FFF2-40B4-BE49-F238E27FC236}">
                <a16:creationId xmlns:a16="http://schemas.microsoft.com/office/drawing/2014/main" id="{C36DBABD-4220-47CD-977B-71C24B563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5829300"/>
            <a:ext cx="6762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6" name="icon:pencil">
            <a:extLst xmlns:a="http://schemas.openxmlformats.org/drawingml/2006/main">
              <a:ext uri="{FF2B5EF4-FFF2-40B4-BE49-F238E27FC236}">
                <a16:creationId xmlns:a16="http://schemas.microsoft.com/office/drawing/2014/main" id="{37056DAD-7535-463E-84BB-CF89E06FE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06C8B2BC-11F2-4FF5-A504-ADAB4A948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  <p:sp>
        <p:nvSpPr>
          <p:cNvPr id="48" name="attribution">
            <a:extLst xmlns:a="http://schemas.openxmlformats.org/drawingml/2006/main">
              <a:ext uri="{FF2B5EF4-FFF2-40B4-BE49-F238E27FC236}">
                <a16:creationId xmlns:a16="http://schemas.microsoft.com/office/drawing/2014/main" id="{E25F938B-4FE8-4622-B974-C75C68706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58125"/>
            <a:ext cx="130492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9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Lean Canvas: Ash Maurya / CC BY-SA 4.0（日本語化・記入例を追加）</a:t>
            </a:r>
          </a:p>
        </p:txBody>
      </p:sp>
    </p:spTree>
    <p:extLst>
      <p:ext uri="{BB962C8B-B14F-4D97-AF65-F5344CB8AC3E}">
        <p14:creationId xmlns:p14="http://schemas.microsoft.com/office/powerpoint/2010/main" val="11531518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2026-10-06T23:57:16.4670000Z</dcterms:created>
  <dcterms:modified xsi:type="dcterms:W3CDTF">2026-10-06T23:57:16.4670000Z</dcterms:modified>
</coreProperties>
</file>